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7" r:id="rId2"/>
    <p:sldId id="316" r:id="rId3"/>
    <p:sldId id="259" r:id="rId4"/>
    <p:sldId id="317" r:id="rId5"/>
    <p:sldId id="258" r:id="rId6"/>
    <p:sldId id="268" r:id="rId7"/>
    <p:sldId id="289" r:id="rId8"/>
    <p:sldId id="290" r:id="rId9"/>
    <p:sldId id="291" r:id="rId10"/>
    <p:sldId id="292" r:id="rId11"/>
    <p:sldId id="293" r:id="rId12"/>
    <p:sldId id="295" r:id="rId13"/>
    <p:sldId id="296" r:id="rId14"/>
    <p:sldId id="320" r:id="rId15"/>
    <p:sldId id="297" r:id="rId16"/>
    <p:sldId id="298" r:id="rId17"/>
    <p:sldId id="299" r:id="rId18"/>
    <p:sldId id="300" r:id="rId19"/>
    <p:sldId id="301" r:id="rId20"/>
    <p:sldId id="319" r:id="rId21"/>
    <p:sldId id="359" r:id="rId22"/>
    <p:sldId id="360" r:id="rId23"/>
    <p:sldId id="302" r:id="rId24"/>
    <p:sldId id="303" r:id="rId25"/>
    <p:sldId id="304" r:id="rId26"/>
    <p:sldId id="305" r:id="rId27"/>
    <p:sldId id="306" r:id="rId28"/>
    <p:sldId id="307" r:id="rId29"/>
    <p:sldId id="308" r:id="rId30"/>
    <p:sldId id="309" r:id="rId31"/>
    <p:sldId id="310" r:id="rId32"/>
    <p:sldId id="311" r:id="rId33"/>
    <p:sldId id="318" r:id="rId34"/>
    <p:sldId id="325" r:id="rId35"/>
    <p:sldId id="326" r:id="rId36"/>
    <p:sldId id="313" r:id="rId37"/>
    <p:sldId id="322" r:id="rId38"/>
    <p:sldId id="335" r:id="rId39"/>
    <p:sldId id="328" r:id="rId40"/>
    <p:sldId id="329" r:id="rId41"/>
    <p:sldId id="339" r:id="rId42"/>
    <p:sldId id="337" r:id="rId43"/>
    <p:sldId id="338" r:id="rId44"/>
    <p:sldId id="331" r:id="rId45"/>
    <p:sldId id="333" r:id="rId46"/>
    <p:sldId id="327" r:id="rId47"/>
    <p:sldId id="334" r:id="rId48"/>
    <p:sldId id="347" r:id="rId49"/>
    <p:sldId id="321" r:id="rId50"/>
    <p:sldId id="314" r:id="rId51"/>
    <p:sldId id="323" r:id="rId52"/>
    <p:sldId id="341" r:id="rId53"/>
    <p:sldId id="340" r:id="rId54"/>
    <p:sldId id="324" r:id="rId55"/>
    <p:sldId id="348" r:id="rId56"/>
    <p:sldId id="351" r:id="rId57"/>
    <p:sldId id="355" r:id="rId58"/>
    <p:sldId id="352" r:id="rId59"/>
    <p:sldId id="315" r:id="rId60"/>
    <p:sldId id="260" r:id="rId61"/>
    <p:sldId id="342" r:id="rId62"/>
    <p:sldId id="354" r:id="rId63"/>
    <p:sldId id="358" r:id="rId64"/>
    <p:sldId id="265" r:id="rId65"/>
    <p:sldId id="353" r:id="rId66"/>
    <p:sldId id="356" r:id="rId67"/>
    <p:sldId id="263" r:id="rId68"/>
    <p:sldId id="264" r:id="rId69"/>
    <p:sldId id="357" r:id="rId70"/>
    <p:sldId id="345" r:id="rId71"/>
    <p:sldId id="346" r:id="rId72"/>
    <p:sldId id="262" r:id="rId73"/>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30" d="100"/>
          <a:sy n="130" d="100"/>
        </p:scale>
        <p:origin x="-28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EFE084-DBE1-C348-B65F-62D19EE7895C}" type="datetimeFigureOut">
              <a:rPr lang="sv-SE" smtClean="0"/>
              <a:t>19-09-22</a:t>
            </a:fld>
            <a:endParaRPr lang="sv-SE" dirty="0"/>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3F820-DED5-524F-AB1A-B6608213C308}" type="slidenum">
              <a:rPr lang="sv-SE" smtClean="0"/>
              <a:t>‹Nr.›</a:t>
            </a:fld>
            <a:endParaRPr lang="sv-SE" dirty="0"/>
          </a:p>
        </p:txBody>
      </p:sp>
    </p:spTree>
    <p:extLst>
      <p:ext uri="{BB962C8B-B14F-4D97-AF65-F5344CB8AC3E}">
        <p14:creationId xmlns:p14="http://schemas.microsoft.com/office/powerpoint/2010/main" val="15620226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533F820-DED5-524F-AB1A-B6608213C308}" type="slidenum">
              <a:rPr lang="sv-SE" smtClean="0"/>
              <a:t>30</a:t>
            </a:fld>
            <a:endParaRPr lang="sv-SE" dirty="0"/>
          </a:p>
        </p:txBody>
      </p:sp>
    </p:spTree>
    <p:extLst>
      <p:ext uri="{BB962C8B-B14F-4D97-AF65-F5344CB8AC3E}">
        <p14:creationId xmlns:p14="http://schemas.microsoft.com/office/powerpoint/2010/main" val="380320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524E52-4B64-214D-986E-C28514F19263}" type="slidenum">
              <a:rPr lang="sv-SE" smtClean="0"/>
              <a:t>52</a:t>
            </a:fld>
            <a:endParaRPr lang="sv-SE" dirty="0"/>
          </a:p>
        </p:txBody>
      </p:sp>
    </p:spTree>
    <p:extLst>
      <p:ext uri="{BB962C8B-B14F-4D97-AF65-F5344CB8AC3E}">
        <p14:creationId xmlns:p14="http://schemas.microsoft.com/office/powerpoint/2010/main" val="2124409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43C8460E-5063-A643-BB3C-1A01B5BF344E}" type="datetimeFigureOut">
              <a:rPr lang="sv-SE" smtClean="0"/>
              <a:t>19-09-22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E59A5B49-5822-F548-9F9E-7A9C9D8D080A}" type="slidenum">
              <a:rPr lang="sv-SE" smtClean="0"/>
              <a:t>‹Nr.›</a:t>
            </a:fld>
            <a:endParaRPr lang="sv-SE" dirty="0"/>
          </a:p>
        </p:txBody>
      </p:sp>
    </p:spTree>
    <p:extLst>
      <p:ext uri="{BB962C8B-B14F-4D97-AF65-F5344CB8AC3E}">
        <p14:creationId xmlns:p14="http://schemas.microsoft.com/office/powerpoint/2010/main" val="2815229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3C8460E-5063-A643-BB3C-1A01B5BF344E}" type="datetimeFigureOut">
              <a:rPr lang="sv-SE" smtClean="0"/>
              <a:t>19-09-22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E59A5B49-5822-F548-9F9E-7A9C9D8D080A}" type="slidenum">
              <a:rPr lang="sv-SE" smtClean="0"/>
              <a:t>‹Nr.›</a:t>
            </a:fld>
            <a:endParaRPr lang="sv-SE" dirty="0"/>
          </a:p>
        </p:txBody>
      </p:sp>
    </p:spTree>
    <p:extLst>
      <p:ext uri="{BB962C8B-B14F-4D97-AF65-F5344CB8AC3E}">
        <p14:creationId xmlns:p14="http://schemas.microsoft.com/office/powerpoint/2010/main" val="252564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3C8460E-5063-A643-BB3C-1A01B5BF344E}" type="datetimeFigureOut">
              <a:rPr lang="sv-SE" smtClean="0"/>
              <a:t>19-09-22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E59A5B49-5822-F548-9F9E-7A9C9D8D080A}" type="slidenum">
              <a:rPr lang="sv-SE" smtClean="0"/>
              <a:t>‹Nr.›</a:t>
            </a:fld>
            <a:endParaRPr lang="sv-SE" dirty="0"/>
          </a:p>
        </p:txBody>
      </p:sp>
    </p:spTree>
    <p:extLst>
      <p:ext uri="{BB962C8B-B14F-4D97-AF65-F5344CB8AC3E}">
        <p14:creationId xmlns:p14="http://schemas.microsoft.com/office/powerpoint/2010/main" val="3015176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3C8460E-5063-A643-BB3C-1A01B5BF344E}" type="datetimeFigureOut">
              <a:rPr lang="sv-SE" smtClean="0"/>
              <a:t>19-09-22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E59A5B49-5822-F548-9F9E-7A9C9D8D080A}" type="slidenum">
              <a:rPr lang="sv-SE" smtClean="0"/>
              <a:t>‹Nr.›</a:t>
            </a:fld>
            <a:endParaRPr lang="sv-SE" dirty="0"/>
          </a:p>
        </p:txBody>
      </p:sp>
    </p:spTree>
    <p:extLst>
      <p:ext uri="{BB962C8B-B14F-4D97-AF65-F5344CB8AC3E}">
        <p14:creationId xmlns:p14="http://schemas.microsoft.com/office/powerpoint/2010/main" val="3717837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43C8460E-5063-A643-BB3C-1A01B5BF344E}" type="datetimeFigureOut">
              <a:rPr lang="sv-SE" smtClean="0"/>
              <a:t>19-09-22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E59A5B49-5822-F548-9F9E-7A9C9D8D080A}" type="slidenum">
              <a:rPr lang="sv-SE" smtClean="0"/>
              <a:t>‹Nr.›</a:t>
            </a:fld>
            <a:endParaRPr lang="sv-SE" dirty="0"/>
          </a:p>
        </p:txBody>
      </p:sp>
    </p:spTree>
    <p:extLst>
      <p:ext uri="{BB962C8B-B14F-4D97-AF65-F5344CB8AC3E}">
        <p14:creationId xmlns:p14="http://schemas.microsoft.com/office/powerpoint/2010/main" val="210216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43C8460E-5063-A643-BB3C-1A01B5BF344E}" type="datetimeFigureOut">
              <a:rPr lang="sv-SE" smtClean="0"/>
              <a:t>19-09-22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59A5B49-5822-F548-9F9E-7A9C9D8D080A}" type="slidenum">
              <a:rPr lang="sv-SE" smtClean="0"/>
              <a:t>‹Nr.›</a:t>
            </a:fld>
            <a:endParaRPr lang="sv-SE" dirty="0"/>
          </a:p>
        </p:txBody>
      </p:sp>
    </p:spTree>
    <p:extLst>
      <p:ext uri="{BB962C8B-B14F-4D97-AF65-F5344CB8AC3E}">
        <p14:creationId xmlns:p14="http://schemas.microsoft.com/office/powerpoint/2010/main" val="4185669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43C8460E-5063-A643-BB3C-1A01B5BF344E}" type="datetimeFigureOut">
              <a:rPr lang="sv-SE" smtClean="0"/>
              <a:t>19-09-22</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E59A5B49-5822-F548-9F9E-7A9C9D8D080A}" type="slidenum">
              <a:rPr lang="sv-SE" smtClean="0"/>
              <a:t>‹Nr.›</a:t>
            </a:fld>
            <a:endParaRPr lang="sv-SE" dirty="0"/>
          </a:p>
        </p:txBody>
      </p:sp>
    </p:spTree>
    <p:extLst>
      <p:ext uri="{BB962C8B-B14F-4D97-AF65-F5344CB8AC3E}">
        <p14:creationId xmlns:p14="http://schemas.microsoft.com/office/powerpoint/2010/main" val="3804383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43C8460E-5063-A643-BB3C-1A01B5BF344E}" type="datetimeFigureOut">
              <a:rPr lang="sv-SE" smtClean="0"/>
              <a:t>19-09-22</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E59A5B49-5822-F548-9F9E-7A9C9D8D080A}" type="slidenum">
              <a:rPr lang="sv-SE" smtClean="0"/>
              <a:t>‹Nr.›</a:t>
            </a:fld>
            <a:endParaRPr lang="sv-SE" dirty="0"/>
          </a:p>
        </p:txBody>
      </p:sp>
    </p:spTree>
    <p:extLst>
      <p:ext uri="{BB962C8B-B14F-4D97-AF65-F5344CB8AC3E}">
        <p14:creationId xmlns:p14="http://schemas.microsoft.com/office/powerpoint/2010/main" val="3315642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3C8460E-5063-A643-BB3C-1A01B5BF344E}" type="datetimeFigureOut">
              <a:rPr lang="sv-SE" smtClean="0"/>
              <a:t>19-09-22</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E59A5B49-5822-F548-9F9E-7A9C9D8D080A}" type="slidenum">
              <a:rPr lang="sv-SE" smtClean="0"/>
              <a:t>‹Nr.›</a:t>
            </a:fld>
            <a:endParaRPr lang="sv-SE" dirty="0"/>
          </a:p>
        </p:txBody>
      </p:sp>
    </p:spTree>
    <p:extLst>
      <p:ext uri="{BB962C8B-B14F-4D97-AF65-F5344CB8AC3E}">
        <p14:creationId xmlns:p14="http://schemas.microsoft.com/office/powerpoint/2010/main" val="3282466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3C8460E-5063-A643-BB3C-1A01B5BF344E}" type="datetimeFigureOut">
              <a:rPr lang="sv-SE" smtClean="0"/>
              <a:t>19-09-22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59A5B49-5822-F548-9F9E-7A9C9D8D080A}" type="slidenum">
              <a:rPr lang="sv-SE" smtClean="0"/>
              <a:t>‹Nr.›</a:t>
            </a:fld>
            <a:endParaRPr lang="sv-SE" dirty="0"/>
          </a:p>
        </p:txBody>
      </p:sp>
    </p:spTree>
    <p:extLst>
      <p:ext uri="{BB962C8B-B14F-4D97-AF65-F5344CB8AC3E}">
        <p14:creationId xmlns:p14="http://schemas.microsoft.com/office/powerpoint/2010/main" val="3611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3C8460E-5063-A643-BB3C-1A01B5BF344E}" type="datetimeFigureOut">
              <a:rPr lang="sv-SE" smtClean="0"/>
              <a:t>19-09-22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59A5B49-5822-F548-9F9E-7A9C9D8D080A}" type="slidenum">
              <a:rPr lang="sv-SE" smtClean="0"/>
              <a:t>‹Nr.›</a:t>
            </a:fld>
            <a:endParaRPr lang="sv-SE" dirty="0"/>
          </a:p>
        </p:txBody>
      </p:sp>
    </p:spTree>
    <p:extLst>
      <p:ext uri="{BB962C8B-B14F-4D97-AF65-F5344CB8AC3E}">
        <p14:creationId xmlns:p14="http://schemas.microsoft.com/office/powerpoint/2010/main" val="8164965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C8460E-5063-A643-BB3C-1A01B5BF344E}" type="datetimeFigureOut">
              <a:rPr lang="sv-SE" smtClean="0"/>
              <a:t>19-09-22</a:t>
            </a:fld>
            <a:endParaRPr lang="sv-SE" dirty="0"/>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9A5B49-5822-F548-9F9E-7A9C9D8D080A}" type="slidenum">
              <a:rPr lang="sv-SE" smtClean="0"/>
              <a:t>‹Nr.›</a:t>
            </a:fld>
            <a:endParaRPr lang="sv-SE" dirty="0"/>
          </a:p>
        </p:txBody>
      </p:sp>
    </p:spTree>
    <p:extLst>
      <p:ext uri="{BB962C8B-B14F-4D97-AF65-F5344CB8AC3E}">
        <p14:creationId xmlns:p14="http://schemas.microsoft.com/office/powerpoint/2010/main" val="3800743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morner@pog.n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6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19544" y="23097"/>
            <a:ext cx="8093363" cy="6278643"/>
          </a:xfrm>
          <a:prstGeom prst="rect">
            <a:avLst/>
          </a:prstGeom>
          <a:noFill/>
        </p:spPr>
        <p:txBody>
          <a:bodyPr wrap="square" rtlCol="0">
            <a:spAutoFit/>
          </a:bodyPr>
          <a:lstStyle/>
          <a:p>
            <a:pPr algn="ctr"/>
            <a:r>
              <a:rPr lang="sv-SE" sz="1600" dirty="0" smtClean="0"/>
              <a:t>Conference at the APEQ meeting in Porto, September 20, 2019</a:t>
            </a:r>
          </a:p>
          <a:p>
            <a:pPr algn="ctr"/>
            <a:endParaRPr lang="sv-SE" sz="1600" dirty="0"/>
          </a:p>
          <a:p>
            <a:pPr algn="ctr"/>
            <a:endParaRPr lang="sv-SE" sz="1600" dirty="0" smtClean="0"/>
          </a:p>
          <a:p>
            <a:pPr algn="ctr"/>
            <a:endParaRPr lang="sv-SE" sz="2400" dirty="0" smtClean="0"/>
          </a:p>
          <a:p>
            <a:pPr algn="ctr"/>
            <a:endParaRPr lang="sv-SE" sz="2400" dirty="0"/>
          </a:p>
          <a:p>
            <a:pPr algn="ctr"/>
            <a:endParaRPr lang="sv-SE" sz="2400" dirty="0" smtClean="0"/>
          </a:p>
          <a:p>
            <a:pPr algn="ctr"/>
            <a:r>
              <a:rPr lang="en-GB" sz="2800" b="1" dirty="0" smtClean="0">
                <a:solidFill>
                  <a:srgbClr val="FF6600"/>
                </a:solidFill>
              </a:rPr>
              <a:t>Evidence-based Sea Level Changes</a:t>
            </a:r>
          </a:p>
          <a:p>
            <a:pPr algn="ctr"/>
            <a:r>
              <a:rPr lang="en-GB" sz="2800" b="1" dirty="0" smtClean="0">
                <a:solidFill>
                  <a:srgbClr val="FF6600"/>
                </a:solidFill>
              </a:rPr>
              <a:t>versus</a:t>
            </a:r>
          </a:p>
          <a:p>
            <a:pPr algn="ctr"/>
            <a:r>
              <a:rPr lang="en-GB" sz="2800" b="1" dirty="0" smtClean="0">
                <a:solidFill>
                  <a:srgbClr val="FF6600"/>
                </a:solidFill>
              </a:rPr>
              <a:t>Scaremongering violating Science and Ethics</a:t>
            </a:r>
          </a:p>
          <a:p>
            <a:pPr algn="ctr"/>
            <a:endParaRPr lang="en-GB" sz="2400" b="1" dirty="0">
              <a:solidFill>
                <a:srgbClr val="0000FF"/>
              </a:solidFill>
            </a:endParaRPr>
          </a:p>
          <a:p>
            <a:pPr algn="ctr"/>
            <a:r>
              <a:rPr lang="en-GB" dirty="0" smtClean="0"/>
              <a:t>By</a:t>
            </a:r>
          </a:p>
          <a:p>
            <a:pPr algn="ctr"/>
            <a:r>
              <a:rPr lang="en-GB" sz="2000" b="1" dirty="0" smtClean="0"/>
              <a:t>Nils-Axel Mörner</a:t>
            </a:r>
          </a:p>
          <a:p>
            <a:pPr algn="ctr"/>
            <a:endParaRPr lang="en-GB" dirty="0"/>
          </a:p>
          <a:p>
            <a:pPr algn="ctr"/>
            <a:r>
              <a:rPr lang="en-GB" dirty="0" smtClean="0"/>
              <a:t>Paleogeophysics &amp; Geodynamics, Stockholm, Sweden</a:t>
            </a:r>
          </a:p>
          <a:p>
            <a:pPr algn="ctr"/>
            <a:r>
              <a:rPr lang="en-GB" dirty="0" smtClean="0">
                <a:hlinkClick r:id="rId2"/>
              </a:rPr>
              <a:t>morner@pog.nu</a:t>
            </a:r>
            <a:endParaRPr lang="en-GB" dirty="0" smtClean="0"/>
          </a:p>
          <a:p>
            <a:pPr algn="ctr"/>
            <a:endParaRPr lang="en-GB" dirty="0"/>
          </a:p>
          <a:p>
            <a:pPr algn="ctr"/>
            <a:endParaRPr lang="en-GB" dirty="0" smtClean="0"/>
          </a:p>
          <a:p>
            <a:pPr algn="ctr"/>
            <a:endParaRPr lang="sv-SE" sz="1600" dirty="0" smtClean="0"/>
          </a:p>
          <a:p>
            <a:pPr algn="ctr"/>
            <a:endParaRPr lang="sv-SE" sz="1600" dirty="0"/>
          </a:p>
          <a:p>
            <a:pPr algn="ctr"/>
            <a:endParaRPr lang="sv-SE" sz="1600" dirty="0"/>
          </a:p>
        </p:txBody>
      </p:sp>
    </p:spTree>
    <p:extLst>
      <p:ext uri="{BB962C8B-B14F-4D97-AF65-F5344CB8AC3E}">
        <p14:creationId xmlns:p14="http://schemas.microsoft.com/office/powerpoint/2010/main" val="19977273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52400" y="152400"/>
            <a:ext cx="8763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b="1" dirty="0">
                <a:solidFill>
                  <a:srgbClr val="0000FF"/>
                </a:solidFill>
              </a:rPr>
              <a:t>1. By 9000 years ago, temperature was at about the same level as </a:t>
            </a:r>
            <a:r>
              <a:rPr lang="en-GB" b="1" dirty="0" smtClean="0">
                <a:solidFill>
                  <a:srgbClr val="0000FF"/>
                </a:solidFill>
              </a:rPr>
              <a:t>today,  </a:t>
            </a:r>
            <a:r>
              <a:rPr lang="en-GB" b="1" dirty="0">
                <a:solidFill>
                  <a:srgbClr val="0000FF"/>
                </a:solidFill>
              </a:rPr>
              <a:t>2. but global mean sea level was at -20 m  </a:t>
            </a:r>
            <a:r>
              <a:rPr lang="en-GB" b="1" dirty="0" smtClean="0">
                <a:solidFill>
                  <a:srgbClr val="0000FF"/>
                </a:solidFill>
              </a:rPr>
              <a:t>3</a:t>
            </a:r>
            <a:r>
              <a:rPr lang="en-GB" b="1" dirty="0">
                <a:solidFill>
                  <a:srgbClr val="0000FF"/>
                </a:solidFill>
              </a:rPr>
              <a:t>. and it took up to about 4600 BP, before sea level reached present level </a:t>
            </a:r>
            <a:r>
              <a:rPr lang="en-GB" b="1" dirty="0" smtClean="0">
                <a:solidFill>
                  <a:srgbClr val="0000FF"/>
                </a:solidFill>
              </a:rPr>
              <a:t> </a:t>
            </a:r>
            <a:r>
              <a:rPr lang="en-GB" b="1" dirty="0">
                <a:solidFill>
                  <a:srgbClr val="0000FF"/>
                </a:solidFill>
              </a:rPr>
              <a:t>4. implying a delayed melting by about 4000-5000 years</a:t>
            </a:r>
            <a:endParaRPr lang="sv-SE" dirty="0"/>
          </a:p>
        </p:txBody>
      </p:sp>
      <p:pic>
        <p:nvPicPr>
          <p:cNvPr id="7171" name="Picture 3" descr="Tingstäde &amp; Sea Level-1.jpg                                    007CDE87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70025"/>
            <a:ext cx="7851775" cy="523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4894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219200" y="228600"/>
            <a:ext cx="6629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a:solidFill>
                  <a:srgbClr val="FF0000"/>
                </a:solidFill>
              </a:rPr>
              <a:t>1b – the principle of Archimedes</a:t>
            </a:r>
            <a:endParaRPr lang="en-GB" sz="2000" b="1" dirty="0">
              <a:solidFill>
                <a:srgbClr val="FF0000"/>
              </a:solidFill>
            </a:endParaRPr>
          </a:p>
          <a:p>
            <a:pPr algn="ctr">
              <a:spcBef>
                <a:spcPct val="50000"/>
              </a:spcBef>
            </a:pPr>
            <a:r>
              <a:rPr lang="en-GB" sz="2000" b="1" dirty="0"/>
              <a:t>Glacial isostasy is adjusted regionally (B</a:t>
            </a:r>
            <a:r>
              <a:rPr lang="en-GB" sz="2000" b="1"/>
              <a:t>)</a:t>
            </a:r>
            <a:r>
              <a:rPr lang="en-GB" sz="2000" b="1" smtClean="0"/>
              <a:t>, </a:t>
            </a:r>
            <a:r>
              <a:rPr lang="en-GB" sz="2000" b="1" dirty="0"/>
              <a:t>not globally (A)                                                                </a:t>
            </a:r>
            <a:r>
              <a:rPr lang="en-GB" b="1" dirty="0"/>
              <a:t>nor super-regionally (Scandinavia–Mediterranean)</a:t>
            </a:r>
            <a:endParaRPr lang="sv-SE" b="1" dirty="0"/>
          </a:p>
        </p:txBody>
      </p:sp>
      <p:pic>
        <p:nvPicPr>
          <p:cNvPr id="8195" name="Picture 3" descr="Figure 10-col.jpg                                              007C6337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11388"/>
            <a:ext cx="807720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8416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160007" y="5010369"/>
            <a:ext cx="5223576" cy="1569660"/>
          </a:xfrm>
          <a:prstGeom prst="rect">
            <a:avLst/>
          </a:prstGeom>
          <a:noFill/>
        </p:spPr>
        <p:txBody>
          <a:bodyPr wrap="square" rtlCol="0">
            <a:spAutoFit/>
          </a:bodyPr>
          <a:lstStyle/>
          <a:p>
            <a:r>
              <a:rPr lang="en-GB" sz="1600" dirty="0" smtClean="0"/>
              <a:t>The sea level is irregular due to gravity</a:t>
            </a:r>
          </a:p>
          <a:p>
            <a:r>
              <a:rPr lang="en-GB" sz="1600" dirty="0" smtClean="0"/>
              <a:t>    with 180 m between New Guinea and the  Maldives</a:t>
            </a:r>
          </a:p>
          <a:p>
            <a:r>
              <a:rPr lang="en-GB" sz="1600" dirty="0" smtClean="0"/>
              <a:t>It is also wrinkled due to dynamic factors</a:t>
            </a:r>
          </a:p>
          <a:p>
            <a:r>
              <a:rPr lang="en-GB" sz="1600" dirty="0" smtClean="0"/>
              <a:t>    with up to 2 m relief</a:t>
            </a:r>
          </a:p>
          <a:p>
            <a:r>
              <a:rPr lang="en-GB" sz="1600" dirty="0" smtClean="0"/>
              <a:t>Sea level does not change equally over the globe;</a:t>
            </a:r>
          </a:p>
          <a:p>
            <a:r>
              <a:rPr lang="en-GB" sz="1600" dirty="0" smtClean="0"/>
              <a:t>    water masses are also dislocated horizontally</a:t>
            </a:r>
            <a:endParaRPr lang="en-GB" sz="1600" dirty="0"/>
          </a:p>
        </p:txBody>
      </p:sp>
      <p:pic>
        <p:nvPicPr>
          <p:cNvPr id="4" name="Bildobjekt 3" descr="Eustas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583" y="5010369"/>
            <a:ext cx="3669909" cy="1847631"/>
          </a:xfrm>
          <a:prstGeom prst="rect">
            <a:avLst/>
          </a:prstGeom>
        </p:spPr>
      </p:pic>
      <p:sp>
        <p:nvSpPr>
          <p:cNvPr id="6" name="textruta 5"/>
          <p:cNvSpPr txBox="1"/>
          <p:nvPr/>
        </p:nvSpPr>
        <p:spPr>
          <a:xfrm>
            <a:off x="3148501" y="2392512"/>
            <a:ext cx="1045944" cy="584776"/>
          </a:xfrm>
          <a:prstGeom prst="rect">
            <a:avLst/>
          </a:prstGeom>
          <a:noFill/>
        </p:spPr>
        <p:txBody>
          <a:bodyPr wrap="square" rtlCol="0">
            <a:spAutoFit/>
          </a:bodyPr>
          <a:lstStyle/>
          <a:p>
            <a:pPr algn="ctr"/>
            <a:r>
              <a:rPr lang="sv-SE" b="1" dirty="0" smtClean="0">
                <a:solidFill>
                  <a:schemeClr val="bg1"/>
                </a:solidFill>
              </a:rPr>
              <a:t>x</a:t>
            </a:r>
          </a:p>
          <a:p>
            <a:pPr algn="ctr"/>
            <a:r>
              <a:rPr lang="sv-SE" sz="1400" b="1" dirty="0" smtClean="0">
                <a:solidFill>
                  <a:schemeClr val="bg1"/>
                </a:solidFill>
              </a:rPr>
              <a:t>-104 m</a:t>
            </a:r>
            <a:endParaRPr lang="sv-SE" sz="1400" b="1" dirty="0">
              <a:solidFill>
                <a:schemeClr val="bg1"/>
              </a:solidFill>
            </a:endParaRPr>
          </a:p>
        </p:txBody>
      </p:sp>
      <p:sp>
        <p:nvSpPr>
          <p:cNvPr id="8" name="textruta 7"/>
          <p:cNvSpPr txBox="1"/>
          <p:nvPr/>
        </p:nvSpPr>
        <p:spPr>
          <a:xfrm>
            <a:off x="5287526" y="2529228"/>
            <a:ext cx="945442" cy="615553"/>
          </a:xfrm>
          <a:prstGeom prst="rect">
            <a:avLst/>
          </a:prstGeom>
          <a:noFill/>
        </p:spPr>
        <p:txBody>
          <a:bodyPr wrap="square" rtlCol="0">
            <a:spAutoFit/>
          </a:bodyPr>
          <a:lstStyle/>
          <a:p>
            <a:pPr algn="ctr"/>
            <a:r>
              <a:rPr lang="sv-SE" sz="1600" b="1" dirty="0" smtClean="0">
                <a:solidFill>
                  <a:srgbClr val="FFFFFF"/>
                </a:solidFill>
              </a:rPr>
              <a:t>+86 m</a:t>
            </a:r>
          </a:p>
          <a:p>
            <a:pPr algn="ctr"/>
            <a:r>
              <a:rPr lang="sv-SE" b="1" dirty="0">
                <a:solidFill>
                  <a:srgbClr val="FFFFFF"/>
                </a:solidFill>
              </a:rPr>
              <a:t>x</a:t>
            </a:r>
          </a:p>
        </p:txBody>
      </p:sp>
      <p:sp>
        <p:nvSpPr>
          <p:cNvPr id="5" name="textruta 4"/>
          <p:cNvSpPr txBox="1"/>
          <p:nvPr/>
        </p:nvSpPr>
        <p:spPr>
          <a:xfrm>
            <a:off x="160007" y="202111"/>
            <a:ext cx="1525629" cy="369332"/>
          </a:xfrm>
          <a:prstGeom prst="rect">
            <a:avLst/>
          </a:prstGeom>
          <a:noFill/>
        </p:spPr>
        <p:txBody>
          <a:bodyPr wrap="square" rtlCol="0">
            <a:spAutoFit/>
          </a:bodyPr>
          <a:lstStyle/>
          <a:p>
            <a:r>
              <a:rPr lang="en-GB" b="1" dirty="0">
                <a:solidFill>
                  <a:srgbClr val="FF0000"/>
                </a:solidFill>
              </a:rPr>
              <a:t>1c – </a:t>
            </a:r>
            <a:r>
              <a:rPr lang="en-GB" b="1" dirty="0" smtClean="0">
                <a:solidFill>
                  <a:srgbClr val="FF0000"/>
                </a:solidFill>
              </a:rPr>
              <a:t>Gravity</a:t>
            </a:r>
            <a:endParaRPr lang="en-GB" sz="1600" b="1" dirty="0">
              <a:solidFill>
                <a:srgbClr val="FF0000"/>
              </a:solidFill>
            </a:endParaRPr>
          </a:p>
        </p:txBody>
      </p:sp>
      <p:pic>
        <p:nvPicPr>
          <p:cNvPr id="7" name="Bildobjekt 6" descr="Skärmavbild 2019-09-15 kl. 20.26.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793" y="9769"/>
            <a:ext cx="5607538" cy="4761811"/>
          </a:xfrm>
          <a:prstGeom prst="rect">
            <a:avLst/>
          </a:prstGeom>
        </p:spPr>
      </p:pic>
      <p:sp>
        <p:nvSpPr>
          <p:cNvPr id="9" name="textruta 8"/>
          <p:cNvSpPr txBox="1"/>
          <p:nvPr/>
        </p:nvSpPr>
        <p:spPr>
          <a:xfrm>
            <a:off x="5529388" y="2412000"/>
            <a:ext cx="1055077" cy="615553"/>
          </a:xfrm>
          <a:prstGeom prst="rect">
            <a:avLst/>
          </a:prstGeom>
          <a:noFill/>
        </p:spPr>
        <p:txBody>
          <a:bodyPr wrap="square" rtlCol="0">
            <a:spAutoFit/>
          </a:bodyPr>
          <a:lstStyle/>
          <a:p>
            <a:pPr algn="ctr"/>
            <a:r>
              <a:rPr lang="sv-SE" sz="1600" b="1" dirty="0" smtClean="0">
                <a:solidFill>
                  <a:schemeClr val="bg1"/>
                </a:solidFill>
              </a:rPr>
              <a:t>+86 m</a:t>
            </a:r>
          </a:p>
          <a:p>
            <a:pPr algn="ctr"/>
            <a:r>
              <a:rPr lang="sv-SE" b="1" dirty="0">
                <a:solidFill>
                  <a:schemeClr val="bg1"/>
                </a:solidFill>
              </a:rPr>
              <a:t>x</a:t>
            </a:r>
          </a:p>
        </p:txBody>
      </p:sp>
      <p:sp>
        <p:nvSpPr>
          <p:cNvPr id="10" name="textruta 9"/>
          <p:cNvSpPr txBox="1"/>
          <p:nvPr/>
        </p:nvSpPr>
        <p:spPr>
          <a:xfrm>
            <a:off x="3692774" y="2441357"/>
            <a:ext cx="1201615" cy="615553"/>
          </a:xfrm>
          <a:prstGeom prst="rect">
            <a:avLst/>
          </a:prstGeom>
          <a:noFill/>
        </p:spPr>
        <p:txBody>
          <a:bodyPr wrap="square" rtlCol="0">
            <a:spAutoFit/>
          </a:bodyPr>
          <a:lstStyle/>
          <a:p>
            <a:pPr algn="ctr"/>
            <a:r>
              <a:rPr lang="sv-SE" b="1" dirty="0" smtClean="0">
                <a:solidFill>
                  <a:srgbClr val="FFFFFF"/>
                </a:solidFill>
              </a:rPr>
              <a:t>x</a:t>
            </a:r>
          </a:p>
          <a:p>
            <a:pPr algn="ctr"/>
            <a:r>
              <a:rPr lang="sv-SE" sz="1600" b="1" dirty="0" smtClean="0">
                <a:solidFill>
                  <a:srgbClr val="FFFFFF"/>
                </a:solidFill>
              </a:rPr>
              <a:t>-104 m</a:t>
            </a:r>
            <a:endParaRPr lang="sv-SE" sz="1600" b="1" dirty="0">
              <a:solidFill>
                <a:srgbClr val="FFFFFF"/>
              </a:solidFill>
            </a:endParaRPr>
          </a:p>
        </p:txBody>
      </p:sp>
    </p:spTree>
    <p:extLst>
      <p:ext uri="{BB962C8B-B14F-4D97-AF65-F5344CB8AC3E}">
        <p14:creationId xmlns:p14="http://schemas.microsoft.com/office/powerpoint/2010/main" val="9651117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026"/>
          <p:cNvSpPr txBox="1">
            <a:spLocks noChangeArrowheads="1"/>
          </p:cNvSpPr>
          <p:nvPr/>
        </p:nvSpPr>
        <p:spPr bwMode="auto">
          <a:xfrm>
            <a:off x="1219200" y="152400"/>
            <a:ext cx="6629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a:solidFill>
                  <a:srgbClr val="FF0000"/>
                </a:solidFill>
              </a:rPr>
              <a:t>1d – thermal expansion</a:t>
            </a:r>
            <a:endParaRPr lang="en-GB" sz="2000" b="1" dirty="0">
              <a:solidFill>
                <a:srgbClr val="FF0000"/>
              </a:solidFill>
            </a:endParaRPr>
          </a:p>
          <a:p>
            <a:pPr algn="ctr">
              <a:spcBef>
                <a:spcPct val="50000"/>
              </a:spcBef>
            </a:pPr>
            <a:r>
              <a:rPr lang="en-GB" sz="2000" b="1" dirty="0"/>
              <a:t>Thermal expansion is always zero at the shore</a:t>
            </a:r>
            <a:endParaRPr lang="sv-SE" b="1" dirty="0"/>
          </a:p>
        </p:txBody>
      </p:sp>
      <p:pic>
        <p:nvPicPr>
          <p:cNvPr id="28675" name="Picture 1027" descr="Figure 2 (kopia).jpg                                           007D2FA6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85913"/>
            <a:ext cx="8763000" cy="502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7050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75453" y="2113182"/>
            <a:ext cx="7867833" cy="1508105"/>
          </a:xfrm>
          <a:prstGeom prst="rect">
            <a:avLst/>
          </a:prstGeom>
          <a:noFill/>
        </p:spPr>
        <p:txBody>
          <a:bodyPr wrap="square" rtlCol="0">
            <a:spAutoFit/>
          </a:bodyPr>
          <a:lstStyle/>
          <a:p>
            <a:pPr algn="ctr"/>
            <a:r>
              <a:rPr lang="en-GB" sz="3600" b="1" dirty="0" smtClean="0">
                <a:solidFill>
                  <a:schemeClr val="accent6">
                    <a:lumMod val="75000"/>
                  </a:schemeClr>
                </a:solidFill>
              </a:rPr>
              <a:t>Part 2</a:t>
            </a:r>
          </a:p>
          <a:p>
            <a:pPr algn="ctr"/>
            <a:endParaRPr lang="en-GB" sz="3200" b="1" dirty="0" smtClean="0">
              <a:solidFill>
                <a:schemeClr val="accent6">
                  <a:lumMod val="75000"/>
                </a:schemeClr>
              </a:solidFill>
            </a:endParaRPr>
          </a:p>
          <a:p>
            <a:pPr algn="ctr"/>
            <a:r>
              <a:rPr lang="en-GB" sz="2400" b="1" dirty="0" smtClean="0">
                <a:solidFill>
                  <a:srgbClr val="0000FF"/>
                </a:solidFill>
              </a:rPr>
              <a:t>Frame 2: Accumulated knowledge</a:t>
            </a:r>
            <a:endParaRPr lang="en-GB" sz="2400" b="1" dirty="0">
              <a:solidFill>
                <a:srgbClr val="0000FF"/>
              </a:solidFill>
            </a:endParaRPr>
          </a:p>
        </p:txBody>
      </p:sp>
    </p:spTree>
    <p:extLst>
      <p:ext uri="{BB962C8B-B14F-4D97-AF65-F5344CB8AC3E}">
        <p14:creationId xmlns:p14="http://schemas.microsoft.com/office/powerpoint/2010/main" val="21784671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Bild 2.png                                                     000474D6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
            <a:ext cx="6477000" cy="671513"/>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3"/>
          <p:cNvSpPr txBox="1">
            <a:spLocks noChangeArrowheads="1"/>
          </p:cNvSpPr>
          <p:nvPr/>
        </p:nvSpPr>
        <p:spPr bwMode="auto">
          <a:xfrm>
            <a:off x="152400" y="990600"/>
            <a:ext cx="4343400" cy="542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GB" sz="2000" b="1" dirty="0"/>
              <a:t> Sea level changes with time</a:t>
            </a:r>
          </a:p>
          <a:p>
            <a:pPr>
              <a:spcBef>
                <a:spcPct val="50000"/>
              </a:spcBef>
              <a:buFontTx/>
              <a:buChar char="•"/>
            </a:pPr>
            <a:r>
              <a:rPr lang="en-GB" sz="2000" b="1" dirty="0"/>
              <a:t> Pacific sea floor subsidence</a:t>
            </a:r>
          </a:p>
          <a:p>
            <a:pPr>
              <a:spcBef>
                <a:spcPct val="50000"/>
              </a:spcBef>
              <a:buFontTx/>
              <a:buChar char="•"/>
            </a:pPr>
            <a:r>
              <a:rPr lang="en-GB" sz="2000" b="1" dirty="0"/>
              <a:t> Ice Age low</a:t>
            </a:r>
          </a:p>
          <a:p>
            <a:pPr>
              <a:spcBef>
                <a:spcPct val="50000"/>
              </a:spcBef>
              <a:buFontTx/>
              <a:buChar char="•"/>
            </a:pPr>
            <a:r>
              <a:rPr lang="en-GB" sz="2000" b="1" dirty="0"/>
              <a:t> Several Ice Ages</a:t>
            </a:r>
          </a:p>
          <a:p>
            <a:pPr>
              <a:spcBef>
                <a:spcPct val="50000"/>
              </a:spcBef>
              <a:buFontTx/>
              <a:buChar char="•"/>
            </a:pPr>
            <a:r>
              <a:rPr lang="en-GB" sz="2000" b="1" dirty="0"/>
              <a:t> Post-LGM rise with oscillations</a:t>
            </a:r>
          </a:p>
          <a:p>
            <a:pPr>
              <a:spcBef>
                <a:spcPct val="50000"/>
              </a:spcBef>
              <a:buFontTx/>
              <a:buChar char="•"/>
            </a:pPr>
            <a:r>
              <a:rPr lang="en-GB" sz="2000" b="1" dirty="0"/>
              <a:t> Smooth Holocene rise</a:t>
            </a:r>
          </a:p>
          <a:p>
            <a:pPr>
              <a:spcBef>
                <a:spcPct val="50000"/>
              </a:spcBef>
              <a:buFontTx/>
              <a:buChar char="•"/>
            </a:pPr>
            <a:r>
              <a:rPr lang="en-GB" sz="2000" b="1" dirty="0"/>
              <a:t> Moderate oscillation amplitudes</a:t>
            </a:r>
          </a:p>
          <a:p>
            <a:pPr>
              <a:spcBef>
                <a:spcPct val="50000"/>
              </a:spcBef>
              <a:buFontTx/>
              <a:buChar char="•"/>
            </a:pPr>
            <a:r>
              <a:rPr lang="en-GB" sz="2000" b="1" dirty="0"/>
              <a:t> Irregular changes over the globe</a:t>
            </a:r>
          </a:p>
          <a:p>
            <a:pPr>
              <a:spcBef>
                <a:spcPct val="50000"/>
              </a:spcBef>
              <a:buFontTx/>
              <a:buChar char="•"/>
            </a:pPr>
            <a:r>
              <a:rPr lang="en-GB" sz="2000" b="1" dirty="0"/>
              <a:t> Global isostatic adjustment</a:t>
            </a:r>
          </a:p>
          <a:p>
            <a:pPr>
              <a:spcBef>
                <a:spcPct val="50000"/>
              </a:spcBef>
              <a:buFontTx/>
              <a:buChar char="•"/>
            </a:pPr>
            <a:r>
              <a:rPr lang="en-GB" sz="2000" b="1" dirty="0"/>
              <a:t> Ocean circulation beat</a:t>
            </a:r>
          </a:p>
          <a:p>
            <a:pPr>
              <a:spcBef>
                <a:spcPct val="50000"/>
              </a:spcBef>
              <a:buFontTx/>
              <a:buChar char="•"/>
            </a:pPr>
            <a:r>
              <a:rPr lang="en-GB" sz="2000" b="1" dirty="0"/>
              <a:t> Planetary beat on Sun and Earth</a:t>
            </a:r>
          </a:p>
          <a:p>
            <a:pPr>
              <a:spcBef>
                <a:spcPct val="50000"/>
              </a:spcBef>
              <a:buFontTx/>
              <a:buChar char="•"/>
            </a:pPr>
            <a:r>
              <a:rPr lang="en-GB" sz="2000" b="1" dirty="0"/>
              <a:t> Rotational eustasy</a:t>
            </a:r>
            <a:endParaRPr lang="sv-SE" sz="2000" b="1" dirty="0"/>
          </a:p>
        </p:txBody>
      </p:sp>
      <p:sp>
        <p:nvSpPr>
          <p:cNvPr id="9220" name="Text Box 4"/>
          <p:cNvSpPr txBox="1">
            <a:spLocks noChangeArrowheads="1"/>
          </p:cNvSpPr>
          <p:nvPr/>
        </p:nvSpPr>
        <p:spPr bwMode="auto">
          <a:xfrm>
            <a:off x="4648200" y="990600"/>
            <a:ext cx="4495800" cy="542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2000" dirty="0"/>
              <a:t>Ovidius around ±0 BC/AD</a:t>
            </a:r>
          </a:p>
          <a:p>
            <a:pPr>
              <a:spcBef>
                <a:spcPct val="50000"/>
              </a:spcBef>
            </a:pPr>
            <a:r>
              <a:rPr lang="en-GB" sz="2000" dirty="0"/>
              <a:t>Darwin 1842, Dana 1849, </a:t>
            </a:r>
            <a:r>
              <a:rPr lang="en-GB" sz="2000" dirty="0" err="1"/>
              <a:t>Suess</a:t>
            </a:r>
            <a:r>
              <a:rPr lang="en-GB" sz="2000" dirty="0"/>
              <a:t> 1888</a:t>
            </a:r>
          </a:p>
          <a:p>
            <a:pPr>
              <a:spcBef>
                <a:spcPct val="50000"/>
              </a:spcBef>
            </a:pPr>
            <a:r>
              <a:rPr lang="en-GB" sz="2000" dirty="0"/>
              <a:t>McLaren 1841</a:t>
            </a:r>
            <a:r>
              <a:rPr lang="sv-SE" sz="2000" b="1" dirty="0"/>
              <a:t> </a:t>
            </a:r>
          </a:p>
          <a:p>
            <a:pPr>
              <a:spcBef>
                <a:spcPct val="50000"/>
              </a:spcBef>
            </a:pPr>
            <a:r>
              <a:rPr lang="sv-SE" sz="2000" dirty="0" err="1"/>
              <a:t>Schackleton</a:t>
            </a:r>
            <a:r>
              <a:rPr lang="sv-SE" sz="2000" dirty="0"/>
              <a:t>, </a:t>
            </a:r>
            <a:r>
              <a:rPr lang="sv-SE" sz="2000" dirty="0" err="1"/>
              <a:t>Kukla</a:t>
            </a:r>
            <a:r>
              <a:rPr lang="sv-SE" sz="2000" dirty="0"/>
              <a:t>, etc.</a:t>
            </a:r>
          </a:p>
          <a:p>
            <a:pPr>
              <a:spcBef>
                <a:spcPct val="50000"/>
              </a:spcBef>
            </a:pPr>
            <a:r>
              <a:rPr lang="sv-SE" sz="2000" dirty="0"/>
              <a:t>Fairbridge, 1961</a:t>
            </a:r>
          </a:p>
          <a:p>
            <a:pPr>
              <a:spcBef>
                <a:spcPct val="50000"/>
              </a:spcBef>
            </a:pPr>
            <a:r>
              <a:rPr lang="sv-SE" sz="2000" dirty="0" err="1"/>
              <a:t>Schepard</a:t>
            </a:r>
            <a:r>
              <a:rPr lang="sv-SE" sz="2000" dirty="0"/>
              <a:t> 1963, IGCP-61</a:t>
            </a:r>
          </a:p>
          <a:p>
            <a:pPr>
              <a:spcBef>
                <a:spcPct val="50000"/>
              </a:spcBef>
            </a:pPr>
            <a:r>
              <a:rPr lang="sv-SE" sz="2000" dirty="0"/>
              <a:t>Mörner 1969, </a:t>
            </a:r>
            <a:r>
              <a:rPr lang="sv-SE" sz="2000" dirty="0" err="1"/>
              <a:t>Tooley</a:t>
            </a:r>
            <a:r>
              <a:rPr lang="sv-SE" sz="2000" dirty="0"/>
              <a:t> 1974</a:t>
            </a:r>
          </a:p>
          <a:p>
            <a:pPr>
              <a:spcBef>
                <a:spcPct val="50000"/>
              </a:spcBef>
            </a:pPr>
            <a:r>
              <a:rPr lang="sv-SE" sz="2000"/>
              <a:t>Mörner </a:t>
            </a:r>
            <a:r>
              <a:rPr lang="sv-SE" sz="2000" smtClean="0"/>
              <a:t>1976</a:t>
            </a:r>
            <a:r>
              <a:rPr lang="sv-SE" sz="2000" dirty="0"/>
              <a:t>, IGCP-200</a:t>
            </a:r>
          </a:p>
          <a:p>
            <a:pPr>
              <a:spcBef>
                <a:spcPct val="50000"/>
              </a:spcBef>
            </a:pPr>
            <a:r>
              <a:rPr lang="sv-SE" sz="2000" dirty="0"/>
              <a:t>Clark, Peltier, Lambeck, etc.</a:t>
            </a:r>
          </a:p>
          <a:p>
            <a:pPr>
              <a:spcBef>
                <a:spcPct val="50000"/>
              </a:spcBef>
            </a:pPr>
            <a:r>
              <a:rPr lang="sv-SE" sz="2000" dirty="0"/>
              <a:t>Mörner 1984, 1988</a:t>
            </a:r>
          </a:p>
          <a:p>
            <a:pPr>
              <a:spcBef>
                <a:spcPct val="50000"/>
              </a:spcBef>
            </a:pPr>
            <a:r>
              <a:rPr lang="sv-SE" sz="2000" dirty="0"/>
              <a:t>Mörner 2010, 2015</a:t>
            </a:r>
          </a:p>
          <a:p>
            <a:pPr>
              <a:spcBef>
                <a:spcPct val="50000"/>
              </a:spcBef>
            </a:pPr>
            <a:r>
              <a:rPr lang="sv-SE" sz="2000" dirty="0"/>
              <a:t>Mörner 2019</a:t>
            </a:r>
          </a:p>
        </p:txBody>
      </p:sp>
    </p:spTree>
    <p:extLst>
      <p:ext uri="{BB962C8B-B14F-4D97-AF65-F5344CB8AC3E}">
        <p14:creationId xmlns:p14="http://schemas.microsoft.com/office/powerpoint/2010/main" val="19985869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10;Bild 2.png                                                     000474D6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
            <a:ext cx="6477000" cy="671513"/>
          </a:xfrm>
          <a:prstGeom prst="rect">
            <a:avLst/>
          </a:prstGeom>
          <a:noFill/>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228600" y="822325"/>
            <a:ext cx="8839200"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GB" sz="2000" b="1"/>
              <a:t> Sea level changes with time</a:t>
            </a:r>
          </a:p>
          <a:p>
            <a:pPr>
              <a:spcBef>
                <a:spcPct val="50000"/>
              </a:spcBef>
              <a:buFontTx/>
              <a:buChar char="•"/>
            </a:pPr>
            <a:r>
              <a:rPr lang="en-GB" sz="2000" b="1"/>
              <a:t> Pacific sea floor subsidence</a:t>
            </a:r>
          </a:p>
          <a:p>
            <a:pPr>
              <a:spcBef>
                <a:spcPct val="50000"/>
              </a:spcBef>
              <a:buFontTx/>
              <a:buChar char="•"/>
            </a:pPr>
            <a:r>
              <a:rPr lang="en-GB" sz="2000" b="1"/>
              <a:t> Ice Age low</a:t>
            </a:r>
          </a:p>
          <a:p>
            <a:pPr>
              <a:spcBef>
                <a:spcPct val="50000"/>
              </a:spcBef>
              <a:buFontTx/>
              <a:buChar char="•"/>
            </a:pPr>
            <a:r>
              <a:rPr lang="en-GB" sz="2000" b="1"/>
              <a:t> Several Ice Ages</a:t>
            </a:r>
          </a:p>
          <a:p>
            <a:pPr>
              <a:spcBef>
                <a:spcPct val="50000"/>
              </a:spcBef>
              <a:buFontTx/>
              <a:buChar char="•"/>
            </a:pPr>
            <a:r>
              <a:rPr lang="en-GB" sz="2000" b="1"/>
              <a:t> Post-LGM rise with oscillations</a:t>
            </a:r>
          </a:p>
          <a:p>
            <a:pPr>
              <a:spcBef>
                <a:spcPct val="50000"/>
              </a:spcBef>
              <a:buFontTx/>
              <a:buChar char="•"/>
            </a:pPr>
            <a:r>
              <a:rPr lang="en-GB" sz="2000" b="1"/>
              <a:t> Smooth Holocene rise</a:t>
            </a:r>
          </a:p>
          <a:p>
            <a:pPr>
              <a:spcBef>
                <a:spcPct val="50000"/>
              </a:spcBef>
              <a:buFontTx/>
              <a:buChar char="•"/>
            </a:pPr>
            <a:r>
              <a:rPr lang="en-GB" sz="2000" b="1"/>
              <a:t> Moderate oscillation amplitudes</a:t>
            </a:r>
          </a:p>
          <a:p>
            <a:pPr>
              <a:spcBef>
                <a:spcPct val="50000"/>
              </a:spcBef>
            </a:pPr>
            <a:r>
              <a:rPr lang="en-GB" sz="2000" b="1"/>
              <a:t>–––––––––––––––––––––––––––––––––––––––––––––––––––––––––––––</a:t>
            </a:r>
          </a:p>
          <a:p>
            <a:pPr>
              <a:spcBef>
                <a:spcPct val="50000"/>
              </a:spcBef>
              <a:buFontTx/>
              <a:buChar char="•"/>
            </a:pPr>
            <a:r>
              <a:rPr lang="en-GB" sz="2000" b="1"/>
              <a:t> Irregular changes over the globe</a:t>
            </a:r>
          </a:p>
          <a:p>
            <a:pPr>
              <a:spcBef>
                <a:spcPct val="50000"/>
              </a:spcBef>
              <a:buFontTx/>
              <a:buChar char="•"/>
            </a:pPr>
            <a:r>
              <a:rPr lang="en-GB" sz="2000" b="1"/>
              <a:t> Global isostatic adjustment</a:t>
            </a:r>
          </a:p>
          <a:p>
            <a:pPr>
              <a:spcBef>
                <a:spcPct val="50000"/>
              </a:spcBef>
              <a:buFontTx/>
              <a:buChar char="•"/>
            </a:pPr>
            <a:r>
              <a:rPr lang="en-GB" sz="2000" b="1"/>
              <a:t> Ocean circulation beat</a:t>
            </a:r>
          </a:p>
          <a:p>
            <a:pPr>
              <a:spcBef>
                <a:spcPct val="50000"/>
              </a:spcBef>
              <a:buFontTx/>
              <a:buChar char="•"/>
            </a:pPr>
            <a:r>
              <a:rPr lang="en-GB" sz="2000" b="1"/>
              <a:t> Planetary beat on Sun and Earth</a:t>
            </a:r>
          </a:p>
          <a:p>
            <a:pPr>
              <a:spcBef>
                <a:spcPct val="50000"/>
              </a:spcBef>
              <a:buFontTx/>
              <a:buChar char="•"/>
            </a:pPr>
            <a:r>
              <a:rPr lang="en-GB" sz="2000" b="1"/>
              <a:t> Rotational eustasy</a:t>
            </a:r>
            <a:endParaRPr lang="sv-SE" sz="2000" b="1"/>
          </a:p>
        </p:txBody>
      </p:sp>
      <p:pic>
        <p:nvPicPr>
          <p:cNvPr id="29700" name="Picture 4" descr="&#10;Bild 5.png                                                     000474D6PowerbookG4                    C3B537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24000"/>
            <a:ext cx="4160838" cy="1917700"/>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descr="&#10;Bild 6.png                                                     000474D6PowerbookG4                    C3B537D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559300"/>
            <a:ext cx="4114800" cy="19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498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026"/>
          <p:cNvSpPr txBox="1">
            <a:spLocks noChangeArrowheads="1"/>
          </p:cNvSpPr>
          <p:nvPr/>
        </p:nvSpPr>
        <p:spPr bwMode="auto">
          <a:xfrm>
            <a:off x="1600200" y="228600"/>
            <a:ext cx="6019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ヒラギノ角ゴ Pro W3" charset="0"/>
              </a:defRPr>
            </a:lvl1pPr>
            <a:lvl2pPr marL="800100" indent="-342900">
              <a:defRPr>
                <a:solidFill>
                  <a:schemeClr val="tx1"/>
                </a:solidFill>
                <a:latin typeface="Arial" charset="0"/>
                <a:ea typeface="ヒラギノ角ゴ Pro W3" charset="0"/>
              </a:defRPr>
            </a:lvl2pPr>
            <a:lvl3pPr marL="1257300" indent="-342900">
              <a:defRPr>
                <a:solidFill>
                  <a:schemeClr val="tx1"/>
                </a:solidFill>
                <a:latin typeface="Arial" charset="0"/>
                <a:ea typeface="ヒラギノ角ゴ Pro W3" charset="0"/>
              </a:defRPr>
            </a:lvl3pPr>
            <a:lvl4pPr marL="1714500" indent="-342900">
              <a:defRPr>
                <a:solidFill>
                  <a:schemeClr val="tx1"/>
                </a:solidFill>
                <a:latin typeface="Arial" charset="0"/>
                <a:ea typeface="ヒラギノ角ゴ Pro W3" charset="0"/>
              </a:defRPr>
            </a:lvl4pPr>
            <a:lvl5pPr marL="2171700" indent="-342900">
              <a:defRPr>
                <a:solidFill>
                  <a:schemeClr val="tx1"/>
                </a:solidFill>
                <a:latin typeface="Arial" charset="0"/>
                <a:ea typeface="ヒラギノ角ゴ Pro W3" charset="0"/>
              </a:defRPr>
            </a:lvl5pPr>
            <a:lvl6pPr marL="2628900" indent="-342900" fontAlgn="base">
              <a:spcBef>
                <a:spcPct val="0"/>
              </a:spcBef>
              <a:spcAft>
                <a:spcPct val="0"/>
              </a:spcAft>
              <a:defRPr>
                <a:solidFill>
                  <a:schemeClr val="tx1"/>
                </a:solidFill>
                <a:latin typeface="Arial" charset="0"/>
                <a:ea typeface="ヒラギノ角ゴ Pro W3" charset="0"/>
              </a:defRPr>
            </a:lvl6pPr>
            <a:lvl7pPr marL="3086100" indent="-342900" fontAlgn="base">
              <a:spcBef>
                <a:spcPct val="0"/>
              </a:spcBef>
              <a:spcAft>
                <a:spcPct val="0"/>
              </a:spcAft>
              <a:defRPr>
                <a:solidFill>
                  <a:schemeClr val="tx1"/>
                </a:solidFill>
                <a:latin typeface="Arial" charset="0"/>
                <a:ea typeface="ヒラギノ角ゴ Pro W3" charset="0"/>
              </a:defRPr>
            </a:lvl7pPr>
            <a:lvl8pPr marL="3543300" indent="-342900" fontAlgn="base">
              <a:spcBef>
                <a:spcPct val="0"/>
              </a:spcBef>
              <a:spcAft>
                <a:spcPct val="0"/>
              </a:spcAft>
              <a:defRPr>
                <a:solidFill>
                  <a:schemeClr val="tx1"/>
                </a:solidFill>
                <a:latin typeface="Arial" charset="0"/>
                <a:ea typeface="ヒラギノ角ゴ Pro W3" charset="0"/>
              </a:defRPr>
            </a:lvl8pPr>
            <a:lvl9pPr marL="4000500" indent="-342900" fontAlgn="base">
              <a:spcBef>
                <a:spcPct val="0"/>
              </a:spcBef>
              <a:spcAft>
                <a:spcPct val="0"/>
              </a:spcAft>
              <a:defRPr>
                <a:solidFill>
                  <a:schemeClr val="tx1"/>
                </a:solidFill>
                <a:latin typeface="Arial" charset="0"/>
                <a:ea typeface="ヒラギノ角ゴ Pro W3" charset="0"/>
              </a:defRPr>
            </a:lvl9pPr>
          </a:lstStyle>
          <a:p>
            <a:pPr algn="ctr">
              <a:spcBef>
                <a:spcPct val="50000"/>
              </a:spcBef>
            </a:pPr>
            <a:r>
              <a:rPr lang="en-GB" sz="2400" b="1" dirty="0">
                <a:solidFill>
                  <a:srgbClr val="FF0000"/>
                </a:solidFill>
              </a:rPr>
              <a:t>2a – Rotational </a:t>
            </a:r>
            <a:r>
              <a:rPr lang="en-GB" sz="2400" b="1" dirty="0" err="1">
                <a:solidFill>
                  <a:srgbClr val="FF0000"/>
                </a:solidFill>
              </a:rPr>
              <a:t>eustasy</a:t>
            </a:r>
            <a:endParaRPr lang="en-GB" sz="2000" b="1" dirty="0">
              <a:solidFill>
                <a:srgbClr val="FF0000"/>
              </a:solidFill>
            </a:endParaRPr>
          </a:p>
          <a:p>
            <a:pPr algn="just">
              <a:spcBef>
                <a:spcPct val="50000"/>
              </a:spcBef>
              <a:buFont typeface="Times" charset="0"/>
              <a:buAutoNum type="alphaLcParenBoth"/>
            </a:pPr>
            <a:r>
              <a:rPr lang="en-GB" sz="2000" b="1" dirty="0"/>
              <a:t> Grand Solar Maxima - rotation slows down - warm phase and higher sea level in the north but low sea level in the equatorial region</a:t>
            </a:r>
          </a:p>
          <a:p>
            <a:pPr algn="just">
              <a:spcBef>
                <a:spcPct val="50000"/>
              </a:spcBef>
              <a:buFont typeface="Times" charset="0"/>
              <a:buAutoNum type="alphaLcParenBoth"/>
            </a:pPr>
            <a:r>
              <a:rPr lang="en-GB" sz="2000" b="1" dirty="0"/>
              <a:t> Grand </a:t>
            </a:r>
            <a:r>
              <a:rPr lang="en-GB" sz="2000" b="1"/>
              <a:t>Solar </a:t>
            </a:r>
            <a:r>
              <a:rPr lang="en-GB" sz="2000" b="1" smtClean="0"/>
              <a:t>Minima </a:t>
            </a:r>
            <a:r>
              <a:rPr lang="en-GB" sz="2000" b="1" dirty="0"/>
              <a:t>- rotation speeds up - cold phase and lower sea level in the north but high sea level in the equatorial region</a:t>
            </a:r>
            <a:endParaRPr lang="en-GB" b="1" dirty="0"/>
          </a:p>
        </p:txBody>
      </p:sp>
      <p:pic>
        <p:nvPicPr>
          <p:cNvPr id="30724" name="Picture 1028" descr="&#10;Fig. 5.jpg                                                     007CE544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91440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6027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26"/>
          <p:cNvSpPr txBox="1">
            <a:spLocks noChangeArrowheads="1"/>
          </p:cNvSpPr>
          <p:nvPr/>
        </p:nvSpPr>
        <p:spPr bwMode="auto">
          <a:xfrm>
            <a:off x="81980" y="5218826"/>
            <a:ext cx="5844843"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GB" sz="2400" b="1" dirty="0">
                <a:solidFill>
                  <a:srgbClr val="FF0000"/>
                </a:solidFill>
              </a:rPr>
              <a:t>2a</a:t>
            </a:r>
            <a:r>
              <a:rPr lang="en-GB" b="1" dirty="0">
                <a:solidFill>
                  <a:srgbClr val="FF0000"/>
                </a:solidFill>
              </a:rPr>
              <a:t>2</a:t>
            </a:r>
            <a:r>
              <a:rPr lang="en-GB" sz="2400" b="1" dirty="0">
                <a:solidFill>
                  <a:srgbClr val="FF0000"/>
                </a:solidFill>
              </a:rPr>
              <a:t> – Rotational eustasy</a:t>
            </a:r>
          </a:p>
          <a:p>
            <a:pPr algn="ctr">
              <a:spcBef>
                <a:spcPct val="50000"/>
              </a:spcBef>
            </a:pPr>
            <a:endParaRPr lang="en-GB" sz="1400" b="1" dirty="0">
              <a:solidFill>
                <a:srgbClr val="FF0000"/>
              </a:solidFill>
            </a:endParaRPr>
          </a:p>
          <a:p>
            <a:pPr algn="ctr">
              <a:spcBef>
                <a:spcPct val="50000"/>
              </a:spcBef>
            </a:pPr>
            <a:endParaRPr lang="en-GB" sz="1400" b="1" dirty="0" smtClean="0"/>
          </a:p>
          <a:p>
            <a:pPr algn="ctr">
              <a:spcBef>
                <a:spcPct val="50000"/>
              </a:spcBef>
            </a:pPr>
            <a:r>
              <a:rPr lang="en-GB" sz="1400" b="1" dirty="0" smtClean="0"/>
              <a:t>International </a:t>
            </a:r>
            <a:r>
              <a:rPr lang="en-GB" sz="1400" b="1" dirty="0"/>
              <a:t>Journal of Geoscience, </a:t>
            </a:r>
            <a:r>
              <a:rPr lang="en-GB" sz="1400" b="1" dirty="0" smtClean="0"/>
              <a:t>10, 745-757, 709-723  (</a:t>
            </a:r>
            <a:r>
              <a:rPr lang="en-GB" sz="1400" b="1" dirty="0"/>
              <a:t>2019)</a:t>
            </a:r>
            <a:endParaRPr lang="sv-SE" b="1" dirty="0"/>
          </a:p>
        </p:txBody>
      </p:sp>
      <p:pic>
        <p:nvPicPr>
          <p:cNvPr id="32771" name="Picture 1027" descr="Fig. 18 - 675.jpg                                              007CE544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3188"/>
            <a:ext cx="8839200" cy="4164012"/>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1028" descr="&#10;Fig. 6.jpg                                                     007CE544PowerbookG4                    C3B537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86250"/>
            <a:ext cx="3048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0858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lanetaryBeat-Oscillations.jpg                                 007CE544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5" y="0"/>
            <a:ext cx="6778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6107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Skärmavbild 2015-11-22 kl. 14.42.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136" y="409650"/>
            <a:ext cx="1704026" cy="3064960"/>
          </a:xfrm>
          <a:prstGeom prst="rect">
            <a:avLst/>
          </a:prstGeom>
        </p:spPr>
      </p:pic>
      <p:sp>
        <p:nvSpPr>
          <p:cNvPr id="4" name="textruta 3"/>
          <p:cNvSpPr txBox="1"/>
          <p:nvPr/>
        </p:nvSpPr>
        <p:spPr>
          <a:xfrm>
            <a:off x="204831" y="3632134"/>
            <a:ext cx="8725803" cy="2893100"/>
          </a:xfrm>
          <a:prstGeom prst="rect">
            <a:avLst/>
          </a:prstGeom>
          <a:noFill/>
        </p:spPr>
        <p:txBody>
          <a:bodyPr wrap="square" rtlCol="0">
            <a:spAutoFit/>
          </a:bodyPr>
          <a:lstStyle/>
          <a:p>
            <a:pPr algn="ctr"/>
            <a:r>
              <a:rPr lang="en-GB" sz="1600" i="1" dirty="0"/>
              <a:t>“Give me a stable point and I will lift the Earth”,</a:t>
            </a:r>
            <a:endParaRPr lang="en-GB" sz="1600" dirty="0"/>
          </a:p>
          <a:p>
            <a:pPr algn="ctr"/>
            <a:r>
              <a:rPr lang="en-GB" sz="1600" dirty="0"/>
              <a:t>Atlas, the Titan of strength, is supposed to have said.</a:t>
            </a:r>
          </a:p>
          <a:p>
            <a:r>
              <a:rPr lang="en-GB" dirty="0"/>
              <a:t> </a:t>
            </a:r>
          </a:p>
          <a:p>
            <a:pPr algn="just"/>
            <a:r>
              <a:rPr lang="en-GB" sz="2000" b="1" dirty="0">
                <a:solidFill>
                  <a:srgbClr val="0000FF"/>
                </a:solidFill>
              </a:rPr>
              <a:t>In sea level research we don’t have any stable point – but we have observational records in time and space, </a:t>
            </a:r>
            <a:r>
              <a:rPr lang="en-GB" sz="2000" b="1" dirty="0" smtClean="0">
                <a:solidFill>
                  <a:srgbClr val="0000FF"/>
                </a:solidFill>
              </a:rPr>
              <a:t>documenting </a:t>
            </a:r>
            <a:r>
              <a:rPr lang="en-GB" sz="2000" b="1" dirty="0">
                <a:solidFill>
                  <a:srgbClr val="0000FF"/>
                </a:solidFill>
              </a:rPr>
              <a:t>the effects of different processes involved, their amplitudes and rates.                </a:t>
            </a:r>
            <a:endParaRPr lang="en-GB" sz="2000" b="1" dirty="0" smtClean="0">
              <a:solidFill>
                <a:srgbClr val="0000FF"/>
              </a:solidFill>
            </a:endParaRPr>
          </a:p>
          <a:p>
            <a:pPr algn="r"/>
            <a:r>
              <a:rPr lang="en-GB" i="1" dirty="0" smtClean="0">
                <a:solidFill>
                  <a:srgbClr val="660066"/>
                </a:solidFill>
              </a:rPr>
              <a:t> “res tenit, verba venit”                                               </a:t>
            </a:r>
          </a:p>
          <a:p>
            <a:r>
              <a:rPr lang="en-GB" dirty="0"/>
              <a:t> </a:t>
            </a:r>
          </a:p>
          <a:p>
            <a:r>
              <a:rPr lang="en-GB" dirty="0">
                <a:solidFill>
                  <a:schemeClr val="accent4">
                    <a:lumMod val="75000"/>
                  </a:schemeClr>
                </a:solidFill>
              </a:rPr>
              <a:t>The problem is that Sea Level Science has become vulgarized by modelists and </a:t>
            </a:r>
            <a:r>
              <a:rPr lang="en-GB" dirty="0" smtClean="0">
                <a:solidFill>
                  <a:schemeClr val="accent4">
                    <a:lumMod val="75000"/>
                  </a:schemeClr>
                </a:solidFill>
              </a:rPr>
              <a:t>lobbyists in recent time.</a:t>
            </a:r>
            <a:endParaRPr lang="en-GB" dirty="0">
              <a:solidFill>
                <a:schemeClr val="accent4">
                  <a:lumMod val="75000"/>
                </a:schemeClr>
              </a:solidFill>
            </a:endParaRPr>
          </a:p>
        </p:txBody>
      </p:sp>
    </p:spTree>
    <p:extLst>
      <p:ext uri="{BB962C8B-B14F-4D97-AF65-F5344CB8AC3E}">
        <p14:creationId xmlns:p14="http://schemas.microsoft.com/office/powerpoint/2010/main" val="5567624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75453" y="2113182"/>
            <a:ext cx="7867833" cy="1508105"/>
          </a:xfrm>
          <a:prstGeom prst="rect">
            <a:avLst/>
          </a:prstGeom>
          <a:noFill/>
        </p:spPr>
        <p:txBody>
          <a:bodyPr wrap="square" rtlCol="0">
            <a:spAutoFit/>
          </a:bodyPr>
          <a:lstStyle/>
          <a:p>
            <a:pPr algn="ctr"/>
            <a:r>
              <a:rPr lang="en-GB" sz="3600" b="1" dirty="0" smtClean="0">
                <a:solidFill>
                  <a:schemeClr val="accent6">
                    <a:lumMod val="75000"/>
                  </a:schemeClr>
                </a:solidFill>
              </a:rPr>
              <a:t>Part 3</a:t>
            </a:r>
          </a:p>
          <a:p>
            <a:pPr algn="ctr"/>
            <a:endParaRPr lang="en-GB" sz="3200" b="1" dirty="0" smtClean="0">
              <a:solidFill>
                <a:schemeClr val="accent6">
                  <a:lumMod val="75000"/>
                </a:schemeClr>
              </a:solidFill>
            </a:endParaRPr>
          </a:p>
          <a:p>
            <a:pPr algn="ctr"/>
            <a:r>
              <a:rPr lang="en-GB" sz="2400" b="1" dirty="0" smtClean="0">
                <a:solidFill>
                  <a:srgbClr val="0000FF"/>
                </a:solidFill>
              </a:rPr>
              <a:t>Frame 3: Observational Facts</a:t>
            </a:r>
            <a:endParaRPr lang="en-GB" sz="2400" b="1" dirty="0">
              <a:solidFill>
                <a:srgbClr val="0000FF"/>
              </a:solidFill>
            </a:endParaRPr>
          </a:p>
        </p:txBody>
      </p:sp>
    </p:spTree>
    <p:extLst>
      <p:ext uri="{BB962C8B-B14F-4D97-AF65-F5344CB8AC3E}">
        <p14:creationId xmlns:p14="http://schemas.microsoft.com/office/powerpoint/2010/main" val="21784671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1026"/>
          <p:cNvSpPr txBox="1">
            <a:spLocks noChangeArrowheads="1"/>
          </p:cNvSpPr>
          <p:nvPr/>
        </p:nvSpPr>
        <p:spPr bwMode="auto">
          <a:xfrm>
            <a:off x="228600" y="228600"/>
            <a:ext cx="868680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800" b="1" dirty="0">
                <a:solidFill>
                  <a:schemeClr val="accent2"/>
                </a:solidFill>
                <a:latin typeface="Geneva" charset="0"/>
              </a:rPr>
              <a:t> Numerous interacting factors control the stability of the shoreline</a:t>
            </a:r>
            <a:endParaRPr lang="sv-SE" sz="1800" b="1" dirty="0">
              <a:solidFill>
                <a:schemeClr val="accent2"/>
              </a:solidFill>
              <a:latin typeface="Geneva" charset="0"/>
            </a:endParaRPr>
          </a:p>
        </p:txBody>
      </p:sp>
      <p:pic>
        <p:nvPicPr>
          <p:cNvPr id="131075" name="Picture 1027" descr="S-def. (kopia).jpg                                             00000002HD G4                          B9FD29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50938"/>
            <a:ext cx="8229600" cy="570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8218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ure 3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4" y="132823"/>
            <a:ext cx="4741413" cy="6647684"/>
          </a:xfrm>
          <a:prstGeom prst="rect">
            <a:avLst/>
          </a:prstGeom>
        </p:spPr>
      </p:pic>
      <p:sp>
        <p:nvSpPr>
          <p:cNvPr id="3" name="textruta 2"/>
          <p:cNvSpPr txBox="1"/>
          <p:nvPr/>
        </p:nvSpPr>
        <p:spPr>
          <a:xfrm>
            <a:off x="5483412" y="1897518"/>
            <a:ext cx="3436470" cy="3416320"/>
          </a:xfrm>
          <a:prstGeom prst="rect">
            <a:avLst/>
          </a:prstGeom>
          <a:noFill/>
        </p:spPr>
        <p:txBody>
          <a:bodyPr wrap="square" rtlCol="0">
            <a:spAutoFit/>
          </a:bodyPr>
          <a:lstStyle/>
          <a:p>
            <a:r>
              <a:rPr lang="en-GB" dirty="0" smtClean="0">
                <a:solidFill>
                  <a:srgbClr val="0000FF"/>
                </a:solidFill>
              </a:rPr>
              <a:t>Relative Sea Level </a:t>
            </a:r>
            <a:r>
              <a:rPr lang="en-GB" b="1" dirty="0" smtClean="0">
                <a:solidFill>
                  <a:srgbClr val="FF0000"/>
                </a:solidFill>
              </a:rPr>
              <a:t>rises</a:t>
            </a:r>
          </a:p>
          <a:p>
            <a:endParaRPr lang="en-GB" dirty="0">
              <a:solidFill>
                <a:srgbClr val="0000FF"/>
              </a:solidFill>
            </a:endParaRPr>
          </a:p>
          <a:p>
            <a:endParaRPr lang="en-GB" dirty="0" smtClean="0">
              <a:solidFill>
                <a:srgbClr val="0000FF"/>
              </a:solidFill>
            </a:endParaRPr>
          </a:p>
          <a:p>
            <a:endParaRPr lang="en-GB" dirty="0">
              <a:solidFill>
                <a:srgbClr val="0000FF"/>
              </a:solidFill>
            </a:endParaRPr>
          </a:p>
          <a:p>
            <a:endParaRPr lang="en-GB" dirty="0" smtClean="0">
              <a:solidFill>
                <a:srgbClr val="0000FF"/>
              </a:solidFill>
            </a:endParaRPr>
          </a:p>
          <a:p>
            <a:r>
              <a:rPr lang="en-GB" dirty="0" smtClean="0">
                <a:solidFill>
                  <a:srgbClr val="0000FF"/>
                </a:solidFill>
              </a:rPr>
              <a:t>Relative Sea level </a:t>
            </a:r>
            <a:r>
              <a:rPr lang="en-GB" b="1" dirty="0" smtClean="0">
                <a:solidFill>
                  <a:srgbClr val="FF0000"/>
                </a:solidFill>
              </a:rPr>
              <a:t>stable</a:t>
            </a:r>
          </a:p>
          <a:p>
            <a:r>
              <a:rPr lang="en-GB" dirty="0" smtClean="0">
                <a:solidFill>
                  <a:srgbClr val="0000FF"/>
                </a:solidFill>
              </a:rPr>
              <a:t>but shore displaced laterally</a:t>
            </a:r>
          </a:p>
          <a:p>
            <a:endParaRPr lang="en-GB" dirty="0">
              <a:solidFill>
                <a:srgbClr val="0000FF"/>
              </a:solidFill>
            </a:endParaRPr>
          </a:p>
          <a:p>
            <a:endParaRPr lang="en-GB" dirty="0" smtClean="0">
              <a:solidFill>
                <a:srgbClr val="0000FF"/>
              </a:solidFill>
            </a:endParaRPr>
          </a:p>
          <a:p>
            <a:endParaRPr lang="en-GB" dirty="0">
              <a:solidFill>
                <a:srgbClr val="0000FF"/>
              </a:solidFill>
            </a:endParaRPr>
          </a:p>
          <a:p>
            <a:endParaRPr lang="en-GB" dirty="0" smtClean="0">
              <a:solidFill>
                <a:srgbClr val="0000FF"/>
              </a:solidFill>
            </a:endParaRPr>
          </a:p>
          <a:p>
            <a:r>
              <a:rPr lang="en-GB" dirty="0" smtClean="0">
                <a:solidFill>
                  <a:srgbClr val="0000FF"/>
                </a:solidFill>
              </a:rPr>
              <a:t>Relative Sea Level </a:t>
            </a:r>
            <a:r>
              <a:rPr lang="en-GB" b="1" dirty="0" smtClean="0">
                <a:solidFill>
                  <a:srgbClr val="FF0000"/>
                </a:solidFill>
              </a:rPr>
              <a:t>falls </a:t>
            </a:r>
            <a:endParaRPr lang="en-GB" b="1" dirty="0">
              <a:solidFill>
                <a:srgbClr val="FF0000"/>
              </a:solidFill>
            </a:endParaRPr>
          </a:p>
        </p:txBody>
      </p:sp>
      <p:sp>
        <p:nvSpPr>
          <p:cNvPr id="4" name="textruta 3"/>
          <p:cNvSpPr txBox="1"/>
          <p:nvPr/>
        </p:nvSpPr>
        <p:spPr>
          <a:xfrm>
            <a:off x="4138706" y="6544233"/>
            <a:ext cx="5020217" cy="307777"/>
          </a:xfrm>
          <a:prstGeom prst="rect">
            <a:avLst/>
          </a:prstGeom>
          <a:noFill/>
        </p:spPr>
        <p:txBody>
          <a:bodyPr wrap="square" rtlCol="0">
            <a:spAutoFit/>
          </a:bodyPr>
          <a:lstStyle/>
          <a:p>
            <a:pPr algn="r"/>
            <a:r>
              <a:rPr lang="en-GB" sz="1400" dirty="0" smtClean="0"/>
              <a:t>from Mörner, 2017, in: </a:t>
            </a:r>
            <a:r>
              <a:rPr lang="en-GB" sz="1400" i="1" dirty="0" smtClean="0"/>
              <a:t>Encyclopedia of Coastal Science </a:t>
            </a:r>
            <a:endParaRPr lang="en-GB" sz="1400" i="1" dirty="0"/>
          </a:p>
        </p:txBody>
      </p:sp>
    </p:spTree>
    <p:extLst>
      <p:ext uri="{BB962C8B-B14F-4D97-AF65-F5344CB8AC3E}">
        <p14:creationId xmlns:p14="http://schemas.microsoft.com/office/powerpoint/2010/main" val="4623385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0;Bild 3.png                                                     000474D6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57188"/>
            <a:ext cx="5329238" cy="557212"/>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1892295" y="1924050"/>
            <a:ext cx="5558817"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200" indent="-457200">
              <a:spcBef>
                <a:spcPct val="50000"/>
              </a:spcBef>
              <a:buFont typeface="+mj-lt"/>
              <a:buAutoNum type="alphaLcPeriod"/>
            </a:pPr>
            <a:r>
              <a:rPr lang="en-GB" sz="2400" b="1" dirty="0"/>
              <a:t>Human observations</a:t>
            </a:r>
          </a:p>
          <a:p>
            <a:pPr marL="457200" indent="-457200">
              <a:spcBef>
                <a:spcPct val="50000"/>
              </a:spcBef>
              <a:buFont typeface="+mj-lt"/>
              <a:buAutoNum type="alphaLcPeriod"/>
            </a:pPr>
            <a:r>
              <a:rPr lang="en-GB" sz="2400" b="1" dirty="0"/>
              <a:t>Water marks</a:t>
            </a:r>
          </a:p>
          <a:p>
            <a:pPr marL="457200" indent="-457200">
              <a:spcBef>
                <a:spcPct val="50000"/>
              </a:spcBef>
              <a:buFont typeface="+mj-lt"/>
              <a:buAutoNum type="alphaLcPeriod"/>
            </a:pPr>
            <a:r>
              <a:rPr lang="en-GB" sz="2400" b="1" dirty="0"/>
              <a:t>Tide gauges</a:t>
            </a:r>
          </a:p>
          <a:p>
            <a:pPr marL="457200" indent="-457200">
              <a:spcBef>
                <a:spcPct val="50000"/>
              </a:spcBef>
              <a:buFont typeface="+mj-lt"/>
              <a:buAutoNum type="alphaLcPeriod"/>
            </a:pPr>
            <a:r>
              <a:rPr lang="en-GB" sz="2400" b="1" dirty="0"/>
              <a:t>Satellite altimetry</a:t>
            </a:r>
          </a:p>
          <a:p>
            <a:pPr marL="457200" indent="-457200">
              <a:spcBef>
                <a:spcPct val="50000"/>
              </a:spcBef>
              <a:buFont typeface="+mj-lt"/>
              <a:buAutoNum type="alphaLcPeriod"/>
            </a:pPr>
            <a:r>
              <a:rPr lang="en-GB" sz="2400" b="1" dirty="0"/>
              <a:t>Gravity</a:t>
            </a:r>
          </a:p>
          <a:p>
            <a:pPr marL="457200" indent="-457200">
              <a:spcBef>
                <a:spcPct val="50000"/>
              </a:spcBef>
              <a:buFont typeface="+mj-lt"/>
              <a:buAutoNum type="alphaLcPeriod"/>
            </a:pPr>
            <a:r>
              <a:rPr lang="en-GB" sz="2400" b="1" dirty="0"/>
              <a:t>Shore morphology &amp; stratigraphy</a:t>
            </a:r>
            <a:endParaRPr lang="sv-SE" dirty="0"/>
          </a:p>
        </p:txBody>
      </p:sp>
    </p:spTree>
    <p:extLst>
      <p:ext uri="{BB962C8B-B14F-4D97-AF65-F5344CB8AC3E}">
        <p14:creationId xmlns:p14="http://schemas.microsoft.com/office/powerpoint/2010/main" val="34330888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026"/>
          <p:cNvSpPr txBox="1">
            <a:spLocks noChangeArrowheads="1"/>
          </p:cNvSpPr>
          <p:nvPr/>
        </p:nvSpPr>
        <p:spPr bwMode="auto">
          <a:xfrm>
            <a:off x="1219200" y="473075"/>
            <a:ext cx="6629400" cy="470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smtClean="0">
                <a:solidFill>
                  <a:srgbClr val="FF0000"/>
                </a:solidFill>
              </a:rPr>
              <a:t>3a </a:t>
            </a:r>
            <a:r>
              <a:rPr lang="en-GB" sz="2400" b="1" dirty="0">
                <a:solidFill>
                  <a:srgbClr val="FF0000"/>
                </a:solidFill>
              </a:rPr>
              <a:t>– Human observations</a:t>
            </a:r>
          </a:p>
          <a:p>
            <a:pPr algn="ctr">
              <a:spcBef>
                <a:spcPct val="50000"/>
              </a:spcBef>
            </a:pPr>
            <a:endParaRPr lang="en-GB" sz="2400" b="1" dirty="0">
              <a:solidFill>
                <a:srgbClr val="FF0000"/>
              </a:solidFill>
            </a:endParaRPr>
          </a:p>
          <a:p>
            <a:pPr algn="ctr">
              <a:spcBef>
                <a:spcPct val="50000"/>
              </a:spcBef>
            </a:pPr>
            <a:endParaRPr lang="en-GB" sz="2000" b="1" dirty="0">
              <a:solidFill>
                <a:srgbClr val="FF0000"/>
              </a:solidFill>
            </a:endParaRPr>
          </a:p>
          <a:p>
            <a:pPr algn="ctr">
              <a:spcBef>
                <a:spcPct val="50000"/>
              </a:spcBef>
            </a:pPr>
            <a:r>
              <a:rPr lang="en-GB" sz="2400" b="1" i="1" dirty="0"/>
              <a:t>I have myself seen</a:t>
            </a:r>
          </a:p>
          <a:p>
            <a:pPr algn="ctr">
              <a:lnSpc>
                <a:spcPct val="50000"/>
              </a:lnSpc>
              <a:spcBef>
                <a:spcPct val="50000"/>
              </a:spcBef>
            </a:pPr>
            <a:r>
              <a:rPr lang="en-GB" sz="2400" b="1" i="1" dirty="0"/>
              <a:t>what was once was solid ground</a:t>
            </a:r>
          </a:p>
          <a:p>
            <a:pPr algn="ctr">
              <a:lnSpc>
                <a:spcPct val="50000"/>
              </a:lnSpc>
              <a:spcBef>
                <a:spcPct val="50000"/>
              </a:spcBef>
            </a:pPr>
            <a:r>
              <a:rPr lang="en-GB" sz="2400" b="1" i="1" dirty="0"/>
              <a:t>disappear into the sea</a:t>
            </a:r>
          </a:p>
          <a:p>
            <a:pPr algn="ctr">
              <a:lnSpc>
                <a:spcPct val="50000"/>
              </a:lnSpc>
              <a:spcBef>
                <a:spcPct val="50000"/>
              </a:spcBef>
            </a:pPr>
            <a:endParaRPr lang="en-GB" sz="2400" b="1" i="1" dirty="0"/>
          </a:p>
          <a:p>
            <a:pPr algn="ctr">
              <a:lnSpc>
                <a:spcPct val="50000"/>
              </a:lnSpc>
              <a:spcBef>
                <a:spcPct val="50000"/>
              </a:spcBef>
            </a:pPr>
            <a:r>
              <a:rPr lang="en-GB" sz="2400" b="1" i="1" dirty="0"/>
              <a:t>And I have </a:t>
            </a:r>
            <a:r>
              <a:rPr lang="en-GB" sz="2400" b="1" i="1" dirty="0" smtClean="0"/>
              <a:t>heard </a:t>
            </a:r>
            <a:r>
              <a:rPr lang="en-GB" sz="2400" b="1" i="1" dirty="0"/>
              <a:t>of</a:t>
            </a:r>
          </a:p>
          <a:p>
            <a:pPr algn="ctr">
              <a:lnSpc>
                <a:spcPct val="50000"/>
              </a:lnSpc>
              <a:spcBef>
                <a:spcPct val="50000"/>
              </a:spcBef>
            </a:pPr>
            <a:r>
              <a:rPr lang="en-GB" sz="2400" b="1" i="1" dirty="0"/>
              <a:t>land risen out of the sea</a:t>
            </a:r>
            <a:endParaRPr lang="en-GB" b="1" i="1" dirty="0"/>
          </a:p>
          <a:p>
            <a:pPr algn="ctr">
              <a:lnSpc>
                <a:spcPct val="50000"/>
              </a:lnSpc>
              <a:spcBef>
                <a:spcPct val="50000"/>
              </a:spcBef>
            </a:pPr>
            <a:endParaRPr lang="en-GB" b="1" dirty="0"/>
          </a:p>
          <a:p>
            <a:pPr algn="ctr">
              <a:lnSpc>
                <a:spcPct val="50000"/>
              </a:lnSpc>
              <a:spcBef>
                <a:spcPct val="50000"/>
              </a:spcBef>
            </a:pPr>
            <a:r>
              <a:rPr lang="en-GB" sz="1600" b="1" dirty="0"/>
              <a:t>Ovidius 2000 years ago</a:t>
            </a:r>
            <a:endParaRPr lang="sv-SE" sz="1600" b="1" dirty="0"/>
          </a:p>
          <a:p>
            <a:pPr algn="ctr">
              <a:lnSpc>
                <a:spcPct val="50000"/>
              </a:lnSpc>
              <a:spcBef>
                <a:spcPct val="50000"/>
              </a:spcBef>
            </a:pPr>
            <a:endParaRPr lang="sv-SE" b="1" dirty="0"/>
          </a:p>
        </p:txBody>
      </p:sp>
    </p:spTree>
    <p:extLst>
      <p:ext uri="{BB962C8B-B14F-4D97-AF65-F5344CB8AC3E}">
        <p14:creationId xmlns:p14="http://schemas.microsoft.com/office/powerpoint/2010/main" val="21338609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026"/>
          <p:cNvSpPr txBox="1">
            <a:spLocks noChangeArrowheads="1"/>
          </p:cNvSpPr>
          <p:nvPr/>
        </p:nvSpPr>
        <p:spPr bwMode="auto">
          <a:xfrm>
            <a:off x="1219200" y="473075"/>
            <a:ext cx="6629400" cy="514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smtClean="0">
                <a:solidFill>
                  <a:srgbClr val="FF0000"/>
                </a:solidFill>
              </a:rPr>
              <a:t>3a </a:t>
            </a:r>
            <a:r>
              <a:rPr lang="en-GB" sz="2400" b="1" dirty="0">
                <a:solidFill>
                  <a:srgbClr val="FF0000"/>
                </a:solidFill>
              </a:rPr>
              <a:t>– Human observations 2</a:t>
            </a:r>
          </a:p>
          <a:p>
            <a:pPr algn="ctr">
              <a:spcBef>
                <a:spcPct val="50000"/>
              </a:spcBef>
            </a:pPr>
            <a:endParaRPr lang="en-GB" sz="2400" b="1" dirty="0">
              <a:solidFill>
                <a:srgbClr val="FF0000"/>
              </a:solidFill>
            </a:endParaRPr>
          </a:p>
          <a:p>
            <a:pPr algn="ctr">
              <a:spcBef>
                <a:spcPct val="50000"/>
              </a:spcBef>
            </a:pPr>
            <a:endParaRPr lang="en-GB" sz="2000" b="1" dirty="0">
              <a:solidFill>
                <a:srgbClr val="FF0000"/>
              </a:solidFill>
            </a:endParaRPr>
          </a:p>
          <a:p>
            <a:pPr algn="ctr">
              <a:spcBef>
                <a:spcPct val="50000"/>
              </a:spcBef>
            </a:pPr>
            <a:endParaRPr lang="en-GB" sz="2000" b="1" dirty="0">
              <a:solidFill>
                <a:srgbClr val="FF0000"/>
              </a:solidFill>
            </a:endParaRPr>
          </a:p>
          <a:p>
            <a:pPr algn="ctr">
              <a:lnSpc>
                <a:spcPct val="40000"/>
              </a:lnSpc>
              <a:spcBef>
                <a:spcPct val="50000"/>
              </a:spcBef>
            </a:pPr>
            <a:r>
              <a:rPr lang="en-GB" sz="2400" b="1" dirty="0"/>
              <a:t>Old paintings</a:t>
            </a:r>
          </a:p>
          <a:p>
            <a:pPr algn="ctr">
              <a:lnSpc>
                <a:spcPct val="40000"/>
              </a:lnSpc>
              <a:spcBef>
                <a:spcPct val="50000"/>
              </a:spcBef>
            </a:pPr>
            <a:r>
              <a:rPr lang="en-GB" sz="2400" b="1" dirty="0"/>
              <a:t>can sometimes be very useful</a:t>
            </a:r>
          </a:p>
          <a:p>
            <a:pPr algn="ctr">
              <a:lnSpc>
                <a:spcPct val="40000"/>
              </a:lnSpc>
              <a:spcBef>
                <a:spcPct val="50000"/>
              </a:spcBef>
            </a:pPr>
            <a:r>
              <a:rPr lang="en-GB" sz="2400" b="1" dirty="0"/>
              <a:t>In pinpointing former sea levels</a:t>
            </a:r>
          </a:p>
          <a:p>
            <a:pPr algn="ctr">
              <a:lnSpc>
                <a:spcPct val="40000"/>
              </a:lnSpc>
              <a:spcBef>
                <a:spcPct val="50000"/>
              </a:spcBef>
            </a:pPr>
            <a:endParaRPr lang="en-GB" sz="2400" b="1" dirty="0"/>
          </a:p>
          <a:p>
            <a:pPr algn="ctr">
              <a:lnSpc>
                <a:spcPct val="50000"/>
              </a:lnSpc>
              <a:spcBef>
                <a:spcPct val="50000"/>
              </a:spcBef>
            </a:pPr>
            <a:r>
              <a:rPr lang="en-GB" sz="2400" b="1" dirty="0"/>
              <a:t>Photographs of the same shore</a:t>
            </a:r>
          </a:p>
          <a:p>
            <a:pPr algn="ctr">
              <a:lnSpc>
                <a:spcPct val="50000"/>
              </a:lnSpc>
              <a:spcBef>
                <a:spcPct val="50000"/>
              </a:spcBef>
            </a:pPr>
            <a:r>
              <a:rPr lang="en-GB" sz="2400" b="1" dirty="0"/>
              <a:t>at different times</a:t>
            </a:r>
          </a:p>
          <a:p>
            <a:pPr algn="ctr">
              <a:lnSpc>
                <a:spcPct val="50000"/>
              </a:lnSpc>
              <a:spcBef>
                <a:spcPct val="50000"/>
              </a:spcBef>
            </a:pPr>
            <a:r>
              <a:rPr lang="en-GB" sz="2400" b="1" dirty="0"/>
              <a:t>often offer excellent records</a:t>
            </a:r>
          </a:p>
          <a:p>
            <a:pPr algn="ctr">
              <a:lnSpc>
                <a:spcPct val="50000"/>
              </a:lnSpc>
              <a:spcBef>
                <a:spcPct val="50000"/>
              </a:spcBef>
            </a:pPr>
            <a:r>
              <a:rPr lang="en-GB" sz="2400" b="1" dirty="0"/>
              <a:t>of sea level changes</a:t>
            </a:r>
          </a:p>
          <a:p>
            <a:pPr algn="ctr">
              <a:lnSpc>
                <a:spcPct val="50000"/>
              </a:lnSpc>
              <a:spcBef>
                <a:spcPct val="50000"/>
              </a:spcBef>
            </a:pPr>
            <a:endParaRPr lang="en-GB" sz="2400" b="1" dirty="0"/>
          </a:p>
        </p:txBody>
      </p:sp>
    </p:spTree>
    <p:extLst>
      <p:ext uri="{BB962C8B-B14F-4D97-AF65-F5344CB8AC3E}">
        <p14:creationId xmlns:p14="http://schemas.microsoft.com/office/powerpoint/2010/main" val="39282614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026"/>
          <p:cNvSpPr txBox="1">
            <a:spLocks noChangeArrowheads="1"/>
          </p:cNvSpPr>
          <p:nvPr/>
        </p:nvSpPr>
        <p:spPr bwMode="auto">
          <a:xfrm>
            <a:off x="1307117" y="316769"/>
            <a:ext cx="6629400" cy="649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smtClean="0">
                <a:solidFill>
                  <a:srgbClr val="FF0000"/>
                </a:solidFill>
              </a:rPr>
              <a:t>3b </a:t>
            </a:r>
            <a:r>
              <a:rPr lang="en-GB" sz="2400" b="1" dirty="0">
                <a:solidFill>
                  <a:srgbClr val="FF0000"/>
                </a:solidFill>
              </a:rPr>
              <a:t>– Old water marks</a:t>
            </a:r>
          </a:p>
          <a:p>
            <a:pPr algn="ctr">
              <a:spcBef>
                <a:spcPct val="50000"/>
              </a:spcBef>
            </a:pPr>
            <a:endParaRPr lang="en-GB" sz="2000" b="1" dirty="0">
              <a:solidFill>
                <a:srgbClr val="FF0000"/>
              </a:solidFill>
            </a:endParaRPr>
          </a:p>
          <a:p>
            <a:pPr algn="ctr">
              <a:spcBef>
                <a:spcPct val="50000"/>
              </a:spcBef>
            </a:pPr>
            <a:r>
              <a:rPr lang="en-GB" sz="2400" b="1" dirty="0"/>
              <a:t>In 1704</a:t>
            </a:r>
          </a:p>
          <a:p>
            <a:pPr algn="ctr">
              <a:lnSpc>
                <a:spcPct val="40000"/>
              </a:lnSpc>
              <a:spcBef>
                <a:spcPct val="50000"/>
              </a:spcBef>
            </a:pPr>
            <a:r>
              <a:rPr lang="en-GB" sz="2400" b="1" dirty="0"/>
              <a:t>a water mark was cut into the bedrock</a:t>
            </a:r>
          </a:p>
          <a:p>
            <a:pPr algn="ctr">
              <a:lnSpc>
                <a:spcPct val="40000"/>
              </a:lnSpc>
              <a:spcBef>
                <a:spcPct val="50000"/>
              </a:spcBef>
            </a:pPr>
            <a:r>
              <a:rPr lang="en-GB" sz="2400" b="1" dirty="0"/>
              <a:t>just east of Stockholm</a:t>
            </a:r>
          </a:p>
          <a:p>
            <a:pPr algn="ctr">
              <a:lnSpc>
                <a:spcPct val="40000"/>
              </a:lnSpc>
              <a:spcBef>
                <a:spcPct val="50000"/>
              </a:spcBef>
            </a:pPr>
            <a:r>
              <a:rPr lang="en-GB" sz="2400" b="1" dirty="0"/>
              <a:t>at a level </a:t>
            </a:r>
            <a:r>
              <a:rPr lang="en-GB" sz="2400" b="1" dirty="0" smtClean="0"/>
              <a:t>356 </a:t>
            </a:r>
            <a:r>
              <a:rPr lang="en-GB" sz="2400" b="1" dirty="0"/>
              <a:t>cm above mean sea level</a:t>
            </a:r>
          </a:p>
          <a:p>
            <a:pPr algn="ctr">
              <a:lnSpc>
                <a:spcPct val="40000"/>
              </a:lnSpc>
              <a:spcBef>
                <a:spcPct val="50000"/>
              </a:spcBef>
            </a:pPr>
            <a:endParaRPr lang="en-GB" sz="2400" b="1" dirty="0"/>
          </a:p>
          <a:p>
            <a:pPr algn="ctr">
              <a:lnSpc>
                <a:spcPct val="40000"/>
              </a:lnSpc>
              <a:spcBef>
                <a:spcPct val="50000"/>
              </a:spcBef>
            </a:pPr>
            <a:r>
              <a:rPr lang="en-GB" sz="2400" b="1" dirty="0" smtClean="0"/>
              <a:t>Today</a:t>
            </a:r>
          </a:p>
          <a:p>
            <a:pPr algn="ctr">
              <a:lnSpc>
                <a:spcPct val="40000"/>
              </a:lnSpc>
              <a:spcBef>
                <a:spcPct val="50000"/>
              </a:spcBef>
            </a:pPr>
            <a:r>
              <a:rPr lang="en-GB" sz="1600" b="1" dirty="0" smtClean="0"/>
              <a:t>(levelled in 1994)</a:t>
            </a:r>
            <a:endParaRPr lang="en-GB" sz="1600" b="1" dirty="0"/>
          </a:p>
          <a:p>
            <a:pPr algn="ctr">
              <a:lnSpc>
                <a:spcPct val="40000"/>
              </a:lnSpc>
              <a:spcBef>
                <a:spcPct val="50000"/>
              </a:spcBef>
            </a:pPr>
            <a:r>
              <a:rPr lang="en-GB" sz="2400" b="1" dirty="0"/>
              <a:t>the water mark lies 5.0 m</a:t>
            </a:r>
          </a:p>
          <a:p>
            <a:pPr algn="ctr">
              <a:lnSpc>
                <a:spcPct val="40000"/>
              </a:lnSpc>
              <a:spcBef>
                <a:spcPct val="50000"/>
              </a:spcBef>
            </a:pPr>
            <a:r>
              <a:rPr lang="en-GB" sz="2400" b="1" dirty="0"/>
              <a:t>above present mean sea level</a:t>
            </a:r>
          </a:p>
          <a:p>
            <a:pPr algn="ctr">
              <a:lnSpc>
                <a:spcPct val="40000"/>
              </a:lnSpc>
              <a:spcBef>
                <a:spcPct val="50000"/>
              </a:spcBef>
            </a:pPr>
            <a:endParaRPr lang="en-GB" sz="2400" b="1" dirty="0"/>
          </a:p>
          <a:p>
            <a:pPr algn="ctr">
              <a:lnSpc>
                <a:spcPct val="40000"/>
              </a:lnSpc>
              <a:spcBef>
                <a:spcPct val="50000"/>
              </a:spcBef>
            </a:pPr>
            <a:r>
              <a:rPr lang="en-GB" sz="2400" b="1" dirty="0"/>
              <a:t>The uplifts rate is 4.9 mm/</a:t>
            </a:r>
            <a:r>
              <a:rPr lang="en-GB" sz="2400" b="1" dirty="0" smtClean="0"/>
              <a:t>yr</a:t>
            </a:r>
          </a:p>
          <a:p>
            <a:pPr algn="ctr">
              <a:lnSpc>
                <a:spcPct val="40000"/>
              </a:lnSpc>
              <a:spcBef>
                <a:spcPct val="50000"/>
              </a:spcBef>
            </a:pPr>
            <a:r>
              <a:rPr lang="en-GB" sz="1400" b="1" dirty="0" smtClean="0"/>
              <a:t>in 290 year giving an uplift of 142 cm</a:t>
            </a:r>
            <a:endParaRPr lang="en-GB" sz="1400" b="1" dirty="0"/>
          </a:p>
          <a:p>
            <a:pPr algn="ctr">
              <a:lnSpc>
                <a:spcPct val="40000"/>
              </a:lnSpc>
              <a:spcBef>
                <a:spcPct val="50000"/>
              </a:spcBef>
            </a:pPr>
            <a:endParaRPr lang="en-GB" sz="2400" b="1" dirty="0"/>
          </a:p>
          <a:p>
            <a:pPr algn="ctr">
              <a:lnSpc>
                <a:spcPct val="40000"/>
              </a:lnSpc>
              <a:spcBef>
                <a:spcPct val="50000"/>
              </a:spcBef>
            </a:pPr>
            <a:r>
              <a:rPr lang="en-GB" sz="2400" b="1" dirty="0" smtClean="0">
                <a:solidFill>
                  <a:srgbClr val="0000FF"/>
                </a:solidFill>
              </a:rPr>
              <a:t>This implies that eustatic sea level in 1704</a:t>
            </a:r>
          </a:p>
          <a:p>
            <a:pPr algn="ctr">
              <a:lnSpc>
                <a:spcPct val="40000"/>
              </a:lnSpc>
              <a:spcBef>
                <a:spcPct val="50000"/>
              </a:spcBef>
            </a:pPr>
            <a:r>
              <a:rPr lang="en-GB" sz="2400" b="1" dirty="0" smtClean="0">
                <a:solidFill>
                  <a:srgbClr val="0000FF"/>
                </a:solidFill>
              </a:rPr>
              <a:t>was almost exactly where it is today</a:t>
            </a:r>
            <a:endParaRPr lang="en-GB" sz="2400" b="1" dirty="0">
              <a:solidFill>
                <a:srgbClr val="0000FF"/>
              </a:solidFill>
            </a:endParaRPr>
          </a:p>
          <a:p>
            <a:pPr algn="ctr">
              <a:lnSpc>
                <a:spcPct val="40000"/>
              </a:lnSpc>
              <a:spcBef>
                <a:spcPct val="50000"/>
              </a:spcBef>
            </a:pPr>
            <a:r>
              <a:rPr lang="en-GB" sz="2400" b="1" dirty="0" smtClean="0">
                <a:solidFill>
                  <a:srgbClr val="0000FF"/>
                </a:solidFill>
              </a:rPr>
              <a:t>at about ±0.0 cm</a:t>
            </a:r>
            <a:endParaRPr lang="en-GB" sz="2400" b="1" dirty="0">
              <a:solidFill>
                <a:srgbClr val="0000FF"/>
              </a:solidFill>
            </a:endParaRPr>
          </a:p>
        </p:txBody>
      </p:sp>
    </p:spTree>
    <p:extLst>
      <p:ext uri="{BB962C8B-B14F-4D97-AF65-F5344CB8AC3E}">
        <p14:creationId xmlns:p14="http://schemas.microsoft.com/office/powerpoint/2010/main" val="15193943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762000" y="533400"/>
            <a:ext cx="7696200" cy="600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smtClean="0">
                <a:solidFill>
                  <a:srgbClr val="FF0000"/>
                </a:solidFill>
              </a:rPr>
              <a:t>3c </a:t>
            </a:r>
            <a:r>
              <a:rPr lang="en-GB" sz="2400" b="1" dirty="0">
                <a:solidFill>
                  <a:srgbClr val="FF0000"/>
                </a:solidFill>
              </a:rPr>
              <a:t>– Tide gauges</a:t>
            </a:r>
          </a:p>
          <a:p>
            <a:pPr algn="ctr">
              <a:spcBef>
                <a:spcPct val="50000"/>
              </a:spcBef>
            </a:pPr>
            <a:endParaRPr lang="en-GB" sz="2000" b="1" dirty="0">
              <a:solidFill>
                <a:srgbClr val="FF0000"/>
              </a:solidFill>
            </a:endParaRPr>
          </a:p>
          <a:p>
            <a:pPr>
              <a:lnSpc>
                <a:spcPct val="40000"/>
              </a:lnSpc>
              <a:spcBef>
                <a:spcPct val="50000"/>
              </a:spcBef>
              <a:buFontTx/>
              <a:buChar char="•"/>
            </a:pPr>
            <a:r>
              <a:rPr lang="en-GB" sz="2400" b="1" dirty="0"/>
              <a:t> The quality of tide gauges differs significantly </a:t>
            </a:r>
          </a:p>
          <a:p>
            <a:pPr>
              <a:lnSpc>
                <a:spcPct val="40000"/>
              </a:lnSpc>
              <a:spcBef>
                <a:spcPct val="50000"/>
              </a:spcBef>
              <a:buFontTx/>
              <a:buChar char="•"/>
            </a:pPr>
            <a:r>
              <a:rPr lang="en-GB" sz="2400" b="1" dirty="0"/>
              <a:t> Gaps and relocation occur</a:t>
            </a:r>
          </a:p>
          <a:p>
            <a:pPr>
              <a:lnSpc>
                <a:spcPct val="40000"/>
              </a:lnSpc>
              <a:spcBef>
                <a:spcPct val="50000"/>
              </a:spcBef>
              <a:buFontTx/>
              <a:buChar char="•"/>
            </a:pPr>
            <a:r>
              <a:rPr lang="en-GB" sz="2400" b="1" dirty="0"/>
              <a:t> Stations in delta areas and river-mouths are</a:t>
            </a:r>
          </a:p>
          <a:p>
            <a:pPr>
              <a:lnSpc>
                <a:spcPct val="40000"/>
              </a:lnSpc>
              <a:spcBef>
                <a:spcPct val="50000"/>
              </a:spcBef>
            </a:pPr>
            <a:r>
              <a:rPr lang="en-GB" sz="2400" b="1" dirty="0"/>
              <a:t>   often affected by local subsidence</a:t>
            </a:r>
          </a:p>
          <a:p>
            <a:pPr>
              <a:lnSpc>
                <a:spcPct val="40000"/>
              </a:lnSpc>
              <a:spcBef>
                <a:spcPct val="50000"/>
              </a:spcBef>
              <a:buFontTx/>
              <a:buChar char="•"/>
            </a:pPr>
            <a:r>
              <a:rPr lang="en-GB" sz="2400" b="1" dirty="0"/>
              <a:t> Stations near big cities are often affected by </a:t>
            </a:r>
          </a:p>
          <a:p>
            <a:pPr>
              <a:lnSpc>
                <a:spcPct val="40000"/>
              </a:lnSpc>
              <a:spcBef>
                <a:spcPct val="50000"/>
              </a:spcBef>
            </a:pPr>
            <a:r>
              <a:rPr lang="en-GB" sz="2400" b="1" dirty="0"/>
              <a:t>   compaction due to groundwater use</a:t>
            </a:r>
          </a:p>
          <a:p>
            <a:pPr>
              <a:lnSpc>
                <a:spcPct val="40000"/>
              </a:lnSpc>
              <a:spcBef>
                <a:spcPct val="50000"/>
              </a:spcBef>
              <a:buFontTx/>
              <a:buChar char="•"/>
            </a:pPr>
            <a:r>
              <a:rPr lang="en-GB" sz="2400" b="1" dirty="0"/>
              <a:t> Stations attached to heavy harbour constructions </a:t>
            </a:r>
          </a:p>
          <a:p>
            <a:pPr>
              <a:lnSpc>
                <a:spcPct val="40000"/>
              </a:lnSpc>
              <a:spcBef>
                <a:spcPct val="50000"/>
              </a:spcBef>
            </a:pPr>
            <a:r>
              <a:rPr lang="en-GB" sz="2400" b="1" dirty="0"/>
              <a:t>   are often affected by site-specific subsidence</a:t>
            </a:r>
          </a:p>
          <a:p>
            <a:pPr>
              <a:lnSpc>
                <a:spcPct val="40000"/>
              </a:lnSpc>
              <a:spcBef>
                <a:spcPct val="50000"/>
              </a:spcBef>
              <a:buFontTx/>
              <a:buChar char="•"/>
            </a:pPr>
            <a:r>
              <a:rPr lang="en-GB" sz="2400" b="1" dirty="0"/>
              <a:t> Records need to be long enough in order to cover</a:t>
            </a:r>
          </a:p>
          <a:p>
            <a:pPr>
              <a:lnSpc>
                <a:spcPct val="40000"/>
              </a:lnSpc>
              <a:spcBef>
                <a:spcPct val="50000"/>
              </a:spcBef>
            </a:pPr>
            <a:r>
              <a:rPr lang="en-GB" sz="2400" b="1" dirty="0"/>
              <a:t>   cyclic changes</a:t>
            </a:r>
          </a:p>
          <a:p>
            <a:pPr>
              <a:lnSpc>
                <a:spcPct val="70000"/>
              </a:lnSpc>
              <a:spcBef>
                <a:spcPct val="50000"/>
              </a:spcBef>
            </a:pPr>
            <a:r>
              <a:rPr lang="en-GB" sz="2400" b="1" dirty="0"/>
              <a:t>There are a few test sites, however, where the isostatic, tectonic (or compaction) factor is known in details so that the crustal and oceanic components can be separated and the eustatic factor quantified (the Kattegatt Sea, Amsterdam, Stockholm, Venice)</a:t>
            </a:r>
          </a:p>
        </p:txBody>
      </p:sp>
    </p:spTree>
    <p:extLst>
      <p:ext uri="{BB962C8B-B14F-4D97-AF65-F5344CB8AC3E}">
        <p14:creationId xmlns:p14="http://schemas.microsoft.com/office/powerpoint/2010/main" val="15371283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026"/>
          <p:cNvSpPr txBox="1">
            <a:spLocks noChangeArrowheads="1"/>
          </p:cNvSpPr>
          <p:nvPr/>
        </p:nvSpPr>
        <p:spPr bwMode="auto">
          <a:xfrm>
            <a:off x="762000" y="5334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smtClean="0">
                <a:solidFill>
                  <a:srgbClr val="FF0000"/>
                </a:solidFill>
              </a:rPr>
              <a:t>3c </a:t>
            </a:r>
            <a:r>
              <a:rPr lang="en-GB" sz="2400" b="1" dirty="0">
                <a:solidFill>
                  <a:srgbClr val="FF0000"/>
                </a:solidFill>
              </a:rPr>
              <a:t>– Tide gauges 2</a:t>
            </a:r>
            <a:endParaRPr lang="en-GB" sz="2400" b="1" dirty="0"/>
          </a:p>
        </p:txBody>
      </p:sp>
      <p:pic>
        <p:nvPicPr>
          <p:cNvPr id="37891" name="Picture 1027" descr="Figure 9.jpg                                                   007C20EB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374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5657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762000" y="32559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smtClean="0">
                <a:solidFill>
                  <a:srgbClr val="FF0000"/>
                </a:solidFill>
              </a:rPr>
              <a:t>3c </a:t>
            </a:r>
            <a:r>
              <a:rPr lang="en-GB" sz="2400" b="1" dirty="0">
                <a:solidFill>
                  <a:srgbClr val="FF0000"/>
                </a:solidFill>
              </a:rPr>
              <a:t>– Tide gauges </a:t>
            </a:r>
            <a:r>
              <a:rPr lang="en-GB" sz="2400" b="1" dirty="0" smtClean="0">
                <a:solidFill>
                  <a:srgbClr val="FF0000"/>
                </a:solidFill>
              </a:rPr>
              <a:t>3 </a:t>
            </a:r>
            <a:r>
              <a:rPr lang="mr-IN" sz="2400" b="1" dirty="0" smtClean="0">
                <a:solidFill>
                  <a:srgbClr val="FF0000"/>
                </a:solidFill>
              </a:rPr>
              <a:t>–</a:t>
            </a:r>
            <a:r>
              <a:rPr lang="en-GB" sz="2400" b="1" dirty="0" smtClean="0">
                <a:solidFill>
                  <a:srgbClr val="FF0000"/>
                </a:solidFill>
              </a:rPr>
              <a:t> earthquake tectonics</a:t>
            </a:r>
            <a:endParaRPr lang="en-GB" sz="2400" b="1" dirty="0"/>
          </a:p>
        </p:txBody>
      </p:sp>
      <p:pic>
        <p:nvPicPr>
          <p:cNvPr id="2" name="Bildobjekt 1" descr="Skärmavbild 2019-09-14 kl. 17.18.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80" y="1074308"/>
            <a:ext cx="8730129" cy="4293292"/>
          </a:xfrm>
          <a:prstGeom prst="rect">
            <a:avLst/>
          </a:prstGeom>
        </p:spPr>
      </p:pic>
      <p:sp>
        <p:nvSpPr>
          <p:cNvPr id="3" name="textruta 2"/>
          <p:cNvSpPr txBox="1"/>
          <p:nvPr/>
        </p:nvSpPr>
        <p:spPr>
          <a:xfrm>
            <a:off x="176480" y="5622636"/>
            <a:ext cx="8730129" cy="1200329"/>
          </a:xfrm>
          <a:prstGeom prst="rect">
            <a:avLst/>
          </a:prstGeom>
          <a:noFill/>
        </p:spPr>
        <p:txBody>
          <a:bodyPr wrap="square" rtlCol="0">
            <a:spAutoFit/>
          </a:bodyPr>
          <a:lstStyle/>
          <a:p>
            <a:r>
              <a:rPr lang="en-GB" dirty="0" smtClean="0"/>
              <a:t>The Seward, Alaska, tide gauge record as presented by </a:t>
            </a:r>
            <a:r>
              <a:rPr lang="en-GB" dirty="0" smtClean="0">
                <a:solidFill>
                  <a:srgbClr val="FF0000"/>
                </a:solidFill>
              </a:rPr>
              <a:t>NOAA and PSMSL </a:t>
            </a:r>
            <a:r>
              <a:rPr lang="en-GB" dirty="0" smtClean="0"/>
              <a:t>where they claim that sea level has been </a:t>
            </a:r>
            <a:r>
              <a:rPr lang="en-GB" dirty="0" smtClean="0">
                <a:solidFill>
                  <a:srgbClr val="FF0000"/>
                </a:solidFill>
              </a:rPr>
              <a:t>rising by 14.02 ±3.43 </a:t>
            </a:r>
            <a:r>
              <a:rPr lang="en-GB" dirty="0" smtClean="0"/>
              <a:t>mm/yr during the last 90 yrs</a:t>
            </a:r>
          </a:p>
          <a:p>
            <a:pPr algn="ctr"/>
            <a:r>
              <a:rPr lang="en-GB" dirty="0" smtClean="0"/>
              <a:t>The truth is totally different, however: next slide</a:t>
            </a:r>
          </a:p>
          <a:p>
            <a:pPr algn="r"/>
            <a:r>
              <a:rPr lang="en-GB" sz="1400" dirty="0" smtClean="0"/>
              <a:t>Wyssmuller, 2019</a:t>
            </a:r>
            <a:r>
              <a:rPr lang="en-GB" dirty="0" smtClean="0"/>
              <a:t> </a:t>
            </a:r>
            <a:endParaRPr lang="en-GB" dirty="0"/>
          </a:p>
        </p:txBody>
      </p:sp>
    </p:spTree>
    <p:extLst>
      <p:ext uri="{BB962C8B-B14F-4D97-AF65-F5344CB8AC3E}">
        <p14:creationId xmlns:p14="http://schemas.microsoft.com/office/powerpoint/2010/main" val="16284794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ure 14-co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61" y="284521"/>
            <a:ext cx="7909742" cy="6415680"/>
          </a:xfrm>
          <a:prstGeom prst="rect">
            <a:avLst/>
          </a:prstGeom>
        </p:spPr>
      </p:pic>
    </p:spTree>
    <p:extLst>
      <p:ext uri="{BB962C8B-B14F-4D97-AF65-F5344CB8AC3E}">
        <p14:creationId xmlns:p14="http://schemas.microsoft.com/office/powerpoint/2010/main" val="20239237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762000" y="289980"/>
            <a:ext cx="769620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smtClean="0">
                <a:solidFill>
                  <a:srgbClr val="FF0000"/>
                </a:solidFill>
              </a:rPr>
              <a:t>3c </a:t>
            </a:r>
            <a:r>
              <a:rPr lang="en-GB" sz="2400" b="1" dirty="0">
                <a:solidFill>
                  <a:srgbClr val="FF0000"/>
                </a:solidFill>
              </a:rPr>
              <a:t>– Tide gauges </a:t>
            </a:r>
            <a:r>
              <a:rPr lang="en-GB" sz="2400" b="1" dirty="0" smtClean="0">
                <a:solidFill>
                  <a:srgbClr val="FF0000"/>
                </a:solidFill>
              </a:rPr>
              <a:t>3b </a:t>
            </a:r>
            <a:r>
              <a:rPr lang="mr-IN" sz="2400" b="1" dirty="0" smtClean="0">
                <a:solidFill>
                  <a:srgbClr val="FF0000"/>
                </a:solidFill>
              </a:rPr>
              <a:t>–</a:t>
            </a:r>
            <a:r>
              <a:rPr lang="en-GB" sz="2400" b="1" dirty="0" smtClean="0">
                <a:solidFill>
                  <a:srgbClr val="FF0000"/>
                </a:solidFill>
              </a:rPr>
              <a:t> earthquake tectonics</a:t>
            </a:r>
          </a:p>
          <a:p>
            <a:pPr algn="ctr">
              <a:spcBef>
                <a:spcPct val="50000"/>
              </a:spcBef>
            </a:pPr>
            <a:r>
              <a:rPr lang="en-GB" b="1" dirty="0" smtClean="0">
                <a:solidFill>
                  <a:srgbClr val="0000FF"/>
                </a:solidFill>
              </a:rPr>
              <a:t>Falling sea </a:t>
            </a:r>
            <a:r>
              <a:rPr lang="mr-IN" b="1" dirty="0" smtClean="0">
                <a:solidFill>
                  <a:srgbClr val="0000FF"/>
                </a:solidFill>
              </a:rPr>
              <a:t>–</a:t>
            </a:r>
            <a:r>
              <a:rPr lang="en-GB" b="1" dirty="0" smtClean="0">
                <a:solidFill>
                  <a:srgbClr val="0000FF"/>
                </a:solidFill>
              </a:rPr>
              <a:t> not rising sea level</a:t>
            </a:r>
            <a:endParaRPr lang="en-GB" b="1" dirty="0">
              <a:solidFill>
                <a:srgbClr val="0000FF"/>
              </a:solidFill>
            </a:endParaRPr>
          </a:p>
        </p:txBody>
      </p:sp>
      <p:pic>
        <p:nvPicPr>
          <p:cNvPr id="4" name="Bildobjekt 3" descr="Alaska-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53" y="1316489"/>
            <a:ext cx="8496300" cy="4178300"/>
          </a:xfrm>
          <a:prstGeom prst="rect">
            <a:avLst/>
          </a:prstGeom>
        </p:spPr>
      </p:pic>
      <p:sp>
        <p:nvSpPr>
          <p:cNvPr id="5" name="textruta 4"/>
          <p:cNvSpPr txBox="1"/>
          <p:nvPr/>
        </p:nvSpPr>
        <p:spPr>
          <a:xfrm>
            <a:off x="631430" y="5555247"/>
            <a:ext cx="8382000" cy="923330"/>
          </a:xfrm>
          <a:prstGeom prst="rect">
            <a:avLst/>
          </a:prstGeom>
          <a:noFill/>
        </p:spPr>
        <p:txBody>
          <a:bodyPr wrap="square" rtlCol="0">
            <a:spAutoFit/>
          </a:bodyPr>
          <a:lstStyle/>
          <a:p>
            <a:pPr marL="342900" indent="-342900">
              <a:buFont typeface="+mj-lt"/>
              <a:buAutoNum type="arabicPeriod"/>
            </a:pPr>
            <a:r>
              <a:rPr lang="en-GB" dirty="0" smtClean="0"/>
              <a:t>Stable sea level for 40 years</a:t>
            </a:r>
          </a:p>
          <a:p>
            <a:pPr marL="342900" indent="-342900">
              <a:buFont typeface="+mj-lt"/>
              <a:buAutoNum type="arabicPeriod"/>
            </a:pPr>
            <a:r>
              <a:rPr lang="en-GB" dirty="0" smtClean="0"/>
              <a:t>Seismotectonic subsidence by 90 cm at the Alaska 1964 M 9.3 earthquake</a:t>
            </a:r>
          </a:p>
          <a:p>
            <a:pPr marL="342900" indent="-342900">
              <a:buFont typeface="+mj-lt"/>
              <a:buAutoNum type="arabicPeriod"/>
            </a:pPr>
            <a:r>
              <a:rPr lang="en-GB" dirty="0" smtClean="0"/>
              <a:t>Falling sea level by about 3.0 mm/yr for 50 years due to crustal uplift</a:t>
            </a:r>
            <a:endParaRPr lang="en-GB" dirty="0"/>
          </a:p>
        </p:txBody>
      </p:sp>
    </p:spTree>
    <p:extLst>
      <p:ext uri="{BB962C8B-B14F-4D97-AF65-F5344CB8AC3E}">
        <p14:creationId xmlns:p14="http://schemas.microsoft.com/office/powerpoint/2010/main" val="2298592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762000" y="1524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smtClean="0">
                <a:solidFill>
                  <a:srgbClr val="FF0000"/>
                </a:solidFill>
              </a:rPr>
              <a:t>3c </a:t>
            </a:r>
            <a:r>
              <a:rPr lang="en-GB" sz="2400" b="1" dirty="0">
                <a:solidFill>
                  <a:srgbClr val="FF0000"/>
                </a:solidFill>
              </a:rPr>
              <a:t>– Tide gauges 4</a:t>
            </a:r>
            <a:endParaRPr lang="en-GB" sz="2400" b="1" dirty="0"/>
          </a:p>
        </p:txBody>
      </p:sp>
      <p:pic>
        <p:nvPicPr>
          <p:cNvPr id="40963" name="Picture 3" descr="Fig. 8 - PogoPogo.jpg                                          007C8AE5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467600" cy="3103563"/>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Fig. 4 - PoogoPogo.jpg                                         007C8AE5PowerbookG4                    C3B537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667125"/>
            <a:ext cx="5486400" cy="3190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163454" y="3986218"/>
            <a:ext cx="2778720" cy="2677656"/>
          </a:xfrm>
          <a:prstGeom prst="rect">
            <a:avLst/>
          </a:prstGeom>
          <a:noFill/>
        </p:spPr>
        <p:txBody>
          <a:bodyPr wrap="square" rtlCol="0">
            <a:spAutoFit/>
          </a:bodyPr>
          <a:lstStyle/>
          <a:p>
            <a:r>
              <a:rPr lang="sv-SE" b="1" dirty="0" smtClean="0"/>
              <a:t>Samoa Islands</a:t>
            </a:r>
            <a:r>
              <a:rPr lang="sv-SE" dirty="0" smtClean="0"/>
              <a:t>,</a:t>
            </a:r>
          </a:p>
          <a:p>
            <a:r>
              <a:rPr lang="sv-SE" dirty="0" smtClean="0"/>
              <a:t>Pago Pago stations:</a:t>
            </a:r>
          </a:p>
          <a:p>
            <a:r>
              <a:rPr lang="sv-SE" dirty="0" smtClean="0"/>
              <a:t>Tide gauge &amp; GPS</a:t>
            </a:r>
          </a:p>
          <a:p>
            <a:endParaRPr lang="sv-SE" dirty="0" smtClean="0"/>
          </a:p>
          <a:p>
            <a:endParaRPr lang="sv-SE" dirty="0"/>
          </a:p>
          <a:p>
            <a:endParaRPr lang="sv-SE" dirty="0" smtClean="0"/>
          </a:p>
          <a:p>
            <a:endParaRPr lang="sv-SE" dirty="0"/>
          </a:p>
          <a:p>
            <a:endParaRPr lang="sv-SE" dirty="0"/>
          </a:p>
          <a:p>
            <a:endParaRPr lang="sv-SE" sz="1200" dirty="0" smtClean="0"/>
          </a:p>
          <a:p>
            <a:r>
              <a:rPr lang="sv-SE" sz="1200" dirty="0" smtClean="0"/>
              <a:t>Mörner et al., 2018, IJG, 9, 579-592</a:t>
            </a:r>
            <a:endParaRPr lang="sv-SE" sz="1200" dirty="0"/>
          </a:p>
        </p:txBody>
      </p:sp>
    </p:spTree>
    <p:extLst>
      <p:ext uri="{BB962C8B-B14F-4D97-AF65-F5344CB8AC3E}">
        <p14:creationId xmlns:p14="http://schemas.microsoft.com/office/powerpoint/2010/main" val="10243096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Fig. 11 - 659.jpg                                              007C8AE5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121150"/>
            <a:ext cx="4495800" cy="2736850"/>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Fig. 10.jpg                                                    007C8AE5PowerbookG4                    C3B537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1200" cy="4046538"/>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19248" y="6581371"/>
            <a:ext cx="3656156" cy="246221"/>
          </a:xfrm>
          <a:prstGeom prst="rect">
            <a:avLst/>
          </a:prstGeom>
          <a:noFill/>
        </p:spPr>
        <p:txBody>
          <a:bodyPr wrap="square" rtlCol="0">
            <a:spAutoFit/>
          </a:bodyPr>
          <a:lstStyle/>
          <a:p>
            <a:r>
              <a:rPr lang="en-GB" sz="1000" b="1" dirty="0" smtClean="0"/>
              <a:t>International Journal of Geosciences, 2018, 9, 579-592 </a:t>
            </a:r>
            <a:endParaRPr lang="en-GB" sz="1000" dirty="0"/>
          </a:p>
        </p:txBody>
      </p:sp>
      <p:sp>
        <p:nvSpPr>
          <p:cNvPr id="3" name="textruta 2"/>
          <p:cNvSpPr txBox="1"/>
          <p:nvPr/>
        </p:nvSpPr>
        <p:spPr>
          <a:xfrm>
            <a:off x="6138495" y="28862"/>
            <a:ext cx="2857575" cy="1738937"/>
          </a:xfrm>
          <a:prstGeom prst="rect">
            <a:avLst/>
          </a:prstGeom>
          <a:noFill/>
        </p:spPr>
        <p:txBody>
          <a:bodyPr wrap="square" rtlCol="0">
            <a:spAutoFit/>
          </a:bodyPr>
          <a:lstStyle/>
          <a:p>
            <a:pPr algn="ctr"/>
            <a:r>
              <a:rPr lang="en-GB" dirty="0" smtClean="0"/>
              <a:t>Changes in tidal range</a:t>
            </a:r>
          </a:p>
          <a:p>
            <a:pPr algn="ctr"/>
            <a:r>
              <a:rPr lang="en-GB" sz="1400" dirty="0" smtClean="0"/>
              <a:t>at the Apia station in Samoa</a:t>
            </a:r>
          </a:p>
          <a:p>
            <a:pPr algn="ctr"/>
            <a:r>
              <a:rPr lang="en-GB" dirty="0" smtClean="0"/>
              <a:t>provide evidence of</a:t>
            </a:r>
          </a:p>
          <a:p>
            <a:pPr algn="ctr"/>
            <a:r>
              <a:rPr lang="en-GB" dirty="0" smtClean="0"/>
              <a:t>geoidal eustasy</a:t>
            </a:r>
          </a:p>
          <a:p>
            <a:pPr algn="ctr"/>
            <a:r>
              <a:rPr lang="en-GB" sz="1300" dirty="0" smtClean="0"/>
              <a:t>(post-earthquake gravity changes)</a:t>
            </a:r>
          </a:p>
          <a:p>
            <a:pPr algn="ctr"/>
            <a:endParaRPr lang="en-GB" sz="1300" dirty="0"/>
          </a:p>
          <a:p>
            <a:pPr algn="ctr"/>
            <a:r>
              <a:rPr lang="en-GB" sz="1300" dirty="0" smtClean="0"/>
              <a:t>No traces of </a:t>
            </a:r>
            <a:r>
              <a:rPr lang="en-GB" sz="1300" smtClean="0"/>
              <a:t>acceleration left </a:t>
            </a:r>
            <a:endParaRPr lang="en-GB" sz="1300" dirty="0"/>
          </a:p>
        </p:txBody>
      </p:sp>
    </p:spTree>
    <p:extLst>
      <p:ext uri="{BB962C8B-B14F-4D97-AF65-F5344CB8AC3E}">
        <p14:creationId xmlns:p14="http://schemas.microsoft.com/office/powerpoint/2010/main" val="21914455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152400" y="3581400"/>
            <a:ext cx="883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GB" sz="2800" dirty="0" smtClean="0">
                <a:solidFill>
                  <a:srgbClr val="996633"/>
                </a:solidFill>
                <a:cs typeface="+mn-cs"/>
              </a:rPr>
              <a:t>Showing a clear dominance of the 18.6 years tidal cycle </a:t>
            </a:r>
            <a:r>
              <a:rPr lang="en-GB" sz="3200" dirty="0" smtClean="0">
                <a:solidFill>
                  <a:srgbClr val="996633"/>
                </a:solidFill>
                <a:cs typeface="+mn-cs"/>
              </a:rPr>
              <a:t>around a </a:t>
            </a:r>
            <a:r>
              <a:rPr lang="en-GB" sz="3200" dirty="0" smtClean="0">
                <a:solidFill>
                  <a:srgbClr val="FF0000"/>
                </a:solidFill>
                <a:cs typeface="+mn-cs"/>
              </a:rPr>
              <a:t>stabile zero-level (±0.0 mm/yr)</a:t>
            </a:r>
            <a:r>
              <a:rPr lang="en-GB" b="0" dirty="0" smtClean="0">
                <a:cs typeface="+mn-cs"/>
              </a:rPr>
              <a:t> </a:t>
            </a:r>
            <a:endParaRPr lang="en-GB" b="0" dirty="0">
              <a:cs typeface="+mn-cs"/>
            </a:endParaRPr>
          </a:p>
        </p:txBody>
      </p:sp>
      <p:sp>
        <p:nvSpPr>
          <p:cNvPr id="86020" name="Text Box 4"/>
          <p:cNvSpPr txBox="1">
            <a:spLocks noChangeArrowheads="1"/>
          </p:cNvSpPr>
          <p:nvPr/>
        </p:nvSpPr>
        <p:spPr bwMode="auto">
          <a:xfrm>
            <a:off x="228600" y="152400"/>
            <a:ext cx="8610600" cy="122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GB" sz="3200" dirty="0" smtClean="0">
                <a:solidFill>
                  <a:srgbClr val="FF0000"/>
                </a:solidFill>
                <a:cs typeface="+mn-cs"/>
              </a:rPr>
              <a:t>±0.0 or +3.0 mm/yr</a:t>
            </a:r>
            <a:endParaRPr lang="en-GB" sz="2800" dirty="0" smtClean="0">
              <a:solidFill>
                <a:srgbClr val="0000FF"/>
              </a:solidFill>
              <a:cs typeface="+mn-cs"/>
            </a:endParaRPr>
          </a:p>
          <a:p>
            <a:pPr algn="ctr">
              <a:spcBef>
                <a:spcPct val="50000"/>
              </a:spcBef>
              <a:defRPr/>
            </a:pPr>
            <a:r>
              <a:rPr lang="en-GB" sz="2800" dirty="0" smtClean="0">
                <a:solidFill>
                  <a:srgbClr val="0000FF"/>
                </a:solidFill>
                <a:cs typeface="+mn-cs"/>
              </a:rPr>
              <a:t>Sea level record from French Guiana-Surinam</a:t>
            </a:r>
            <a:endParaRPr lang="en-GB" sz="2800" dirty="0">
              <a:solidFill>
                <a:srgbClr val="0000FF"/>
              </a:solidFill>
              <a:cs typeface="+mn-cs"/>
            </a:endParaRPr>
          </a:p>
        </p:txBody>
      </p:sp>
      <p:sp>
        <p:nvSpPr>
          <p:cNvPr id="86021" name="Text Box 5"/>
          <p:cNvSpPr txBox="1">
            <a:spLocks noChangeArrowheads="1"/>
          </p:cNvSpPr>
          <p:nvPr/>
        </p:nvSpPr>
        <p:spPr bwMode="auto">
          <a:xfrm>
            <a:off x="228600" y="5029200"/>
            <a:ext cx="86106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GB" sz="2800" dirty="0" smtClean="0">
                <a:solidFill>
                  <a:srgbClr val="0000FF"/>
                </a:solidFill>
                <a:cs typeface="+mn-cs"/>
              </a:rPr>
              <a:t>Satellite altimetry gives a rise of ~3.0 mm/yr</a:t>
            </a:r>
            <a:endParaRPr lang="en-GB" sz="1000" dirty="0" smtClean="0">
              <a:solidFill>
                <a:srgbClr val="0000FF"/>
              </a:solidFill>
              <a:cs typeface="+mn-cs"/>
            </a:endParaRPr>
          </a:p>
          <a:p>
            <a:pPr algn="ctr">
              <a:defRPr/>
            </a:pPr>
            <a:endParaRPr lang="en-GB" sz="800" dirty="0" smtClean="0">
              <a:solidFill>
                <a:srgbClr val="0000FF"/>
              </a:solidFill>
              <a:cs typeface="+mn-cs"/>
            </a:endParaRPr>
          </a:p>
          <a:p>
            <a:pPr algn="ctr">
              <a:defRPr/>
            </a:pPr>
            <a:r>
              <a:rPr lang="en-GB" sz="2800" dirty="0" smtClean="0">
                <a:solidFill>
                  <a:srgbClr val="FF6600"/>
                </a:solidFill>
                <a:cs typeface="+mn-cs"/>
              </a:rPr>
              <a:t>There is a clear message in the difference!</a:t>
            </a:r>
          </a:p>
          <a:p>
            <a:pPr algn="ctr">
              <a:defRPr/>
            </a:pPr>
            <a:r>
              <a:rPr lang="en-GB" dirty="0" smtClean="0">
                <a:solidFill>
                  <a:schemeClr val="hlink"/>
                </a:solidFill>
                <a:cs typeface="+mn-cs"/>
              </a:rPr>
              <a:t>One value must be wrong – and it cannot be the observational one.</a:t>
            </a:r>
            <a:endParaRPr lang="en-GB" sz="2800" dirty="0">
              <a:cs typeface="+mn-cs"/>
            </a:endParaRPr>
          </a:p>
        </p:txBody>
      </p:sp>
      <p:pic>
        <p:nvPicPr>
          <p:cNvPr id="56324" name="Picture 6" descr="Fig.3(Mörner) (kopia).jpg                                      000474D6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8208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ustasy map 2018.jpg                                           00000002 Transcend                      8EF448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8195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atAltManipulation-ppt.jpg                                     007C88BA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188"/>
            <a:ext cx="9144000" cy="660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9355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762000" y="2286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smtClean="0">
                <a:solidFill>
                  <a:srgbClr val="FF0000"/>
                </a:solidFill>
              </a:rPr>
              <a:t>3e </a:t>
            </a:r>
            <a:r>
              <a:rPr lang="en-GB" sz="2400" b="1" dirty="0">
                <a:solidFill>
                  <a:srgbClr val="FF0000"/>
                </a:solidFill>
              </a:rPr>
              <a:t>– Gravity</a:t>
            </a:r>
            <a:endParaRPr lang="en-GB" sz="2400" b="1" dirty="0"/>
          </a:p>
        </p:txBody>
      </p:sp>
      <p:sp>
        <p:nvSpPr>
          <p:cNvPr id="52228" name="Rectangle 4"/>
          <p:cNvSpPr>
            <a:spLocks noChangeArrowheads="1"/>
          </p:cNvSpPr>
          <p:nvPr/>
        </p:nvSpPr>
        <p:spPr bwMode="auto">
          <a:xfrm>
            <a:off x="7158038" y="61245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sv-SE" dirty="0"/>
          </a:p>
        </p:txBody>
      </p:sp>
      <p:pic>
        <p:nvPicPr>
          <p:cNvPr id="52229" name="Picture 5" descr="Grace-2.jpg                                                    007C88BA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45820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46160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613172" y="2062882"/>
            <a:ext cx="7867833" cy="1323439"/>
          </a:xfrm>
          <a:prstGeom prst="rect">
            <a:avLst/>
          </a:prstGeom>
          <a:noFill/>
        </p:spPr>
        <p:txBody>
          <a:bodyPr wrap="square" rtlCol="0">
            <a:spAutoFit/>
          </a:bodyPr>
          <a:lstStyle/>
          <a:p>
            <a:pPr algn="ctr"/>
            <a:endParaRPr lang="en-GB" sz="3200" b="1" dirty="0" smtClean="0">
              <a:solidFill>
                <a:schemeClr val="accent6">
                  <a:lumMod val="75000"/>
                </a:schemeClr>
              </a:solidFill>
            </a:endParaRPr>
          </a:p>
          <a:p>
            <a:pPr algn="ctr"/>
            <a:r>
              <a:rPr lang="en-GB" sz="2400" b="1" dirty="0" smtClean="0">
                <a:solidFill>
                  <a:srgbClr val="0000FF"/>
                </a:solidFill>
              </a:rPr>
              <a:t>Frame 3e: </a:t>
            </a:r>
          </a:p>
          <a:p>
            <a:pPr algn="ctr"/>
            <a:r>
              <a:rPr lang="en-GB" sz="2400" b="1" dirty="0" smtClean="0">
                <a:solidFill>
                  <a:srgbClr val="0000FF"/>
                </a:solidFill>
              </a:rPr>
              <a:t>Shore Morphology &amp; Stratigraphy</a:t>
            </a:r>
            <a:endParaRPr lang="en-GB" sz="2400" b="1" dirty="0">
              <a:solidFill>
                <a:srgbClr val="0000FF"/>
              </a:solidFill>
            </a:endParaRPr>
          </a:p>
        </p:txBody>
      </p:sp>
    </p:spTree>
    <p:extLst>
      <p:ext uri="{BB962C8B-B14F-4D97-AF65-F5344CB8AC3E}">
        <p14:creationId xmlns:p14="http://schemas.microsoft.com/office/powerpoint/2010/main" val="21784671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MaldivSLcurve.jpg                                              000474D6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6098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Bildobjekt 1" descr="Skärmavbild 2013-11-15 kl. 18.11.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0"/>
            <a:ext cx="35941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Bildobjekt 3" descr="Skärmavbild 2013-11-15 kl. 18.14.4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2997200"/>
            <a:ext cx="381476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Bildobjekt 4" descr="Träd-00-3b kopi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9100" y="5084763"/>
            <a:ext cx="237490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Bildobjekt 5" descr="Fig. 3 kopi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390900"/>
            <a:ext cx="27717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ruta 6"/>
          <p:cNvSpPr txBox="1">
            <a:spLocks noChangeArrowheads="1"/>
          </p:cNvSpPr>
          <p:nvPr/>
        </p:nvSpPr>
        <p:spPr bwMode="auto">
          <a:xfrm>
            <a:off x="5292725" y="5373688"/>
            <a:ext cx="1439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ctr"/>
            <a:r>
              <a:rPr lang="en-GB" sz="1800" b="0" dirty="0">
                <a:solidFill>
                  <a:srgbClr val="FF0000"/>
                </a:solidFill>
              </a:rPr>
              <a:t>Coastal</a:t>
            </a:r>
          </a:p>
          <a:p>
            <a:pPr algn="ctr"/>
            <a:r>
              <a:rPr lang="en-GB" sz="1800" b="0" dirty="0">
                <a:solidFill>
                  <a:srgbClr val="FF0000"/>
                </a:solidFill>
              </a:rPr>
              <a:t>morphology</a:t>
            </a:r>
          </a:p>
          <a:p>
            <a:pPr algn="ctr"/>
            <a:r>
              <a:rPr lang="en-GB" sz="1800" b="0" dirty="0">
                <a:solidFill>
                  <a:srgbClr val="FF0000"/>
                </a:solidFill>
              </a:rPr>
              <a:t>in the</a:t>
            </a:r>
          </a:p>
          <a:p>
            <a:pPr algn="ctr"/>
            <a:r>
              <a:rPr lang="en-GB" sz="1800" b="0" dirty="0">
                <a:solidFill>
                  <a:srgbClr val="FF0000"/>
                </a:solidFill>
              </a:rPr>
              <a:t>Maldives</a:t>
            </a:r>
          </a:p>
        </p:txBody>
      </p:sp>
      <p:pic>
        <p:nvPicPr>
          <p:cNvPr id="46087" name="Bildobjekt 1" descr="QueensBath1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287838"/>
            <a:ext cx="529272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2559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g. 3.A-D. 615jpg.jpg                                         007B77FD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67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4385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91470" y="705800"/>
            <a:ext cx="7999263" cy="5632311"/>
          </a:xfrm>
          <a:prstGeom prst="rect">
            <a:avLst/>
          </a:prstGeom>
          <a:noFill/>
        </p:spPr>
        <p:txBody>
          <a:bodyPr wrap="square" rtlCol="0">
            <a:spAutoFit/>
          </a:bodyPr>
          <a:lstStyle/>
          <a:p>
            <a:pPr algn="ctr"/>
            <a:r>
              <a:rPr lang="en-GB" sz="3200" dirty="0" smtClean="0">
                <a:solidFill>
                  <a:schemeClr val="accent6">
                    <a:lumMod val="75000"/>
                  </a:schemeClr>
                </a:solidFill>
              </a:rPr>
              <a:t>Many factors affect sea level but </a:t>
            </a:r>
          </a:p>
          <a:p>
            <a:pPr algn="ctr"/>
            <a:r>
              <a:rPr lang="en-GB" sz="3200" dirty="0" smtClean="0">
                <a:solidFill>
                  <a:schemeClr val="accent6">
                    <a:lumMod val="75000"/>
                  </a:schemeClr>
                </a:solidFill>
              </a:rPr>
              <a:t>3 main variables will affect &amp; control</a:t>
            </a:r>
          </a:p>
          <a:p>
            <a:pPr algn="ctr"/>
            <a:r>
              <a:rPr lang="en-GB" sz="3600" b="1" dirty="0" smtClean="0">
                <a:solidFill>
                  <a:srgbClr val="0000FF"/>
                </a:solidFill>
              </a:rPr>
              <a:t>Future Sea Level</a:t>
            </a:r>
          </a:p>
          <a:p>
            <a:pPr algn="ctr"/>
            <a:endParaRPr lang="en-GB" sz="2400" dirty="0" smtClean="0">
              <a:solidFill>
                <a:srgbClr val="0000FF"/>
              </a:solidFill>
            </a:endParaRPr>
          </a:p>
          <a:p>
            <a:pPr marL="457200" indent="-457200" algn="just">
              <a:buAutoNum type="arabicParenBoth"/>
            </a:pPr>
            <a:r>
              <a:rPr lang="en-GB" sz="2400" b="1" dirty="0" smtClean="0">
                <a:solidFill>
                  <a:srgbClr val="FF0000"/>
                </a:solidFill>
              </a:rPr>
              <a:t>Changes in the ocean water volume </a:t>
            </a:r>
            <a:r>
              <a:rPr lang="en-GB" sz="2000" dirty="0" smtClean="0">
                <a:solidFill>
                  <a:schemeClr val="accent4">
                    <a:lumMod val="75000"/>
                  </a:schemeClr>
                </a:solidFill>
              </a:rPr>
              <a:t>(glacial eustasy)</a:t>
            </a:r>
          </a:p>
          <a:p>
            <a:pPr algn="just"/>
            <a:r>
              <a:rPr lang="en-GB" sz="2000" dirty="0">
                <a:solidFill>
                  <a:schemeClr val="accent4">
                    <a:lumMod val="75000"/>
                  </a:schemeClr>
                </a:solidFill>
              </a:rPr>
              <a:t>	</a:t>
            </a:r>
            <a:r>
              <a:rPr lang="en-GB" sz="2000" dirty="0" smtClean="0">
                <a:solidFill>
                  <a:schemeClr val="accent4">
                    <a:lumMod val="75000"/>
                  </a:schemeClr>
                </a:solidFill>
              </a:rPr>
              <a:t>Ultimate frame: 10 mm/year ≈ maximum postglacial rates</a:t>
            </a:r>
          </a:p>
          <a:p>
            <a:pPr algn="just"/>
            <a:endParaRPr lang="en-GB" sz="2000" dirty="0">
              <a:solidFill>
                <a:schemeClr val="accent4">
                  <a:lumMod val="75000"/>
                </a:schemeClr>
              </a:solidFill>
            </a:endParaRPr>
          </a:p>
          <a:p>
            <a:pPr marL="457200" indent="-457200" algn="just">
              <a:buAutoNum type="arabicParenBoth" startAt="2"/>
            </a:pPr>
            <a:r>
              <a:rPr lang="en-GB" sz="2400" b="1" dirty="0" smtClean="0">
                <a:solidFill>
                  <a:srgbClr val="FF0000"/>
                </a:solidFill>
              </a:rPr>
              <a:t>Thermal expansion</a:t>
            </a:r>
            <a:r>
              <a:rPr lang="en-GB" sz="2000" dirty="0" smtClean="0">
                <a:solidFill>
                  <a:srgbClr val="FF0000"/>
                </a:solidFill>
              </a:rPr>
              <a:t> </a:t>
            </a:r>
            <a:r>
              <a:rPr lang="en-GB" sz="2000" dirty="0" smtClean="0">
                <a:solidFill>
                  <a:schemeClr val="accent4">
                    <a:lumMod val="75000"/>
                  </a:schemeClr>
                </a:solidFill>
              </a:rPr>
              <a:t>(steric eustasy) </a:t>
            </a:r>
          </a:p>
          <a:p>
            <a:pPr algn="just"/>
            <a:r>
              <a:rPr lang="en-GB" sz="2000" dirty="0">
                <a:solidFill>
                  <a:schemeClr val="accent4">
                    <a:lumMod val="75000"/>
                  </a:schemeClr>
                </a:solidFill>
              </a:rPr>
              <a:t>	</a:t>
            </a:r>
            <a:r>
              <a:rPr lang="en-GB" sz="2000" dirty="0" smtClean="0">
                <a:solidFill>
                  <a:schemeClr val="accent4">
                    <a:lumMod val="75000"/>
                  </a:schemeClr>
                </a:solidFill>
              </a:rPr>
              <a:t>Ultimate frame: &lt;5 mm/year ≈ short-term heating</a:t>
            </a:r>
          </a:p>
          <a:p>
            <a:pPr algn="just"/>
            <a:r>
              <a:rPr lang="en-GB" sz="2000" dirty="0">
                <a:solidFill>
                  <a:schemeClr val="accent4">
                    <a:lumMod val="75000"/>
                  </a:schemeClr>
                </a:solidFill>
              </a:rPr>
              <a:t>	</a:t>
            </a:r>
            <a:r>
              <a:rPr lang="en-GB" sz="2000" dirty="0" smtClean="0">
                <a:solidFill>
                  <a:schemeClr val="accent4">
                    <a:lumMod val="75000"/>
                  </a:schemeClr>
                </a:solidFill>
              </a:rPr>
              <a:t>At shore: always zero (±0.0 mm/yr) – no water to expand</a:t>
            </a:r>
          </a:p>
          <a:p>
            <a:pPr algn="just"/>
            <a:endParaRPr lang="en-GB" sz="2000" dirty="0">
              <a:solidFill>
                <a:schemeClr val="accent4">
                  <a:lumMod val="75000"/>
                </a:schemeClr>
              </a:solidFill>
            </a:endParaRPr>
          </a:p>
          <a:p>
            <a:pPr marL="457200" indent="-457200" algn="just">
              <a:buAutoNum type="arabicParenBoth" startAt="3"/>
            </a:pPr>
            <a:r>
              <a:rPr lang="en-GB" sz="2400" b="1" dirty="0" smtClean="0">
                <a:solidFill>
                  <a:srgbClr val="FF0000"/>
                </a:solidFill>
              </a:rPr>
              <a:t>Redistribution of water masses over the globe </a:t>
            </a:r>
          </a:p>
          <a:p>
            <a:pPr algn="just"/>
            <a:r>
              <a:rPr lang="en-GB" sz="2000" dirty="0">
                <a:solidFill>
                  <a:schemeClr val="accent4">
                    <a:lumMod val="75000"/>
                  </a:schemeClr>
                </a:solidFill>
              </a:rPr>
              <a:t>	</a:t>
            </a:r>
            <a:r>
              <a:rPr lang="en-GB" sz="2000" dirty="0" smtClean="0">
                <a:solidFill>
                  <a:schemeClr val="accent4">
                    <a:lumMod val="75000"/>
                  </a:schemeClr>
                </a:solidFill>
              </a:rPr>
              <a:t>important but regional to local</a:t>
            </a:r>
          </a:p>
          <a:p>
            <a:pPr algn="just"/>
            <a:r>
              <a:rPr lang="en-GB" sz="2000" dirty="0">
                <a:solidFill>
                  <a:schemeClr val="accent4">
                    <a:lumMod val="75000"/>
                  </a:schemeClr>
                </a:solidFill>
              </a:rPr>
              <a:t>	</a:t>
            </a:r>
            <a:r>
              <a:rPr lang="en-GB" sz="2000" dirty="0" smtClean="0">
                <a:solidFill>
                  <a:schemeClr val="accent4">
                    <a:lumMod val="75000"/>
                  </a:schemeClr>
                </a:solidFill>
              </a:rPr>
              <a:t>and compensated on a global scale</a:t>
            </a:r>
            <a:endParaRPr lang="en-GB" sz="2000" dirty="0">
              <a:solidFill>
                <a:schemeClr val="accent4">
                  <a:lumMod val="75000"/>
                </a:schemeClr>
              </a:solidFill>
            </a:endParaRPr>
          </a:p>
          <a:p>
            <a:pPr algn="ctr"/>
            <a:endParaRPr lang="en-GB" sz="2400" dirty="0" smtClean="0">
              <a:solidFill>
                <a:schemeClr val="accent6">
                  <a:lumMod val="75000"/>
                </a:schemeClr>
              </a:solidFill>
            </a:endParaRPr>
          </a:p>
        </p:txBody>
      </p:sp>
    </p:spTree>
    <p:extLst>
      <p:ext uri="{BB962C8B-B14F-4D97-AF65-F5344CB8AC3E}">
        <p14:creationId xmlns:p14="http://schemas.microsoft.com/office/powerpoint/2010/main" val="40696035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10;bild1752b.jpg                                                  00000002 Transcend                      8EF448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81763" cy="4148138"/>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bild1638bb.jpg                                                 00000002 Transcend                      8EF448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173538"/>
            <a:ext cx="3581400" cy="2684462"/>
          </a:xfrm>
          <a:prstGeom prst="rect">
            <a:avLst/>
          </a:prstGeom>
          <a:noFill/>
          <a:extLst>
            <a:ext uri="{909E8E84-426E-40dd-AFC4-6F175D3DCCD1}">
              <a14:hiddenFill xmlns:a14="http://schemas.microsoft.com/office/drawing/2010/main">
                <a:solidFill>
                  <a:srgbClr val="FFFFFF"/>
                </a:solidFill>
              </a14:hiddenFill>
            </a:ext>
          </a:extLst>
        </p:spPr>
      </p:pic>
      <p:sp>
        <p:nvSpPr>
          <p:cNvPr id="24580" name="Text Box 4"/>
          <p:cNvSpPr txBox="1">
            <a:spLocks noChangeArrowheads="1"/>
          </p:cNvSpPr>
          <p:nvPr/>
        </p:nvSpPr>
        <p:spPr bwMode="auto">
          <a:xfrm>
            <a:off x="6553200" y="152400"/>
            <a:ext cx="2438400" cy="259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spcBef>
                <a:spcPct val="50000"/>
              </a:spcBef>
            </a:pPr>
            <a:r>
              <a:rPr lang="en-GB" sz="2000" b="1" dirty="0"/>
              <a:t>Ouvéa Island</a:t>
            </a:r>
            <a:endParaRPr lang="en-GB" sz="2000" b="1" dirty="0">
              <a:solidFill>
                <a:srgbClr val="FF0000"/>
              </a:solidFill>
            </a:endParaRPr>
          </a:p>
          <a:p>
            <a:pPr algn="ctr">
              <a:lnSpc>
                <a:spcPct val="80000"/>
              </a:lnSpc>
              <a:spcBef>
                <a:spcPct val="50000"/>
              </a:spcBef>
            </a:pPr>
            <a:endParaRPr lang="en-GB" b="1" dirty="0">
              <a:solidFill>
                <a:srgbClr val="FF0000"/>
              </a:solidFill>
            </a:endParaRPr>
          </a:p>
          <a:p>
            <a:pPr algn="ctr">
              <a:lnSpc>
                <a:spcPct val="80000"/>
              </a:lnSpc>
              <a:spcBef>
                <a:spcPct val="50000"/>
              </a:spcBef>
            </a:pPr>
            <a:endParaRPr lang="en-GB" b="1" dirty="0">
              <a:solidFill>
                <a:srgbClr val="FF0000"/>
              </a:solidFill>
            </a:endParaRPr>
          </a:p>
          <a:p>
            <a:pPr algn="ctr">
              <a:lnSpc>
                <a:spcPct val="80000"/>
              </a:lnSpc>
              <a:spcBef>
                <a:spcPct val="50000"/>
              </a:spcBef>
            </a:pPr>
            <a:r>
              <a:rPr lang="en-GB" sz="2000" b="1" dirty="0">
                <a:solidFill>
                  <a:srgbClr val="FF0000"/>
                </a:solidFill>
              </a:rPr>
              <a:t>+70 cm  shore</a:t>
            </a:r>
            <a:endParaRPr lang="en-GB" sz="2000" b="1" dirty="0"/>
          </a:p>
          <a:p>
            <a:pPr algn="ctr">
              <a:lnSpc>
                <a:spcPct val="80000"/>
              </a:lnSpc>
              <a:spcBef>
                <a:spcPct val="50000"/>
              </a:spcBef>
            </a:pPr>
            <a:r>
              <a:rPr lang="en-GB" sz="2000" b="1" dirty="0"/>
              <a:t>of high sea level</a:t>
            </a:r>
          </a:p>
          <a:p>
            <a:pPr algn="ctr">
              <a:lnSpc>
                <a:spcPct val="80000"/>
              </a:lnSpc>
              <a:spcBef>
                <a:spcPct val="50000"/>
              </a:spcBef>
            </a:pPr>
            <a:r>
              <a:rPr lang="en-GB" sz="2000" b="1" dirty="0"/>
              <a:t>around ~1650 AD</a:t>
            </a:r>
          </a:p>
          <a:p>
            <a:pPr algn="ctr">
              <a:lnSpc>
                <a:spcPct val="80000"/>
              </a:lnSpc>
              <a:spcBef>
                <a:spcPct val="50000"/>
              </a:spcBef>
            </a:pPr>
            <a:r>
              <a:rPr lang="en-GB" b="1" dirty="0"/>
              <a:t>(Maunder Minimum)</a:t>
            </a:r>
            <a:endParaRPr lang="en-GB" sz="2000" b="1" dirty="0"/>
          </a:p>
        </p:txBody>
      </p:sp>
      <p:sp>
        <p:nvSpPr>
          <p:cNvPr id="24581" name="Text Box 5"/>
          <p:cNvSpPr txBox="1">
            <a:spLocks noChangeArrowheads="1"/>
          </p:cNvSpPr>
          <p:nvPr/>
        </p:nvSpPr>
        <p:spPr bwMode="auto">
          <a:xfrm>
            <a:off x="304800" y="5149850"/>
            <a:ext cx="43434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pPr>
            <a:r>
              <a:rPr lang="en-GB" sz="2000" b="1" dirty="0"/>
              <a:t>The +70 cm shore </a:t>
            </a:r>
          </a:p>
          <a:p>
            <a:pPr>
              <a:lnSpc>
                <a:spcPct val="90000"/>
              </a:lnSpc>
              <a:spcBef>
                <a:spcPct val="50000"/>
              </a:spcBef>
            </a:pPr>
            <a:r>
              <a:rPr lang="en-GB" sz="2000" b="1" dirty="0"/>
              <a:t>is a part of the present beach</a:t>
            </a:r>
            <a:endParaRPr lang="sv-SE" sz="2000" b="1" dirty="0"/>
          </a:p>
        </p:txBody>
      </p:sp>
    </p:spTree>
    <p:extLst>
      <p:ext uri="{BB962C8B-B14F-4D97-AF65-F5344CB8AC3E}">
        <p14:creationId xmlns:p14="http://schemas.microsoft.com/office/powerpoint/2010/main" val="20487563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 37 k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815772"/>
          </a:xfrm>
          <a:prstGeom prst="rect">
            <a:avLst/>
          </a:prstGeom>
        </p:spPr>
      </p:pic>
      <p:pic>
        <p:nvPicPr>
          <p:cNvPr id="3" name="Bildobjekt 2" descr="Fig. 38b kop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280" y="2941304"/>
            <a:ext cx="5760720" cy="2438400"/>
          </a:xfrm>
          <a:prstGeom prst="rect">
            <a:avLst/>
          </a:prstGeom>
        </p:spPr>
      </p:pic>
      <p:pic>
        <p:nvPicPr>
          <p:cNvPr id="4" name="Bildobjekt 3" descr="Fig. 39 kop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65" y="2862455"/>
            <a:ext cx="3959635" cy="3995545"/>
          </a:xfrm>
          <a:prstGeom prst="rect">
            <a:avLst/>
          </a:prstGeom>
        </p:spPr>
      </p:pic>
      <p:sp>
        <p:nvSpPr>
          <p:cNvPr id="5" name="textruta 4"/>
          <p:cNvSpPr txBox="1"/>
          <p:nvPr/>
        </p:nvSpPr>
        <p:spPr>
          <a:xfrm>
            <a:off x="5011615" y="6174150"/>
            <a:ext cx="4034693" cy="553998"/>
          </a:xfrm>
          <a:prstGeom prst="rect">
            <a:avLst/>
          </a:prstGeom>
          <a:noFill/>
        </p:spPr>
        <p:txBody>
          <a:bodyPr wrap="square" rtlCol="0">
            <a:spAutoFit/>
          </a:bodyPr>
          <a:lstStyle/>
          <a:p>
            <a:r>
              <a:rPr lang="sv-SE" sz="1600" dirty="0" smtClean="0">
                <a:solidFill>
                  <a:srgbClr val="FF0000"/>
                </a:solidFill>
              </a:rPr>
              <a:t>*</a:t>
            </a:r>
            <a:r>
              <a:rPr lang="sv-SE" sz="1600" dirty="0" smtClean="0"/>
              <a:t> </a:t>
            </a:r>
            <a:r>
              <a:rPr lang="en-GB" sz="1400" dirty="0" smtClean="0"/>
              <a:t>Corals from the +70 cm shore were C14-dated at AD 1601 ± 143 (≈ 1550-1700 high SL</a:t>
            </a:r>
            <a:endParaRPr lang="en-GB" sz="1400" dirty="0"/>
          </a:p>
        </p:txBody>
      </p:sp>
      <p:sp>
        <p:nvSpPr>
          <p:cNvPr id="6" name="textruta 5"/>
          <p:cNvSpPr txBox="1"/>
          <p:nvPr/>
        </p:nvSpPr>
        <p:spPr>
          <a:xfrm>
            <a:off x="840161" y="3145693"/>
            <a:ext cx="254000" cy="369332"/>
          </a:xfrm>
          <a:prstGeom prst="rect">
            <a:avLst/>
          </a:prstGeom>
          <a:noFill/>
        </p:spPr>
        <p:txBody>
          <a:bodyPr wrap="square" rtlCol="0">
            <a:spAutoFit/>
          </a:bodyPr>
          <a:lstStyle/>
          <a:p>
            <a:r>
              <a:rPr lang="sv-SE" dirty="0" smtClean="0">
                <a:solidFill>
                  <a:srgbClr val="FF0000"/>
                </a:solidFill>
              </a:rPr>
              <a:t>*</a:t>
            </a:r>
            <a:endParaRPr lang="sv-SE" dirty="0">
              <a:solidFill>
                <a:srgbClr val="FF0000"/>
              </a:solidFill>
            </a:endParaRPr>
          </a:p>
        </p:txBody>
      </p:sp>
    </p:spTree>
    <p:extLst>
      <p:ext uri="{BB962C8B-B14F-4D97-AF65-F5344CB8AC3E}">
        <p14:creationId xmlns:p14="http://schemas.microsoft.com/office/powerpoint/2010/main" val="377195611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 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57239" cy="6858000"/>
          </a:xfrm>
          <a:prstGeom prst="rect">
            <a:avLst/>
          </a:prstGeom>
        </p:spPr>
      </p:pic>
      <p:sp>
        <p:nvSpPr>
          <p:cNvPr id="3" name="textruta 2"/>
          <p:cNvSpPr txBox="1"/>
          <p:nvPr/>
        </p:nvSpPr>
        <p:spPr>
          <a:xfrm>
            <a:off x="5331255" y="467294"/>
            <a:ext cx="3606084" cy="5663090"/>
          </a:xfrm>
          <a:prstGeom prst="rect">
            <a:avLst/>
          </a:prstGeom>
          <a:noFill/>
        </p:spPr>
        <p:txBody>
          <a:bodyPr wrap="square" rtlCol="0">
            <a:spAutoFit/>
          </a:bodyPr>
          <a:lstStyle/>
          <a:p>
            <a:pPr algn="ctr"/>
            <a:r>
              <a:rPr lang="en-GB" sz="2000" b="1" dirty="0" smtClean="0">
                <a:solidFill>
                  <a:srgbClr val="0000FF"/>
                </a:solidFill>
              </a:rPr>
              <a:t>Microatoll</a:t>
            </a:r>
          </a:p>
          <a:p>
            <a:pPr algn="ctr"/>
            <a:r>
              <a:rPr lang="en-GB" dirty="0" smtClean="0"/>
              <a:t>at a 40 cm below LTL</a:t>
            </a:r>
          </a:p>
          <a:p>
            <a:pPr algn="ctr"/>
            <a:r>
              <a:rPr lang="en-GB" dirty="0" smtClean="0"/>
              <a:t>implying coral growth</a:t>
            </a:r>
          </a:p>
          <a:p>
            <a:pPr algn="ctr"/>
            <a:r>
              <a:rPr lang="en-GB" b="1" dirty="0" smtClean="0">
                <a:solidFill>
                  <a:schemeClr val="accent6">
                    <a:lumMod val="75000"/>
                  </a:schemeClr>
                </a:solidFill>
              </a:rPr>
              <a:t>at constant sea level</a:t>
            </a:r>
          </a:p>
          <a:p>
            <a:pPr algn="ctr"/>
            <a:endParaRPr lang="en-GB" b="1" dirty="0">
              <a:solidFill>
                <a:schemeClr val="accent6">
                  <a:lumMod val="75000"/>
                </a:schemeClr>
              </a:solidFill>
            </a:endParaRPr>
          </a:p>
          <a:p>
            <a:pPr algn="ctr"/>
            <a:endParaRPr lang="en-GB" dirty="0" smtClean="0">
              <a:solidFill>
                <a:schemeClr val="accent6">
                  <a:lumMod val="75000"/>
                </a:schemeClr>
              </a:solidFill>
            </a:endParaRPr>
          </a:p>
          <a:p>
            <a:pPr algn="ctr"/>
            <a:endParaRPr lang="en-GB" dirty="0">
              <a:solidFill>
                <a:schemeClr val="accent6">
                  <a:lumMod val="75000"/>
                </a:schemeClr>
              </a:solidFill>
            </a:endParaRPr>
          </a:p>
          <a:p>
            <a:pPr algn="ctr"/>
            <a:endParaRPr lang="en-GB" dirty="0" smtClean="0">
              <a:solidFill>
                <a:schemeClr val="accent6">
                  <a:lumMod val="75000"/>
                </a:schemeClr>
              </a:solidFill>
            </a:endParaRPr>
          </a:p>
          <a:p>
            <a:pPr algn="ctr"/>
            <a:endParaRPr lang="en-GB" dirty="0" smtClean="0">
              <a:solidFill>
                <a:schemeClr val="accent6">
                  <a:lumMod val="75000"/>
                </a:schemeClr>
              </a:solidFill>
            </a:endParaRPr>
          </a:p>
          <a:p>
            <a:pPr algn="ctr"/>
            <a:r>
              <a:rPr lang="en-GB" b="1" i="1" dirty="0" smtClean="0">
                <a:solidFill>
                  <a:schemeClr val="accent6">
                    <a:lumMod val="75000"/>
                  </a:schemeClr>
                </a:solidFill>
              </a:rPr>
              <a:t>and corals</a:t>
            </a:r>
          </a:p>
          <a:p>
            <a:pPr algn="ctr"/>
            <a:r>
              <a:rPr lang="en-GB" b="1" i="1" dirty="0" smtClean="0">
                <a:solidFill>
                  <a:schemeClr val="accent6">
                    <a:lumMod val="75000"/>
                  </a:schemeClr>
                </a:solidFill>
              </a:rPr>
              <a:t>do not lie</a:t>
            </a:r>
          </a:p>
          <a:p>
            <a:pPr algn="ctr"/>
            <a:endParaRPr lang="en-GB" dirty="0" smtClean="0">
              <a:solidFill>
                <a:schemeClr val="accent6">
                  <a:lumMod val="75000"/>
                </a:schemeClr>
              </a:solidFill>
            </a:endParaRPr>
          </a:p>
          <a:p>
            <a:pPr algn="ctr"/>
            <a:endParaRPr lang="en-GB" dirty="0">
              <a:solidFill>
                <a:schemeClr val="accent6">
                  <a:lumMod val="75000"/>
                </a:schemeClr>
              </a:solidFill>
            </a:endParaRPr>
          </a:p>
          <a:p>
            <a:pPr algn="ctr"/>
            <a:endParaRPr lang="en-GB" dirty="0" smtClean="0">
              <a:solidFill>
                <a:schemeClr val="accent6">
                  <a:lumMod val="75000"/>
                </a:schemeClr>
              </a:solidFill>
            </a:endParaRPr>
          </a:p>
          <a:p>
            <a:pPr algn="ctr"/>
            <a:r>
              <a:rPr lang="en-GB" dirty="0" smtClean="0"/>
              <a:t>C14-date of dead centre</a:t>
            </a:r>
          </a:p>
          <a:p>
            <a:pPr algn="ctr"/>
            <a:r>
              <a:rPr lang="en-GB" dirty="0" smtClean="0"/>
              <a:t>= younger than 1950</a:t>
            </a:r>
          </a:p>
          <a:p>
            <a:pPr algn="ctr"/>
            <a:r>
              <a:rPr lang="en-GB" b="1" dirty="0" smtClean="0">
                <a:solidFill>
                  <a:schemeClr val="accent6">
                    <a:lumMod val="75000"/>
                  </a:schemeClr>
                </a:solidFill>
              </a:rPr>
              <a:t>indicating a sea level lowering</a:t>
            </a:r>
          </a:p>
          <a:p>
            <a:pPr algn="ctr"/>
            <a:r>
              <a:rPr lang="en-GB" dirty="0" smtClean="0">
                <a:solidFill>
                  <a:srgbClr val="E46C0A"/>
                </a:solidFill>
              </a:rPr>
              <a:t>after 1950</a:t>
            </a:r>
          </a:p>
          <a:p>
            <a:pPr algn="ctr"/>
            <a:r>
              <a:rPr lang="en-GB" dirty="0" smtClean="0">
                <a:solidFill>
                  <a:srgbClr val="E46C0A"/>
                </a:solidFill>
              </a:rPr>
              <a:t>and stable sea level conditions</a:t>
            </a:r>
          </a:p>
          <a:p>
            <a:pPr algn="ctr"/>
            <a:r>
              <a:rPr lang="en-GB" dirty="0" smtClean="0">
                <a:solidFill>
                  <a:srgbClr val="E46C0A"/>
                </a:solidFill>
              </a:rPr>
              <a:t>after that</a:t>
            </a:r>
            <a:endParaRPr lang="en-GB" dirty="0">
              <a:solidFill>
                <a:srgbClr val="E46C0A"/>
              </a:solidFill>
            </a:endParaRPr>
          </a:p>
        </p:txBody>
      </p:sp>
    </p:spTree>
    <p:extLst>
      <p:ext uri="{BB962C8B-B14F-4D97-AF65-F5344CB8AC3E}">
        <p14:creationId xmlns:p14="http://schemas.microsoft.com/office/powerpoint/2010/main" val="7490626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 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42"/>
            <a:ext cx="9144000" cy="5615101"/>
          </a:xfrm>
          <a:prstGeom prst="rect">
            <a:avLst/>
          </a:prstGeom>
        </p:spPr>
      </p:pic>
      <p:sp>
        <p:nvSpPr>
          <p:cNvPr id="3" name="textruta 2"/>
          <p:cNvSpPr txBox="1"/>
          <p:nvPr/>
        </p:nvSpPr>
        <p:spPr>
          <a:xfrm>
            <a:off x="227627" y="5799119"/>
            <a:ext cx="8661791" cy="923330"/>
          </a:xfrm>
          <a:prstGeom prst="rect">
            <a:avLst/>
          </a:prstGeom>
          <a:noFill/>
        </p:spPr>
        <p:txBody>
          <a:bodyPr wrap="square" rtlCol="0">
            <a:spAutoFit/>
          </a:bodyPr>
          <a:lstStyle/>
          <a:p>
            <a:pPr algn="ctr"/>
            <a:r>
              <a:rPr lang="en-GB" dirty="0" smtClean="0"/>
              <a:t>Record of a probable sea level lowering of about 10-20 cm</a:t>
            </a:r>
          </a:p>
          <a:p>
            <a:pPr algn="ctr"/>
            <a:r>
              <a:rPr lang="en-GB" dirty="0" smtClean="0"/>
              <a:t>Yellow line = limit of dead shells</a:t>
            </a:r>
          </a:p>
          <a:p>
            <a:pPr algn="ctr"/>
            <a:r>
              <a:rPr lang="en-GB" dirty="0" smtClean="0"/>
              <a:t>Red line = limit of living shells</a:t>
            </a:r>
            <a:endParaRPr lang="en-GB" dirty="0"/>
          </a:p>
        </p:txBody>
      </p:sp>
    </p:spTree>
    <p:extLst>
      <p:ext uri="{BB962C8B-B14F-4D97-AF65-F5344CB8AC3E}">
        <p14:creationId xmlns:p14="http://schemas.microsoft.com/office/powerpoint/2010/main" val="21276136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g. 6+-678.jpg                                                00000061 Transcend                      8EF448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8056"/>
            <a:ext cx="9144000" cy="4946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4582054" y="5782308"/>
            <a:ext cx="3925558" cy="646331"/>
          </a:xfrm>
          <a:prstGeom prst="rect">
            <a:avLst/>
          </a:prstGeom>
          <a:noFill/>
        </p:spPr>
        <p:txBody>
          <a:bodyPr wrap="square" rtlCol="0">
            <a:spAutoFit/>
          </a:bodyPr>
          <a:lstStyle/>
          <a:p>
            <a:pPr algn="ctr"/>
            <a:r>
              <a:rPr lang="en-GB" dirty="0" smtClean="0">
                <a:solidFill>
                  <a:srgbClr val="0000FF"/>
                </a:solidFill>
              </a:rPr>
              <a:t>No sea level change</a:t>
            </a:r>
          </a:p>
          <a:p>
            <a:pPr algn="ctr"/>
            <a:r>
              <a:rPr lang="en-GB" dirty="0" smtClean="0">
                <a:solidFill>
                  <a:srgbClr val="0000FF"/>
                </a:solidFill>
              </a:rPr>
              <a:t>Erosion by Sidar Cyclone in 2007</a:t>
            </a:r>
          </a:p>
        </p:txBody>
      </p:sp>
      <p:pic>
        <p:nvPicPr>
          <p:cNvPr id="3" name="Bildobjekt 2" descr="Skärmavbild 2019-09-15 kl. 10.4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5658" y="4106374"/>
            <a:ext cx="6631028" cy="4946650"/>
          </a:xfrm>
          <a:prstGeom prst="rect">
            <a:avLst/>
          </a:prstGeom>
        </p:spPr>
      </p:pic>
      <p:pic>
        <p:nvPicPr>
          <p:cNvPr id="4" name="Bildobjekt 3" descr="Skärmavbild 2019-09-15 kl. 10.4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979" y="468056"/>
            <a:ext cx="5383021" cy="4015655"/>
          </a:xfrm>
          <a:prstGeom prst="rect">
            <a:avLst/>
          </a:prstGeom>
        </p:spPr>
      </p:pic>
      <p:sp>
        <p:nvSpPr>
          <p:cNvPr id="5" name="textruta 4"/>
          <p:cNvSpPr txBox="1"/>
          <p:nvPr/>
        </p:nvSpPr>
        <p:spPr>
          <a:xfrm>
            <a:off x="59074" y="5542508"/>
            <a:ext cx="4302480" cy="1200329"/>
          </a:xfrm>
          <a:prstGeom prst="rect">
            <a:avLst/>
          </a:prstGeom>
          <a:noFill/>
        </p:spPr>
        <p:txBody>
          <a:bodyPr wrap="square" rtlCol="0">
            <a:spAutoFit/>
          </a:bodyPr>
          <a:lstStyle/>
          <a:p>
            <a:r>
              <a:rPr lang="en-GB" dirty="0" smtClean="0"/>
              <a:t>At the base here: littoral sand </a:t>
            </a:r>
          </a:p>
          <a:p>
            <a:r>
              <a:rPr lang="en-GB" dirty="0" smtClean="0"/>
              <a:t>(low SL)</a:t>
            </a:r>
          </a:p>
          <a:p>
            <a:r>
              <a:rPr lang="en-GB" dirty="0" smtClean="0"/>
              <a:t>Close-by: salt kilns below sea level (low sea level) dated at the 18</a:t>
            </a:r>
            <a:r>
              <a:rPr lang="en-GB" baseline="30000" dirty="0" smtClean="0"/>
              <a:t>th</a:t>
            </a:r>
            <a:r>
              <a:rPr lang="en-GB" dirty="0" smtClean="0"/>
              <a:t> century</a:t>
            </a:r>
            <a:endParaRPr lang="en-GB" dirty="0"/>
          </a:p>
        </p:txBody>
      </p:sp>
      <p:sp>
        <p:nvSpPr>
          <p:cNvPr id="6" name="textruta 5"/>
          <p:cNvSpPr txBox="1"/>
          <p:nvPr/>
        </p:nvSpPr>
        <p:spPr>
          <a:xfrm>
            <a:off x="2185699" y="68910"/>
            <a:ext cx="4863673" cy="369332"/>
          </a:xfrm>
          <a:prstGeom prst="rect">
            <a:avLst/>
          </a:prstGeom>
          <a:noFill/>
        </p:spPr>
        <p:txBody>
          <a:bodyPr wrap="square" rtlCol="0">
            <a:spAutoFit/>
          </a:bodyPr>
          <a:lstStyle/>
          <a:p>
            <a:pPr algn="ctr"/>
            <a:r>
              <a:rPr lang="sv-SE" dirty="0" smtClean="0">
                <a:solidFill>
                  <a:srgbClr val="FF0000"/>
                </a:solidFill>
              </a:rPr>
              <a:t>Bangladesh</a:t>
            </a:r>
            <a:endParaRPr lang="sv-SE" dirty="0">
              <a:solidFill>
                <a:srgbClr val="FF0000"/>
              </a:solidFill>
            </a:endParaRPr>
          </a:p>
        </p:txBody>
      </p:sp>
    </p:spTree>
    <p:extLst>
      <p:ext uri="{BB962C8B-B14F-4D97-AF65-F5344CB8AC3E}">
        <p14:creationId xmlns:p14="http://schemas.microsoft.com/office/powerpoint/2010/main" val="118661447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10;Bild 7.png                                                     000474D6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8400" cy="4618038"/>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10;Bild 8.png                                                     000474D6PowerbookG4                    C3B537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594225"/>
            <a:ext cx="5791200" cy="2263775"/>
          </a:xfrm>
          <a:prstGeom prst="rect">
            <a:avLst/>
          </a:prstGeom>
          <a:noFill/>
          <a:extLst>
            <a:ext uri="{909E8E84-426E-40dd-AFC4-6F175D3DCCD1}">
              <a14:hiddenFill xmlns:a14="http://schemas.microsoft.com/office/drawing/2010/main">
                <a:solidFill>
                  <a:srgbClr val="FFFFFF"/>
                </a:solidFill>
              </a14:hiddenFill>
            </a:ext>
          </a:extLst>
        </p:spPr>
      </p:pic>
      <p:sp>
        <p:nvSpPr>
          <p:cNvPr id="26628" name="Text Box 4"/>
          <p:cNvSpPr txBox="1">
            <a:spLocks noChangeArrowheads="1"/>
          </p:cNvSpPr>
          <p:nvPr/>
        </p:nvSpPr>
        <p:spPr bwMode="auto">
          <a:xfrm>
            <a:off x="6248400" y="152400"/>
            <a:ext cx="26670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pPr>
            <a:r>
              <a:rPr lang="en-GB" sz="2400" b="1" dirty="0"/>
              <a:t>Ouvéa Island</a:t>
            </a:r>
          </a:p>
          <a:p>
            <a:pPr algn="ctr">
              <a:lnSpc>
                <a:spcPct val="90000"/>
              </a:lnSpc>
              <a:spcBef>
                <a:spcPct val="50000"/>
              </a:spcBef>
            </a:pPr>
            <a:r>
              <a:rPr lang="en-GB" b="1" dirty="0"/>
              <a:t>(New Caledonia)</a:t>
            </a:r>
            <a:endParaRPr lang="sv-SE" sz="2400" b="1" dirty="0"/>
          </a:p>
        </p:txBody>
      </p:sp>
    </p:spTree>
    <p:extLst>
      <p:ext uri="{BB962C8B-B14F-4D97-AF65-F5344CB8AC3E}">
        <p14:creationId xmlns:p14="http://schemas.microsoft.com/office/powerpoint/2010/main" val="73977389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ig. 3 – 674.jpg                                               00000002 Transcend                      8EF448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0"/>
            <a:ext cx="56054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1" name="Text Box 3"/>
          <p:cNvSpPr txBox="1">
            <a:spLocks noChangeArrowheads="1"/>
          </p:cNvSpPr>
          <p:nvPr/>
        </p:nvSpPr>
        <p:spPr bwMode="auto">
          <a:xfrm>
            <a:off x="5715000" y="1420638"/>
            <a:ext cx="3352800" cy="470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70000"/>
              </a:lnSpc>
              <a:spcBef>
                <a:spcPct val="50000"/>
              </a:spcBef>
            </a:pPr>
            <a:endParaRPr lang="en-GB" b="1" dirty="0">
              <a:solidFill>
                <a:srgbClr val="FF0000"/>
              </a:solidFill>
            </a:endParaRPr>
          </a:p>
          <a:p>
            <a:pPr algn="ctr">
              <a:lnSpc>
                <a:spcPct val="70000"/>
              </a:lnSpc>
              <a:spcBef>
                <a:spcPct val="50000"/>
              </a:spcBef>
            </a:pPr>
            <a:r>
              <a:rPr lang="en-GB" b="1" dirty="0">
                <a:solidFill>
                  <a:srgbClr val="FF0000"/>
                </a:solidFill>
              </a:rPr>
              <a:t>Observed sea level changes</a:t>
            </a:r>
          </a:p>
          <a:p>
            <a:pPr algn="ctr">
              <a:lnSpc>
                <a:spcPct val="70000"/>
              </a:lnSpc>
              <a:spcBef>
                <a:spcPct val="50000"/>
              </a:spcBef>
            </a:pPr>
            <a:r>
              <a:rPr lang="en-GB" b="1" dirty="0">
                <a:solidFill>
                  <a:srgbClr val="FF0000"/>
                </a:solidFill>
              </a:rPr>
              <a:t>in the Indian Ocean and the</a:t>
            </a:r>
          </a:p>
          <a:p>
            <a:pPr algn="ctr">
              <a:lnSpc>
                <a:spcPct val="70000"/>
              </a:lnSpc>
              <a:spcBef>
                <a:spcPct val="50000"/>
              </a:spcBef>
            </a:pPr>
            <a:r>
              <a:rPr lang="en-GB" b="1" dirty="0">
                <a:solidFill>
                  <a:srgbClr val="FF0000"/>
                </a:solidFill>
              </a:rPr>
              <a:t> Pacific</a:t>
            </a:r>
          </a:p>
          <a:p>
            <a:pPr algn="ctr">
              <a:lnSpc>
                <a:spcPct val="70000"/>
              </a:lnSpc>
              <a:spcBef>
                <a:spcPct val="50000"/>
              </a:spcBef>
            </a:pPr>
            <a:endParaRPr lang="en-GB" b="1" dirty="0">
              <a:solidFill>
                <a:srgbClr val="FF0000"/>
              </a:solidFill>
            </a:endParaRPr>
          </a:p>
          <a:p>
            <a:pPr algn="ctr">
              <a:lnSpc>
                <a:spcPct val="70000"/>
              </a:lnSpc>
              <a:spcBef>
                <a:spcPct val="50000"/>
              </a:spcBef>
            </a:pPr>
            <a:r>
              <a:rPr lang="en-GB" sz="2000" b="1" dirty="0">
                <a:solidFill>
                  <a:srgbClr val="FF0000"/>
                </a:solidFill>
              </a:rPr>
              <a:t>High in the 17th century</a:t>
            </a:r>
          </a:p>
          <a:p>
            <a:pPr algn="ctr">
              <a:lnSpc>
                <a:spcPct val="70000"/>
              </a:lnSpc>
              <a:spcBef>
                <a:spcPct val="50000"/>
              </a:spcBef>
            </a:pPr>
            <a:r>
              <a:rPr lang="en-GB" sz="2000" b="1" dirty="0">
                <a:solidFill>
                  <a:srgbClr val="FF0000"/>
                </a:solidFill>
              </a:rPr>
              <a:t>Low in the 18th century</a:t>
            </a:r>
          </a:p>
          <a:p>
            <a:pPr algn="ctr">
              <a:lnSpc>
                <a:spcPct val="70000"/>
              </a:lnSpc>
              <a:spcBef>
                <a:spcPct val="50000"/>
              </a:spcBef>
            </a:pPr>
            <a:r>
              <a:rPr lang="en-GB" sz="2000" b="1" dirty="0">
                <a:solidFill>
                  <a:srgbClr val="FF0000"/>
                </a:solidFill>
              </a:rPr>
              <a:t>Stable last 50-70 </a:t>
            </a:r>
            <a:r>
              <a:rPr lang="en-GB" sz="2000" b="1" dirty="0" smtClean="0">
                <a:solidFill>
                  <a:srgbClr val="FF0000"/>
                </a:solidFill>
              </a:rPr>
              <a:t>years</a:t>
            </a:r>
          </a:p>
          <a:p>
            <a:pPr algn="ctr">
              <a:lnSpc>
                <a:spcPct val="70000"/>
              </a:lnSpc>
              <a:spcBef>
                <a:spcPct val="50000"/>
              </a:spcBef>
            </a:pPr>
            <a:endParaRPr lang="en-GB" sz="2000" b="1" dirty="0">
              <a:solidFill>
                <a:srgbClr val="FF0000"/>
              </a:solidFill>
            </a:endParaRPr>
          </a:p>
          <a:p>
            <a:pPr algn="ctr">
              <a:lnSpc>
                <a:spcPct val="120000"/>
              </a:lnSpc>
              <a:spcBef>
                <a:spcPct val="50000"/>
              </a:spcBef>
            </a:pPr>
            <a:r>
              <a:rPr lang="en-GB" sz="2000" b="1" dirty="0" smtClean="0">
                <a:solidFill>
                  <a:srgbClr val="FF0000"/>
                </a:solidFill>
              </a:rPr>
              <a:t>This can only be understood in terms of rotational eustasy</a:t>
            </a:r>
            <a:endParaRPr lang="en-GB" b="1" dirty="0"/>
          </a:p>
          <a:p>
            <a:pPr algn="ctr">
              <a:lnSpc>
                <a:spcPct val="70000"/>
              </a:lnSpc>
              <a:spcBef>
                <a:spcPct val="50000"/>
              </a:spcBef>
            </a:pPr>
            <a:endParaRPr lang="sv-SE" b="1" dirty="0"/>
          </a:p>
        </p:txBody>
      </p:sp>
    </p:spTree>
    <p:extLst>
      <p:ext uri="{BB962C8B-B14F-4D97-AF65-F5344CB8AC3E}">
        <p14:creationId xmlns:p14="http://schemas.microsoft.com/office/powerpoint/2010/main" val="108121759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9248" y="38486"/>
            <a:ext cx="9144000" cy="954107"/>
          </a:xfrm>
          <a:prstGeom prst="rect">
            <a:avLst/>
          </a:prstGeom>
          <a:noFill/>
        </p:spPr>
        <p:txBody>
          <a:bodyPr wrap="square" rtlCol="0">
            <a:spAutoFit/>
          </a:bodyPr>
          <a:lstStyle/>
          <a:p>
            <a:pPr algn="ctr"/>
            <a:r>
              <a:rPr lang="en-GB" sz="3200" b="1" dirty="0" smtClean="0">
                <a:solidFill>
                  <a:srgbClr val="0000FF"/>
                </a:solidFill>
              </a:rPr>
              <a:t>The Pacific</a:t>
            </a:r>
          </a:p>
          <a:p>
            <a:pPr algn="ctr"/>
            <a:r>
              <a:rPr lang="en-GB" sz="2400" dirty="0">
                <a:solidFill>
                  <a:srgbClr val="0000FF"/>
                </a:solidFill>
              </a:rPr>
              <a:t>f</a:t>
            </a:r>
            <a:r>
              <a:rPr lang="en-GB" sz="2400" dirty="0" smtClean="0">
                <a:solidFill>
                  <a:srgbClr val="0000FF"/>
                </a:solidFill>
              </a:rPr>
              <a:t>our key sites, all notorious for proposed on-going flooding</a:t>
            </a:r>
            <a:endParaRPr lang="en-GB" sz="2400" dirty="0">
              <a:solidFill>
                <a:srgbClr val="0000FF"/>
              </a:solidFill>
            </a:endParaRPr>
          </a:p>
        </p:txBody>
      </p:sp>
      <p:pic>
        <p:nvPicPr>
          <p:cNvPr id="3" name="Bildobjekt 2" descr="Skärmavbild 2014-10-11 kl. 02.10.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4" y="1177956"/>
            <a:ext cx="6858038" cy="1359655"/>
          </a:xfrm>
          <a:prstGeom prst="rect">
            <a:avLst/>
          </a:prstGeom>
        </p:spPr>
      </p:pic>
      <p:pic>
        <p:nvPicPr>
          <p:cNvPr id="4" name="Bildobjekt 3" descr=" Kiribati kop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78546"/>
            <a:ext cx="6887202" cy="1590461"/>
          </a:xfrm>
          <a:prstGeom prst="rect">
            <a:avLst/>
          </a:prstGeom>
        </p:spPr>
      </p:pic>
      <p:pic>
        <p:nvPicPr>
          <p:cNvPr id="5" name="Bildobjekt 4" descr="Tuvalu2 kop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98447"/>
            <a:ext cx="6927108" cy="1422716"/>
          </a:xfrm>
          <a:prstGeom prst="rect">
            <a:avLst/>
          </a:prstGeom>
        </p:spPr>
      </p:pic>
      <p:pic>
        <p:nvPicPr>
          <p:cNvPr id="6" name="Bildobjekt 5" descr="Vanuatu.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2930" y="5672725"/>
            <a:ext cx="3984206" cy="1103231"/>
          </a:xfrm>
          <a:prstGeom prst="rect">
            <a:avLst/>
          </a:prstGeom>
        </p:spPr>
      </p:pic>
      <p:sp>
        <p:nvSpPr>
          <p:cNvPr id="7" name="textruta 6"/>
          <p:cNvSpPr txBox="1"/>
          <p:nvPr/>
        </p:nvSpPr>
        <p:spPr>
          <a:xfrm>
            <a:off x="7020488" y="1398471"/>
            <a:ext cx="1867552" cy="5078313"/>
          </a:xfrm>
          <a:prstGeom prst="rect">
            <a:avLst/>
          </a:prstGeom>
          <a:noFill/>
        </p:spPr>
        <p:txBody>
          <a:bodyPr wrap="square" rtlCol="0">
            <a:spAutoFit/>
          </a:bodyPr>
          <a:lstStyle/>
          <a:p>
            <a:pPr algn="ctr"/>
            <a:r>
              <a:rPr lang="sv-SE" sz="2400" b="1" dirty="0" smtClean="0">
                <a:solidFill>
                  <a:srgbClr val="FF6600"/>
                </a:solidFill>
              </a:rPr>
              <a:t>Majuro</a:t>
            </a:r>
          </a:p>
          <a:p>
            <a:pPr algn="ctr"/>
            <a:endParaRPr lang="sv-SE" sz="2400" b="1" dirty="0">
              <a:solidFill>
                <a:srgbClr val="FF6600"/>
              </a:solidFill>
            </a:endParaRPr>
          </a:p>
          <a:p>
            <a:pPr algn="ctr"/>
            <a:endParaRPr lang="sv-SE" sz="2400" b="1" dirty="0" smtClean="0">
              <a:solidFill>
                <a:srgbClr val="FF6600"/>
              </a:solidFill>
            </a:endParaRPr>
          </a:p>
          <a:p>
            <a:pPr algn="ctr"/>
            <a:endParaRPr lang="sv-SE" b="1" dirty="0" smtClean="0">
              <a:solidFill>
                <a:srgbClr val="FF6600"/>
              </a:solidFill>
            </a:endParaRPr>
          </a:p>
          <a:p>
            <a:pPr algn="ctr"/>
            <a:endParaRPr lang="sv-SE" b="1" dirty="0">
              <a:solidFill>
                <a:srgbClr val="FF6600"/>
              </a:solidFill>
            </a:endParaRPr>
          </a:p>
          <a:p>
            <a:pPr algn="ctr"/>
            <a:r>
              <a:rPr lang="sv-SE" sz="2400" b="1" dirty="0" smtClean="0">
                <a:solidFill>
                  <a:srgbClr val="FF6600"/>
                </a:solidFill>
              </a:rPr>
              <a:t>Kiribati</a:t>
            </a:r>
          </a:p>
          <a:p>
            <a:pPr algn="ctr"/>
            <a:endParaRPr lang="sv-SE" sz="2400" b="1" dirty="0">
              <a:solidFill>
                <a:srgbClr val="FF6600"/>
              </a:solidFill>
            </a:endParaRPr>
          </a:p>
          <a:p>
            <a:pPr algn="ctr"/>
            <a:endParaRPr lang="sv-SE" sz="2400" b="1" dirty="0" smtClean="0">
              <a:solidFill>
                <a:srgbClr val="FF6600"/>
              </a:solidFill>
            </a:endParaRPr>
          </a:p>
          <a:p>
            <a:pPr algn="ctr"/>
            <a:endParaRPr lang="sv-SE" sz="2400" b="1" dirty="0">
              <a:solidFill>
                <a:srgbClr val="FF6600"/>
              </a:solidFill>
            </a:endParaRPr>
          </a:p>
          <a:p>
            <a:pPr algn="ctr"/>
            <a:r>
              <a:rPr lang="sv-SE" sz="2400" b="1" dirty="0" smtClean="0">
                <a:solidFill>
                  <a:srgbClr val="FF6600"/>
                </a:solidFill>
              </a:rPr>
              <a:t>Tuvalu</a:t>
            </a:r>
          </a:p>
          <a:p>
            <a:pPr algn="ctr"/>
            <a:endParaRPr lang="sv-SE" sz="2400" b="1" dirty="0">
              <a:solidFill>
                <a:srgbClr val="FF6600"/>
              </a:solidFill>
            </a:endParaRPr>
          </a:p>
          <a:p>
            <a:pPr algn="ctr"/>
            <a:endParaRPr lang="sv-SE" sz="2400" b="1" dirty="0" smtClean="0">
              <a:solidFill>
                <a:srgbClr val="FF6600"/>
              </a:solidFill>
            </a:endParaRPr>
          </a:p>
          <a:p>
            <a:pPr algn="ctr"/>
            <a:endParaRPr lang="sv-SE" sz="2400" b="1" dirty="0">
              <a:solidFill>
                <a:srgbClr val="FF6600"/>
              </a:solidFill>
            </a:endParaRPr>
          </a:p>
          <a:p>
            <a:pPr algn="ctr"/>
            <a:r>
              <a:rPr lang="sv-SE" sz="2400" b="1" dirty="0" smtClean="0">
                <a:solidFill>
                  <a:srgbClr val="FF6600"/>
                </a:solidFill>
              </a:rPr>
              <a:t>Vanuatu</a:t>
            </a:r>
          </a:p>
        </p:txBody>
      </p:sp>
    </p:spTree>
    <p:extLst>
      <p:ext uri="{BB962C8B-B14F-4D97-AF65-F5344CB8AC3E}">
        <p14:creationId xmlns:p14="http://schemas.microsoft.com/office/powerpoint/2010/main" val="13335065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toll-change-3.jpg                                             00000002 Transcend                      8EF448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15355"/>
            <a:ext cx="8915400" cy="332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39094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75453" y="2113182"/>
            <a:ext cx="7867833" cy="1508105"/>
          </a:xfrm>
          <a:prstGeom prst="rect">
            <a:avLst/>
          </a:prstGeom>
          <a:noFill/>
        </p:spPr>
        <p:txBody>
          <a:bodyPr wrap="square" rtlCol="0">
            <a:spAutoFit/>
          </a:bodyPr>
          <a:lstStyle/>
          <a:p>
            <a:pPr algn="ctr"/>
            <a:r>
              <a:rPr lang="en-GB" sz="3600" b="1" dirty="0" smtClean="0">
                <a:solidFill>
                  <a:schemeClr val="accent6">
                    <a:lumMod val="75000"/>
                  </a:schemeClr>
                </a:solidFill>
              </a:rPr>
              <a:t>Part 4</a:t>
            </a:r>
          </a:p>
          <a:p>
            <a:pPr algn="ctr"/>
            <a:endParaRPr lang="en-GB" sz="3200" b="1" dirty="0" smtClean="0">
              <a:solidFill>
                <a:schemeClr val="accent6">
                  <a:lumMod val="75000"/>
                </a:schemeClr>
              </a:solidFill>
            </a:endParaRPr>
          </a:p>
          <a:p>
            <a:pPr algn="ctr"/>
            <a:r>
              <a:rPr lang="en-GB" sz="2400" b="1" dirty="0" smtClean="0">
                <a:solidFill>
                  <a:srgbClr val="0000FF"/>
                </a:solidFill>
              </a:rPr>
              <a:t>Frame 4: Scientific &amp; Ethical Principles</a:t>
            </a:r>
            <a:endParaRPr lang="en-GB" sz="2400" b="1" dirty="0">
              <a:solidFill>
                <a:srgbClr val="0000FF"/>
              </a:solidFill>
            </a:endParaRPr>
          </a:p>
        </p:txBody>
      </p:sp>
    </p:spTree>
    <p:extLst>
      <p:ext uri="{BB962C8B-B14F-4D97-AF65-F5344CB8AC3E}">
        <p14:creationId xmlns:p14="http://schemas.microsoft.com/office/powerpoint/2010/main" val="217846718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 1 - 682 k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48" y="1101993"/>
            <a:ext cx="8679365" cy="4867010"/>
          </a:xfrm>
          <a:prstGeom prst="rect">
            <a:avLst/>
          </a:prstGeom>
        </p:spPr>
      </p:pic>
    </p:spTree>
    <p:extLst>
      <p:ext uri="{BB962C8B-B14F-4D97-AF65-F5344CB8AC3E}">
        <p14:creationId xmlns:p14="http://schemas.microsoft.com/office/powerpoint/2010/main" val="42245477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0;Bild 4.png                                                     000474D6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65125"/>
            <a:ext cx="6553200" cy="625475"/>
          </a:xfrm>
          <a:prstGeom prst="rect">
            <a:avLst/>
          </a:prstGeom>
          <a:noFill/>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152400" y="1514475"/>
            <a:ext cx="89154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2400" b="1" dirty="0"/>
              <a:t>When observations (or experiments) do not fit with models, it is the models that need revision and improvements, and it is not the observations that should be ignored &amp; neglected</a:t>
            </a:r>
          </a:p>
          <a:p>
            <a:pPr>
              <a:spcBef>
                <a:spcPct val="50000"/>
              </a:spcBef>
            </a:pPr>
            <a:r>
              <a:rPr lang="en-GB" sz="2400" b="1" dirty="0"/>
              <a:t>Observational facts always beat models</a:t>
            </a:r>
          </a:p>
          <a:p>
            <a:pPr>
              <a:spcBef>
                <a:spcPct val="50000"/>
              </a:spcBef>
            </a:pPr>
            <a:r>
              <a:rPr lang="en-GB" sz="2400" b="1" dirty="0"/>
              <a:t>Don’t hide facts that do not concur with your hypothesis</a:t>
            </a:r>
          </a:p>
          <a:p>
            <a:pPr>
              <a:spcBef>
                <a:spcPct val="50000"/>
              </a:spcBef>
            </a:pPr>
            <a:r>
              <a:rPr lang="en-GB" sz="2400" b="1" dirty="0"/>
              <a:t>In good science, all facts are considered and discussed, not just a selection of data fitting your own views</a:t>
            </a:r>
          </a:p>
          <a:p>
            <a:pPr>
              <a:spcBef>
                <a:spcPct val="50000"/>
              </a:spcBef>
            </a:pPr>
            <a:r>
              <a:rPr lang="en-GB" sz="2400" b="1" dirty="0"/>
              <a:t>Of course, this goes for the references, too. </a:t>
            </a:r>
          </a:p>
        </p:txBody>
      </p:sp>
    </p:spTree>
    <p:extLst>
      <p:ext uri="{BB962C8B-B14F-4D97-AF65-F5344CB8AC3E}">
        <p14:creationId xmlns:p14="http://schemas.microsoft.com/office/powerpoint/2010/main" val="10424510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625745" y="1974857"/>
            <a:ext cx="7867833" cy="1877437"/>
          </a:xfrm>
          <a:prstGeom prst="rect">
            <a:avLst/>
          </a:prstGeom>
          <a:noFill/>
        </p:spPr>
        <p:txBody>
          <a:bodyPr wrap="square" rtlCol="0">
            <a:spAutoFit/>
          </a:bodyPr>
          <a:lstStyle/>
          <a:p>
            <a:pPr algn="ctr"/>
            <a:r>
              <a:rPr lang="en-GB" sz="3600" b="1" dirty="0" smtClean="0">
                <a:solidFill>
                  <a:schemeClr val="accent6">
                    <a:lumMod val="75000"/>
                  </a:schemeClr>
                </a:solidFill>
              </a:rPr>
              <a:t>Part 5</a:t>
            </a:r>
          </a:p>
          <a:p>
            <a:pPr algn="ctr"/>
            <a:endParaRPr lang="en-GB" sz="3200" b="1" dirty="0" smtClean="0">
              <a:solidFill>
                <a:schemeClr val="accent6">
                  <a:lumMod val="75000"/>
                </a:schemeClr>
              </a:solidFill>
            </a:endParaRPr>
          </a:p>
          <a:p>
            <a:pPr algn="ctr"/>
            <a:r>
              <a:rPr lang="en-GB" sz="2400" b="1" dirty="0" smtClean="0">
                <a:solidFill>
                  <a:srgbClr val="0000FF"/>
                </a:solidFill>
              </a:rPr>
              <a:t>Test areas of eustasy</a:t>
            </a:r>
          </a:p>
          <a:p>
            <a:pPr algn="ctr"/>
            <a:r>
              <a:rPr lang="en-GB" sz="2400" b="1" dirty="0" smtClean="0">
                <a:solidFill>
                  <a:srgbClr val="0000FF"/>
                </a:solidFill>
              </a:rPr>
              <a:t>Test comparisons</a:t>
            </a:r>
            <a:endParaRPr lang="en-GB" sz="2400" b="1" dirty="0">
              <a:solidFill>
                <a:srgbClr val="0000FF"/>
              </a:solidFill>
            </a:endParaRPr>
          </a:p>
        </p:txBody>
      </p:sp>
    </p:spTree>
    <p:extLst>
      <p:ext uri="{BB962C8B-B14F-4D97-AF65-F5344CB8AC3E}">
        <p14:creationId xmlns:p14="http://schemas.microsoft.com/office/powerpoint/2010/main" val="217846718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Uplift:subsidence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20540" cy="3835908"/>
          </a:xfrm>
          <a:prstGeom prst="rect">
            <a:avLst/>
          </a:prstGeom>
        </p:spPr>
      </p:pic>
      <p:pic>
        <p:nvPicPr>
          <p:cNvPr id="3" name="Bildobjekt 2" descr="SL-NW-Europe 2018-09-17 kl. 17.20.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00" y="3314700"/>
            <a:ext cx="6464300" cy="3543300"/>
          </a:xfrm>
          <a:prstGeom prst="rect">
            <a:avLst/>
          </a:prstGeom>
        </p:spPr>
      </p:pic>
      <p:sp>
        <p:nvSpPr>
          <p:cNvPr id="4" name="textruta 3"/>
          <p:cNvSpPr txBox="1"/>
          <p:nvPr/>
        </p:nvSpPr>
        <p:spPr>
          <a:xfrm>
            <a:off x="4546653" y="170751"/>
            <a:ext cx="4311848" cy="2954655"/>
          </a:xfrm>
          <a:prstGeom prst="rect">
            <a:avLst/>
          </a:prstGeom>
          <a:noFill/>
        </p:spPr>
        <p:txBody>
          <a:bodyPr wrap="square" rtlCol="0">
            <a:spAutoFit/>
          </a:bodyPr>
          <a:lstStyle/>
          <a:p>
            <a:pPr algn="ctr"/>
            <a:r>
              <a:rPr lang="en-GB" dirty="0" smtClean="0">
                <a:solidFill>
                  <a:schemeClr val="accent6">
                    <a:lumMod val="75000"/>
                  </a:schemeClr>
                </a:solidFill>
              </a:rPr>
              <a:t>The Fennoscandian Uplift (yellow)</a:t>
            </a:r>
          </a:p>
          <a:p>
            <a:pPr algn="ctr"/>
            <a:r>
              <a:rPr lang="en-GB" dirty="0" smtClean="0">
                <a:solidFill>
                  <a:schemeClr val="accent6">
                    <a:lumMod val="75000"/>
                  </a:schemeClr>
                </a:solidFill>
              </a:rPr>
              <a:t>and surrounding subsidence (blue)</a:t>
            </a:r>
          </a:p>
          <a:p>
            <a:pPr algn="ctr"/>
            <a:endParaRPr lang="en-GB" dirty="0"/>
          </a:p>
          <a:p>
            <a:pPr algn="ctr"/>
            <a:r>
              <a:rPr lang="en-GB" sz="1400" dirty="0" smtClean="0"/>
              <a:t>The 10,000 BP shore tilt from +284 m in the centre</a:t>
            </a:r>
          </a:p>
          <a:p>
            <a:pPr algn="ctr"/>
            <a:r>
              <a:rPr lang="en-GB" sz="1400" dirty="0" smtClean="0"/>
              <a:t>to -46.5 m at Dogger Bank</a:t>
            </a:r>
          </a:p>
          <a:p>
            <a:pPr algn="ctr"/>
            <a:r>
              <a:rPr lang="en-GB" sz="1400" dirty="0" smtClean="0"/>
              <a:t>The 8000 BP shore tilt from +134 m in the centre</a:t>
            </a:r>
          </a:p>
          <a:p>
            <a:pPr algn="ctr"/>
            <a:r>
              <a:rPr lang="en-GB" sz="1400" dirty="0" smtClean="0"/>
              <a:t>to -12.5 m in the North Sea </a:t>
            </a:r>
          </a:p>
          <a:p>
            <a:pPr algn="ctr"/>
            <a:endParaRPr lang="en-GB" sz="600" dirty="0" smtClean="0"/>
          </a:p>
          <a:p>
            <a:pPr algn="ctr"/>
            <a:r>
              <a:rPr lang="en-GB" sz="1400" dirty="0" smtClean="0"/>
              <a:t>The present relative sea level changes give evidence of a regional eustatic rise in sea level of +1.0 ±0.1 mm|yr, which can be regarded as an excellent test of true rise in sea level  </a:t>
            </a:r>
          </a:p>
          <a:p>
            <a:pPr algn="ctr"/>
            <a:r>
              <a:rPr lang="en-GB" sz="1400" dirty="0" smtClean="0"/>
              <a:t>over the last 100-150 years.</a:t>
            </a:r>
            <a:endParaRPr lang="en-GB" sz="1400" dirty="0"/>
          </a:p>
        </p:txBody>
      </p:sp>
      <p:sp>
        <p:nvSpPr>
          <p:cNvPr id="5" name="textruta 4"/>
          <p:cNvSpPr txBox="1"/>
          <p:nvPr/>
        </p:nvSpPr>
        <p:spPr>
          <a:xfrm>
            <a:off x="224130" y="4706291"/>
            <a:ext cx="2241308" cy="1323439"/>
          </a:xfrm>
          <a:prstGeom prst="rect">
            <a:avLst/>
          </a:prstGeom>
          <a:noFill/>
        </p:spPr>
        <p:txBody>
          <a:bodyPr wrap="square" rtlCol="0">
            <a:spAutoFit/>
          </a:bodyPr>
          <a:lstStyle/>
          <a:p>
            <a:pPr algn="ctr"/>
            <a:r>
              <a:rPr lang="en-GB" sz="1600" dirty="0" smtClean="0"/>
              <a:t>Already at this point,</a:t>
            </a:r>
          </a:p>
          <a:p>
            <a:pPr algn="ctr"/>
            <a:r>
              <a:rPr lang="en-GB" sz="1600" dirty="0" smtClean="0"/>
              <a:t>we must invalidate</a:t>
            </a:r>
          </a:p>
          <a:p>
            <a:pPr algn="ctr"/>
            <a:r>
              <a:rPr lang="en-GB" sz="1600" dirty="0" smtClean="0"/>
              <a:t>all talk about rapid, </a:t>
            </a:r>
          </a:p>
          <a:p>
            <a:pPr algn="ctr"/>
            <a:r>
              <a:rPr lang="en-GB" sz="1600" dirty="0" smtClean="0"/>
              <a:t>even accelerating, </a:t>
            </a:r>
          </a:p>
          <a:p>
            <a:pPr algn="ctr"/>
            <a:r>
              <a:rPr lang="en-GB" sz="1600" dirty="0" smtClean="0"/>
              <a:t>sea level rise</a:t>
            </a:r>
            <a:endParaRPr lang="en-GB" sz="1600" dirty="0"/>
          </a:p>
        </p:txBody>
      </p:sp>
    </p:spTree>
    <p:extLst>
      <p:ext uri="{BB962C8B-B14F-4D97-AF65-F5344CB8AC3E}">
        <p14:creationId xmlns:p14="http://schemas.microsoft.com/office/powerpoint/2010/main" val="269211760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Kattegatt are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 y="0"/>
            <a:ext cx="6952500" cy="6858000"/>
          </a:xfrm>
          <a:prstGeom prst="rect">
            <a:avLst/>
          </a:prstGeom>
        </p:spPr>
      </p:pic>
      <p:sp>
        <p:nvSpPr>
          <p:cNvPr id="3" name="textruta 2"/>
          <p:cNvSpPr txBox="1"/>
          <p:nvPr/>
        </p:nvSpPr>
        <p:spPr>
          <a:xfrm>
            <a:off x="7129491" y="266795"/>
            <a:ext cx="1889102" cy="6063199"/>
          </a:xfrm>
          <a:prstGeom prst="rect">
            <a:avLst/>
          </a:prstGeom>
          <a:noFill/>
        </p:spPr>
        <p:txBody>
          <a:bodyPr wrap="square" rtlCol="0">
            <a:spAutoFit/>
          </a:bodyPr>
          <a:lstStyle/>
          <a:p>
            <a:pPr algn="ctr"/>
            <a:r>
              <a:rPr lang="en-GB" sz="1600" dirty="0" smtClean="0">
                <a:solidFill>
                  <a:srgbClr val="C0504D"/>
                </a:solidFill>
              </a:rPr>
              <a:t>The</a:t>
            </a:r>
          </a:p>
          <a:p>
            <a:pPr algn="ctr"/>
            <a:r>
              <a:rPr lang="en-GB" sz="1600" dirty="0" smtClean="0">
                <a:solidFill>
                  <a:srgbClr val="C0504D"/>
                </a:solidFill>
              </a:rPr>
              <a:t>investigation area</a:t>
            </a:r>
          </a:p>
          <a:p>
            <a:pPr algn="ctr"/>
            <a:r>
              <a:rPr lang="en-GB" sz="1600" dirty="0" smtClean="0">
                <a:solidFill>
                  <a:srgbClr val="C0504D"/>
                </a:solidFill>
              </a:rPr>
              <a:t>covering the transition between uplift and subsidence</a:t>
            </a:r>
          </a:p>
          <a:p>
            <a:pPr algn="ctr"/>
            <a:endParaRPr lang="en-GB" sz="2000" dirty="0"/>
          </a:p>
          <a:p>
            <a:pPr algn="ctr"/>
            <a:r>
              <a:rPr lang="en-GB" sz="1600" dirty="0" smtClean="0"/>
              <a:t>Where 40 shorelines were identified and dated over 250 km</a:t>
            </a:r>
          </a:p>
          <a:p>
            <a:pPr algn="ctr"/>
            <a:r>
              <a:rPr lang="en-GB" sz="1600" dirty="0" smtClean="0"/>
              <a:t>in tilt direction</a:t>
            </a:r>
          </a:p>
          <a:p>
            <a:pPr algn="ctr"/>
            <a:endParaRPr lang="en-GB" sz="1600" dirty="0"/>
          </a:p>
          <a:p>
            <a:pPr algn="ctr"/>
            <a:r>
              <a:rPr lang="en-GB" sz="1600" dirty="0" smtClean="0"/>
              <a:t>and</a:t>
            </a:r>
          </a:p>
          <a:p>
            <a:pPr algn="ctr"/>
            <a:endParaRPr lang="en-GB" sz="1600" dirty="0"/>
          </a:p>
          <a:p>
            <a:pPr algn="ctr"/>
            <a:r>
              <a:rPr lang="en-GB" sz="1600" dirty="0" smtClean="0"/>
              <a:t>The istostatic and eustatic components were separated</a:t>
            </a:r>
          </a:p>
          <a:p>
            <a:pPr algn="ctr"/>
            <a:endParaRPr lang="en-GB" sz="1600" dirty="0"/>
          </a:p>
          <a:p>
            <a:pPr algn="ctr"/>
            <a:r>
              <a:rPr lang="en-GB" sz="1600" dirty="0" smtClean="0"/>
              <a:t>and</a:t>
            </a:r>
          </a:p>
          <a:p>
            <a:pPr algn="ctr"/>
            <a:endParaRPr lang="en-GB" sz="1600" dirty="0"/>
          </a:p>
          <a:p>
            <a:pPr algn="ctr"/>
            <a:r>
              <a:rPr lang="en-GB" sz="1600" dirty="0" smtClean="0"/>
              <a:t>Present sea level tested</a:t>
            </a:r>
            <a:endParaRPr lang="en-GB" sz="1600" dirty="0"/>
          </a:p>
        </p:txBody>
      </p:sp>
    </p:spTree>
    <p:extLst>
      <p:ext uri="{BB962C8B-B14F-4D97-AF65-F5344CB8AC3E}">
        <p14:creationId xmlns:p14="http://schemas.microsoft.com/office/powerpoint/2010/main" val="100231453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75453" y="2113182"/>
            <a:ext cx="7867833" cy="1508105"/>
          </a:xfrm>
          <a:prstGeom prst="rect">
            <a:avLst/>
          </a:prstGeom>
          <a:noFill/>
        </p:spPr>
        <p:txBody>
          <a:bodyPr wrap="square" rtlCol="0">
            <a:spAutoFit/>
          </a:bodyPr>
          <a:lstStyle/>
          <a:p>
            <a:pPr algn="ctr"/>
            <a:r>
              <a:rPr lang="en-GB" sz="3600" b="1" dirty="0" smtClean="0">
                <a:solidFill>
                  <a:schemeClr val="accent6">
                    <a:lumMod val="75000"/>
                  </a:schemeClr>
                </a:solidFill>
              </a:rPr>
              <a:t>Part 6</a:t>
            </a:r>
          </a:p>
          <a:p>
            <a:pPr algn="ctr"/>
            <a:endParaRPr lang="en-GB" sz="3200" b="1" dirty="0" smtClean="0">
              <a:solidFill>
                <a:schemeClr val="accent6">
                  <a:lumMod val="75000"/>
                </a:schemeClr>
              </a:solidFill>
            </a:endParaRPr>
          </a:p>
          <a:p>
            <a:pPr algn="ctr"/>
            <a:r>
              <a:rPr lang="en-GB" sz="2400" b="1" dirty="0" smtClean="0">
                <a:solidFill>
                  <a:srgbClr val="0000FF"/>
                </a:solidFill>
              </a:rPr>
              <a:t>Comparisons &amp; Conclusions</a:t>
            </a:r>
            <a:endParaRPr lang="en-GB" sz="2400" b="1" dirty="0">
              <a:solidFill>
                <a:srgbClr val="0000FF"/>
              </a:solidFill>
            </a:endParaRPr>
          </a:p>
        </p:txBody>
      </p:sp>
    </p:spTree>
    <p:extLst>
      <p:ext uri="{BB962C8B-B14F-4D97-AF65-F5344CB8AC3E}">
        <p14:creationId xmlns:p14="http://schemas.microsoft.com/office/powerpoint/2010/main" val="217846718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ig.1-Kiribati.jpg                                             007B893A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3388"/>
            <a:ext cx="8686800" cy="604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6936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igure 12.9.jpg                                                007B77FD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22275"/>
            <a:ext cx="7162800" cy="601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5446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0" descr="Wea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 Box 9"/>
          <p:cNvSpPr txBox="1">
            <a:spLocks noChangeArrowheads="1"/>
          </p:cNvSpPr>
          <p:nvPr/>
        </p:nvSpPr>
        <p:spPr bwMode="auto">
          <a:xfrm>
            <a:off x="539750" y="44450"/>
            <a:ext cx="8135938"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defRPr>
            </a:lvl2pPr>
            <a:lvl3pPr marL="1143000" indent="-228600">
              <a:defRPr sz="2400" b="1">
                <a:solidFill>
                  <a:schemeClr val="tx1"/>
                </a:solidFill>
                <a:latin typeface="Times" charset="0"/>
                <a:ea typeface="ヒラギノ角ゴ Pro W3" charset="0"/>
              </a:defRPr>
            </a:lvl3pPr>
            <a:lvl4pPr marL="1600200" indent="-228600">
              <a:defRPr sz="2400" b="1">
                <a:solidFill>
                  <a:schemeClr val="tx1"/>
                </a:solidFill>
                <a:latin typeface="Times" charset="0"/>
                <a:ea typeface="ヒラギノ角ゴ Pro W3" charset="0"/>
              </a:defRPr>
            </a:lvl4pPr>
            <a:lvl5pPr marL="2057400" indent="-228600">
              <a:defRPr sz="2400" b="1">
                <a:solidFill>
                  <a:schemeClr val="tx1"/>
                </a:solidFill>
                <a:latin typeface="Times" charset="0"/>
                <a:ea typeface="ヒラギノ角ゴ Pro W3" charset="0"/>
              </a:defRPr>
            </a:lvl5pPr>
            <a:lvl6pPr marL="2514600" indent="-228600" eaLnBrk="0" fontAlgn="base" hangingPunct="0">
              <a:spcBef>
                <a:spcPct val="0"/>
              </a:spcBef>
              <a:spcAft>
                <a:spcPct val="0"/>
              </a:spcAft>
              <a:defRPr sz="2400" b="1">
                <a:solidFill>
                  <a:schemeClr val="tx1"/>
                </a:solidFill>
                <a:latin typeface="Times" charset="0"/>
                <a:ea typeface="ヒラギノ角ゴ Pro W3" charset="0"/>
              </a:defRPr>
            </a:lvl6pPr>
            <a:lvl7pPr marL="2971800" indent="-228600" eaLnBrk="0" fontAlgn="base" hangingPunct="0">
              <a:spcBef>
                <a:spcPct val="0"/>
              </a:spcBef>
              <a:spcAft>
                <a:spcPct val="0"/>
              </a:spcAft>
              <a:defRPr sz="2400" b="1">
                <a:solidFill>
                  <a:schemeClr val="tx1"/>
                </a:solidFill>
                <a:latin typeface="Times" charset="0"/>
                <a:ea typeface="ヒラギノ角ゴ Pro W3" charset="0"/>
              </a:defRPr>
            </a:lvl7pPr>
            <a:lvl8pPr marL="3429000" indent="-228600" eaLnBrk="0" fontAlgn="base" hangingPunct="0">
              <a:spcBef>
                <a:spcPct val="0"/>
              </a:spcBef>
              <a:spcAft>
                <a:spcPct val="0"/>
              </a:spcAft>
              <a:defRPr sz="2400" b="1">
                <a:solidFill>
                  <a:schemeClr val="tx1"/>
                </a:solidFill>
                <a:latin typeface="Times" charset="0"/>
                <a:ea typeface="ヒラギノ角ゴ Pro W3" charset="0"/>
              </a:defRPr>
            </a:lvl8pPr>
            <a:lvl9pPr marL="3886200" indent="-228600" eaLnBrk="0" fontAlgn="base" hangingPunct="0">
              <a:spcBef>
                <a:spcPct val="0"/>
              </a:spcBef>
              <a:spcAft>
                <a:spcPct val="0"/>
              </a:spcAft>
              <a:defRPr sz="2400" b="1">
                <a:solidFill>
                  <a:schemeClr val="tx1"/>
                </a:solidFill>
                <a:latin typeface="Times" charset="0"/>
                <a:ea typeface="ヒラギノ角ゴ Pro W3" charset="0"/>
              </a:defRPr>
            </a:lvl9pPr>
          </a:lstStyle>
          <a:p>
            <a:pPr algn="ctr"/>
            <a:r>
              <a:rPr lang="en-GB" sz="6000" dirty="0">
                <a:solidFill>
                  <a:srgbClr val="F8F86C"/>
                </a:solidFill>
                <a:latin typeface="Arial Narrow" charset="0"/>
              </a:rPr>
              <a:t>Sea </a:t>
            </a:r>
            <a:r>
              <a:rPr lang="en-GB" sz="6000" dirty="0" smtClean="0">
                <a:solidFill>
                  <a:srgbClr val="F8F86C"/>
                </a:solidFill>
                <a:latin typeface="Arial Narrow" charset="0"/>
              </a:rPr>
              <a:t>Level year</a:t>
            </a:r>
          </a:p>
          <a:p>
            <a:pPr algn="ctr"/>
            <a:r>
              <a:rPr lang="en-GB" sz="6000" dirty="0" smtClean="0">
                <a:solidFill>
                  <a:srgbClr val="F8F86C"/>
                </a:solidFill>
                <a:latin typeface="Arial Narrow" charset="0"/>
              </a:rPr>
              <a:t>2100</a:t>
            </a:r>
          </a:p>
          <a:p>
            <a:pPr algn="ctr"/>
            <a:endParaRPr lang="en-GB" sz="3200" dirty="0" smtClean="0">
              <a:solidFill>
                <a:srgbClr val="F8F86C"/>
              </a:solidFill>
              <a:latin typeface="Arial Narrow" charset="0"/>
            </a:endParaRPr>
          </a:p>
          <a:p>
            <a:pPr algn="ctr"/>
            <a:r>
              <a:rPr lang="en-GB" sz="4000" dirty="0" smtClean="0">
                <a:solidFill>
                  <a:srgbClr val="F8F86C"/>
                </a:solidFill>
                <a:latin typeface="Arial Narrow" charset="0"/>
              </a:rPr>
              <a:t>estimated to be</a:t>
            </a:r>
          </a:p>
          <a:p>
            <a:pPr algn="ctr"/>
            <a:r>
              <a:rPr lang="en-GB" sz="4000" dirty="0" smtClean="0">
                <a:solidFill>
                  <a:srgbClr val="F8F86C"/>
                </a:solidFill>
                <a:latin typeface="Arial Narrow" charset="0"/>
              </a:rPr>
              <a:t>only</a:t>
            </a:r>
          </a:p>
          <a:p>
            <a:pPr algn="ctr"/>
            <a:endParaRPr lang="en-GB" sz="4000" dirty="0">
              <a:solidFill>
                <a:srgbClr val="F8F86C"/>
              </a:solidFill>
              <a:latin typeface="Arial Narrow" charset="0"/>
            </a:endParaRPr>
          </a:p>
          <a:p>
            <a:pPr algn="ctr"/>
            <a:endParaRPr lang="en-GB" sz="4000" dirty="0">
              <a:solidFill>
                <a:srgbClr val="F8F86C"/>
              </a:solidFill>
              <a:latin typeface="Arial Narrow" charset="0"/>
            </a:endParaRPr>
          </a:p>
          <a:p>
            <a:pPr algn="ctr"/>
            <a:r>
              <a:rPr lang="en-US" sz="9600" dirty="0">
                <a:solidFill>
                  <a:srgbClr val="F8F86C"/>
                </a:solidFill>
                <a:latin typeface="Arial Narrow" charset="0"/>
              </a:rPr>
              <a:t>+5 ±15 cm</a:t>
            </a:r>
          </a:p>
        </p:txBody>
      </p:sp>
    </p:spTree>
    <p:extLst>
      <p:ext uri="{BB962C8B-B14F-4D97-AF65-F5344CB8AC3E}">
        <p14:creationId xmlns:p14="http://schemas.microsoft.com/office/powerpoint/2010/main" val="131011429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0;Disasters.jpg                                                  007B8C2C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686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6956305" y="6590623"/>
            <a:ext cx="2174452" cy="261610"/>
          </a:xfrm>
          <a:prstGeom prst="rect">
            <a:avLst/>
          </a:prstGeom>
          <a:noFill/>
        </p:spPr>
        <p:txBody>
          <a:bodyPr wrap="square" rtlCol="0">
            <a:spAutoFit/>
          </a:bodyPr>
          <a:lstStyle/>
          <a:p>
            <a:pPr algn="r"/>
            <a:r>
              <a:rPr lang="sv-SE" sz="1100" dirty="0" smtClean="0"/>
              <a:t>from IJOER 2015, 1 (9), 42-46</a:t>
            </a:r>
            <a:endParaRPr lang="sv-SE" sz="1100" dirty="0"/>
          </a:p>
        </p:txBody>
      </p:sp>
    </p:spTree>
    <p:extLst>
      <p:ext uri="{BB962C8B-B14F-4D97-AF65-F5344CB8AC3E}">
        <p14:creationId xmlns:p14="http://schemas.microsoft.com/office/powerpoint/2010/main" val="44875171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48898" y="1775381"/>
            <a:ext cx="8047789" cy="3170099"/>
          </a:xfrm>
          <a:prstGeom prst="rect">
            <a:avLst/>
          </a:prstGeom>
          <a:noFill/>
        </p:spPr>
        <p:txBody>
          <a:bodyPr wrap="square" rtlCol="0">
            <a:spAutoFit/>
          </a:bodyPr>
          <a:lstStyle/>
          <a:p>
            <a:pPr algn="ctr" hangingPunct="0"/>
            <a:r>
              <a:rPr lang="en-GB" sz="2400" b="1" dirty="0" smtClean="0">
                <a:solidFill>
                  <a:srgbClr val="FF0000"/>
                </a:solidFill>
              </a:rPr>
              <a:t>The sea level view presented implies:</a:t>
            </a:r>
          </a:p>
          <a:p>
            <a:pPr algn="ctr" hangingPunct="0"/>
            <a:endParaRPr lang="en-GB" sz="3200" b="1" dirty="0">
              <a:solidFill>
                <a:srgbClr val="FF0000"/>
              </a:solidFill>
            </a:endParaRPr>
          </a:p>
          <a:p>
            <a:pPr algn="ctr" hangingPunct="0"/>
            <a:r>
              <a:rPr lang="en-GB" sz="3200" b="1" dirty="0" smtClean="0">
                <a:solidFill>
                  <a:srgbClr val="FF0000"/>
                </a:solidFill>
              </a:rPr>
              <a:t>Liberation </a:t>
            </a:r>
            <a:r>
              <a:rPr lang="en-GB" sz="3200" b="1" dirty="0">
                <a:solidFill>
                  <a:srgbClr val="FF0000"/>
                </a:solidFill>
              </a:rPr>
              <a:t>of </a:t>
            </a:r>
            <a:r>
              <a:rPr lang="en-GB" sz="3200" b="1" dirty="0" smtClean="0">
                <a:solidFill>
                  <a:srgbClr val="FF0000"/>
                </a:solidFill>
              </a:rPr>
              <a:t>fear of </a:t>
            </a:r>
            <a:r>
              <a:rPr lang="en-GB" sz="3200" b="1" dirty="0">
                <a:solidFill>
                  <a:srgbClr val="FF0000"/>
                </a:solidFill>
              </a:rPr>
              <a:t>a disastrous sea level </a:t>
            </a:r>
            <a:r>
              <a:rPr lang="en-GB" sz="3200" b="1" dirty="0" smtClean="0">
                <a:solidFill>
                  <a:srgbClr val="FF0000"/>
                </a:solidFill>
              </a:rPr>
              <a:t>rise in the near future</a:t>
            </a:r>
            <a:endParaRPr lang="en-GB" sz="3200" b="1" dirty="0">
              <a:solidFill>
                <a:srgbClr val="FF0000"/>
              </a:solidFill>
            </a:endParaRPr>
          </a:p>
          <a:p>
            <a:pPr algn="ctr" hangingPunct="0"/>
            <a:endParaRPr lang="en-GB" sz="3200" b="1" dirty="0" smtClean="0">
              <a:solidFill>
                <a:srgbClr val="FF0000"/>
              </a:solidFill>
            </a:endParaRPr>
          </a:p>
          <a:p>
            <a:pPr algn="ctr" hangingPunct="0"/>
            <a:r>
              <a:rPr lang="en-GB" sz="2400" b="1" dirty="0" smtClean="0">
                <a:solidFill>
                  <a:srgbClr val="FF0000"/>
                </a:solidFill>
              </a:rPr>
              <a:t>and a collapse of the IPCC sea level scenarios </a:t>
            </a:r>
          </a:p>
          <a:p>
            <a:pPr algn="ctr" hangingPunct="0"/>
            <a:r>
              <a:rPr lang="en-GB" sz="2400" b="1" dirty="0" smtClean="0">
                <a:solidFill>
                  <a:srgbClr val="FF0000"/>
                </a:solidFill>
              </a:rPr>
              <a:t>(all based on models)</a:t>
            </a:r>
          </a:p>
        </p:txBody>
      </p:sp>
    </p:spTree>
    <p:extLst>
      <p:ext uri="{BB962C8B-B14F-4D97-AF65-F5344CB8AC3E}">
        <p14:creationId xmlns:p14="http://schemas.microsoft.com/office/powerpoint/2010/main" val="20968775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75453" y="2113182"/>
            <a:ext cx="7867833" cy="1508105"/>
          </a:xfrm>
          <a:prstGeom prst="rect">
            <a:avLst/>
          </a:prstGeom>
          <a:noFill/>
        </p:spPr>
        <p:txBody>
          <a:bodyPr wrap="square" rtlCol="0">
            <a:spAutoFit/>
          </a:bodyPr>
          <a:lstStyle/>
          <a:p>
            <a:pPr algn="ctr"/>
            <a:r>
              <a:rPr lang="en-GB" sz="3600" b="1" dirty="0" smtClean="0">
                <a:solidFill>
                  <a:schemeClr val="accent6">
                    <a:lumMod val="75000"/>
                  </a:schemeClr>
                </a:solidFill>
              </a:rPr>
              <a:t>Part 1</a:t>
            </a:r>
          </a:p>
          <a:p>
            <a:pPr algn="ctr"/>
            <a:endParaRPr lang="en-GB" sz="3200" b="1" dirty="0" smtClean="0">
              <a:solidFill>
                <a:schemeClr val="accent6">
                  <a:lumMod val="75000"/>
                </a:schemeClr>
              </a:solidFill>
            </a:endParaRPr>
          </a:p>
          <a:p>
            <a:pPr algn="ctr"/>
            <a:r>
              <a:rPr lang="en-GB" sz="2400" b="1" dirty="0" smtClean="0">
                <a:solidFill>
                  <a:srgbClr val="0000FF"/>
                </a:solidFill>
              </a:rPr>
              <a:t>Frame 1: Physical Laws</a:t>
            </a:r>
            <a:endParaRPr lang="en-GB" sz="2400" b="1" dirty="0">
              <a:solidFill>
                <a:srgbClr val="0000FF"/>
              </a:solidFill>
            </a:endParaRPr>
          </a:p>
        </p:txBody>
      </p:sp>
    </p:spTree>
    <p:extLst>
      <p:ext uri="{BB962C8B-B14F-4D97-AF65-F5344CB8AC3E}">
        <p14:creationId xmlns:p14="http://schemas.microsoft.com/office/powerpoint/2010/main" val="74015043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465216" y="1571869"/>
            <a:ext cx="8285865" cy="4154984"/>
          </a:xfrm>
          <a:prstGeom prst="rect">
            <a:avLst/>
          </a:prstGeom>
          <a:noFill/>
        </p:spPr>
        <p:txBody>
          <a:bodyPr wrap="square" rtlCol="0">
            <a:spAutoFit/>
          </a:bodyPr>
          <a:lstStyle/>
          <a:p>
            <a:pPr algn="ctr"/>
            <a:r>
              <a:rPr lang="en-GB" dirty="0" smtClean="0"/>
              <a:t>In conclusion</a:t>
            </a:r>
          </a:p>
          <a:p>
            <a:pPr algn="ctr"/>
            <a:endParaRPr lang="en-GB" dirty="0"/>
          </a:p>
          <a:p>
            <a:pPr algn="ctr"/>
            <a:endParaRPr lang="en-GB" dirty="0" smtClean="0"/>
          </a:p>
          <a:p>
            <a:pPr algn="ctr"/>
            <a:r>
              <a:rPr lang="en-GB" sz="2400" b="1" dirty="0">
                <a:solidFill>
                  <a:srgbClr val="FF0000"/>
                </a:solidFill>
              </a:rPr>
              <a:t>Evidence-bases sea level </a:t>
            </a:r>
            <a:r>
              <a:rPr lang="en-GB" sz="2400" b="1" dirty="0" smtClean="0">
                <a:solidFill>
                  <a:srgbClr val="FF0000"/>
                </a:solidFill>
              </a:rPr>
              <a:t>observations</a:t>
            </a:r>
          </a:p>
          <a:p>
            <a:pPr algn="ctr"/>
            <a:r>
              <a:rPr lang="en-GB" b="1" dirty="0" smtClean="0"/>
              <a:t>are the only facts worth building a trustworthy story on </a:t>
            </a:r>
            <a:endParaRPr lang="en-GB" b="1" dirty="0"/>
          </a:p>
          <a:p>
            <a:pPr algn="ctr"/>
            <a:endParaRPr lang="en-GB" b="1" dirty="0"/>
          </a:p>
          <a:p>
            <a:pPr algn="ctr"/>
            <a:r>
              <a:rPr lang="en-GB" sz="2400" b="1" dirty="0" smtClean="0">
                <a:solidFill>
                  <a:srgbClr val="FF0000"/>
                </a:solidFill>
              </a:rPr>
              <a:t>Scaremongering based on model scenarios</a:t>
            </a:r>
          </a:p>
          <a:p>
            <a:pPr algn="ctr"/>
            <a:r>
              <a:rPr lang="en-GB" b="1" dirty="0" smtClean="0"/>
              <a:t>violates </a:t>
            </a:r>
            <a:r>
              <a:rPr lang="en-GB" b="1" dirty="0"/>
              <a:t>science and </a:t>
            </a:r>
            <a:r>
              <a:rPr lang="en-GB" b="1" dirty="0" smtClean="0"/>
              <a:t>ethics</a:t>
            </a:r>
          </a:p>
          <a:p>
            <a:pPr algn="ctr"/>
            <a:r>
              <a:rPr lang="en-GB" b="1" dirty="0" smtClean="0"/>
              <a:t>and must be avoided</a:t>
            </a:r>
          </a:p>
          <a:p>
            <a:pPr algn="ctr"/>
            <a:r>
              <a:rPr lang="en-GB" b="1" dirty="0" smtClean="0"/>
              <a:t>(not to say ignored)</a:t>
            </a:r>
          </a:p>
          <a:p>
            <a:pPr algn="ctr"/>
            <a:endParaRPr lang="en-GB" b="1" dirty="0"/>
          </a:p>
          <a:p>
            <a:pPr algn="ctr"/>
            <a:endParaRPr lang="en-GB" dirty="0" smtClean="0"/>
          </a:p>
          <a:p>
            <a:pPr algn="ctr"/>
            <a:endParaRPr lang="en-GB" dirty="0" smtClean="0"/>
          </a:p>
          <a:p>
            <a:pPr algn="ctr"/>
            <a:endParaRPr lang="sv-SE" dirty="0"/>
          </a:p>
        </p:txBody>
      </p:sp>
    </p:spTree>
    <p:extLst>
      <p:ext uri="{BB962C8B-B14F-4D97-AF65-F5344CB8AC3E}">
        <p14:creationId xmlns:p14="http://schemas.microsoft.com/office/powerpoint/2010/main" val="306335169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338650" y="1861986"/>
            <a:ext cx="4576715" cy="707886"/>
          </a:xfrm>
          <a:prstGeom prst="rect">
            <a:avLst/>
          </a:prstGeom>
          <a:noFill/>
        </p:spPr>
        <p:txBody>
          <a:bodyPr wrap="square" rtlCol="0">
            <a:spAutoFit/>
          </a:bodyPr>
          <a:lstStyle/>
          <a:p>
            <a:pPr algn="ctr"/>
            <a:r>
              <a:rPr lang="sv-SE" sz="4000" b="1" dirty="0" smtClean="0">
                <a:solidFill>
                  <a:srgbClr val="FF0000"/>
                </a:solidFill>
              </a:rPr>
              <a:t>MANY THANKS</a:t>
            </a:r>
          </a:p>
        </p:txBody>
      </p:sp>
    </p:spTree>
    <p:extLst>
      <p:ext uri="{BB962C8B-B14F-4D97-AF65-F5344CB8AC3E}">
        <p14:creationId xmlns:p14="http://schemas.microsoft.com/office/powerpoint/2010/main" val="156938837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2113182"/>
            <a:ext cx="7867833" cy="1508105"/>
          </a:xfrm>
          <a:prstGeom prst="rect">
            <a:avLst/>
          </a:prstGeom>
          <a:noFill/>
        </p:spPr>
        <p:txBody>
          <a:bodyPr wrap="square" rtlCol="0">
            <a:spAutoFit/>
          </a:bodyPr>
          <a:lstStyle/>
          <a:p>
            <a:pPr algn="ctr"/>
            <a:r>
              <a:rPr lang="en-GB" sz="3600" b="1" dirty="0" smtClean="0">
                <a:solidFill>
                  <a:schemeClr val="accent6">
                    <a:lumMod val="75000"/>
                  </a:schemeClr>
                </a:solidFill>
              </a:rPr>
              <a:t>Part 7</a:t>
            </a:r>
          </a:p>
          <a:p>
            <a:pPr algn="ctr"/>
            <a:endParaRPr lang="en-GB" sz="3200" b="1" dirty="0" smtClean="0">
              <a:solidFill>
                <a:schemeClr val="accent6">
                  <a:lumMod val="75000"/>
                </a:schemeClr>
              </a:solidFill>
            </a:endParaRPr>
          </a:p>
          <a:p>
            <a:pPr algn="ctr"/>
            <a:r>
              <a:rPr lang="en-GB" sz="2400" b="1" dirty="0" smtClean="0">
                <a:solidFill>
                  <a:srgbClr val="0000FF"/>
                </a:solidFill>
              </a:rPr>
              <a:t>Reserve pictures for discussion</a:t>
            </a:r>
            <a:endParaRPr lang="en-GB" sz="2400" b="1" dirty="0">
              <a:solidFill>
                <a:srgbClr val="0000FF"/>
              </a:solidFill>
            </a:endParaRPr>
          </a:p>
        </p:txBody>
      </p:sp>
    </p:spTree>
    <p:extLst>
      <p:ext uri="{BB962C8B-B14F-4D97-AF65-F5344CB8AC3E}">
        <p14:creationId xmlns:p14="http://schemas.microsoft.com/office/powerpoint/2010/main" val="268234727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Another Sinking Opportunist-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 y="0"/>
            <a:ext cx="5204052" cy="6858000"/>
          </a:xfrm>
          <a:prstGeom prst="rect">
            <a:avLst/>
          </a:prstGeom>
        </p:spPr>
      </p:pic>
      <p:sp>
        <p:nvSpPr>
          <p:cNvPr id="3" name="textruta 2"/>
          <p:cNvSpPr txBox="1"/>
          <p:nvPr/>
        </p:nvSpPr>
        <p:spPr>
          <a:xfrm>
            <a:off x="5445749" y="2780730"/>
            <a:ext cx="3319406" cy="2308324"/>
          </a:xfrm>
          <a:prstGeom prst="rect">
            <a:avLst/>
          </a:prstGeom>
          <a:noFill/>
        </p:spPr>
        <p:txBody>
          <a:bodyPr wrap="square" rtlCol="0">
            <a:spAutoFit/>
          </a:bodyPr>
          <a:lstStyle/>
          <a:p>
            <a:pPr algn="ctr"/>
            <a:r>
              <a:rPr lang="sv-SE" sz="4000" b="1" dirty="0" smtClean="0">
                <a:solidFill>
                  <a:srgbClr val="FF0000"/>
                </a:solidFill>
              </a:rPr>
              <a:t>W</a:t>
            </a:r>
            <a:r>
              <a:rPr lang="en-GB" sz="4000" b="1" dirty="0" smtClean="0">
                <a:solidFill>
                  <a:srgbClr val="FF0000"/>
                </a:solidFill>
              </a:rPr>
              <a:t>hy?</a:t>
            </a:r>
          </a:p>
          <a:p>
            <a:pPr algn="ctr"/>
            <a:endParaRPr lang="en-GB" sz="4000" b="1" dirty="0">
              <a:solidFill>
                <a:srgbClr val="FF0000"/>
              </a:solidFill>
            </a:endParaRPr>
          </a:p>
          <a:p>
            <a:pPr algn="ctr"/>
            <a:endParaRPr lang="en-GB" sz="1600" b="1" dirty="0" smtClean="0">
              <a:solidFill>
                <a:srgbClr val="FF0000"/>
              </a:solidFill>
            </a:endParaRPr>
          </a:p>
          <a:p>
            <a:pPr algn="ctr"/>
            <a:endParaRPr lang="en-GB" sz="1600" b="1" dirty="0">
              <a:solidFill>
                <a:srgbClr val="FF0000"/>
              </a:solidFill>
            </a:endParaRPr>
          </a:p>
          <a:p>
            <a:pPr algn="ctr"/>
            <a:r>
              <a:rPr lang="en-GB" sz="1600" b="1" dirty="0">
                <a:solidFill>
                  <a:srgbClr val="FF0000"/>
                </a:solidFill>
              </a:rPr>
              <a:t>Endorsed by </a:t>
            </a:r>
            <a:r>
              <a:rPr lang="en-GB" sz="1600" b="1" dirty="0" smtClean="0">
                <a:solidFill>
                  <a:srgbClr val="FF0000"/>
                </a:solidFill>
              </a:rPr>
              <a:t>Lobbyists</a:t>
            </a:r>
          </a:p>
          <a:p>
            <a:pPr algn="ctr"/>
            <a:r>
              <a:rPr lang="en-GB" sz="1600" b="1" dirty="0" smtClean="0">
                <a:solidFill>
                  <a:srgbClr val="FF0000"/>
                </a:solidFill>
              </a:rPr>
              <a:t>Contradicted by true Science</a:t>
            </a:r>
          </a:p>
        </p:txBody>
      </p:sp>
    </p:spTree>
    <p:extLst>
      <p:ext uri="{BB962C8B-B14F-4D97-AF65-F5344CB8AC3E}">
        <p14:creationId xmlns:p14="http://schemas.microsoft.com/office/powerpoint/2010/main" val="4869460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Skärmavbild 2019-09-15 kl. 08.48.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74" y="0"/>
            <a:ext cx="7417380" cy="6858000"/>
          </a:xfrm>
          <a:prstGeom prst="rect">
            <a:avLst/>
          </a:prstGeom>
        </p:spPr>
      </p:pic>
    </p:spTree>
    <p:extLst>
      <p:ext uri="{BB962C8B-B14F-4D97-AF65-F5344CB8AC3E}">
        <p14:creationId xmlns:p14="http://schemas.microsoft.com/office/powerpoint/2010/main" val="257110340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ig. 0b - Porto.jpg                                            007CB23D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655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00777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613172" y="2012582"/>
            <a:ext cx="7867833" cy="2123658"/>
          </a:xfrm>
          <a:prstGeom prst="rect">
            <a:avLst/>
          </a:prstGeom>
          <a:noFill/>
        </p:spPr>
        <p:txBody>
          <a:bodyPr wrap="square" rtlCol="0">
            <a:spAutoFit/>
          </a:bodyPr>
          <a:lstStyle/>
          <a:p>
            <a:pPr algn="ctr"/>
            <a:r>
              <a:rPr lang="en-GB" sz="3600" b="1" dirty="0" smtClean="0">
                <a:solidFill>
                  <a:schemeClr val="accent6">
                    <a:lumMod val="75000"/>
                  </a:schemeClr>
                </a:solidFill>
              </a:rPr>
              <a:t>Part 8</a:t>
            </a:r>
          </a:p>
          <a:p>
            <a:pPr algn="ctr"/>
            <a:endParaRPr lang="en-GB" sz="3200" b="1" dirty="0" smtClean="0">
              <a:solidFill>
                <a:schemeClr val="accent6">
                  <a:lumMod val="75000"/>
                </a:schemeClr>
              </a:solidFill>
            </a:endParaRPr>
          </a:p>
          <a:p>
            <a:pPr algn="ctr"/>
            <a:r>
              <a:rPr lang="en-GB" sz="2400" b="1" dirty="0" smtClean="0">
                <a:solidFill>
                  <a:srgbClr val="0000FF"/>
                </a:solidFill>
              </a:rPr>
              <a:t>The IPCC Sixth Assessment report</a:t>
            </a:r>
          </a:p>
          <a:p>
            <a:pPr algn="just"/>
            <a:endParaRPr lang="en-GB" sz="2000" dirty="0"/>
          </a:p>
          <a:p>
            <a:pPr algn="just"/>
            <a:endParaRPr lang="en-GB" sz="2000" b="1" dirty="0"/>
          </a:p>
        </p:txBody>
      </p:sp>
    </p:spTree>
    <p:extLst>
      <p:ext uri="{BB962C8B-B14F-4D97-AF65-F5344CB8AC3E}">
        <p14:creationId xmlns:p14="http://schemas.microsoft.com/office/powerpoint/2010/main" val="231920574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89775" y="213769"/>
            <a:ext cx="8399027" cy="1477328"/>
          </a:xfrm>
          <a:prstGeom prst="rect">
            <a:avLst/>
          </a:prstGeom>
          <a:noFill/>
        </p:spPr>
        <p:txBody>
          <a:bodyPr wrap="square" rtlCol="0">
            <a:spAutoFit/>
          </a:bodyPr>
          <a:lstStyle/>
          <a:p>
            <a:pPr algn="just"/>
            <a:r>
              <a:rPr lang="en-GB" b="1" dirty="0"/>
              <a:t>I have been expert reviewer 1999, 2003, 2013 (when I withdraw due to the exceptionally low quality of the sea level chapter), and also for the 6</a:t>
            </a:r>
            <a:r>
              <a:rPr lang="en-GB" b="1" baseline="30000" dirty="0"/>
              <a:t>th</a:t>
            </a:r>
            <a:r>
              <a:rPr lang="en-GB" b="1" dirty="0"/>
              <a:t> Assessment Report of 2019, which violates all the 4 </a:t>
            </a:r>
            <a:r>
              <a:rPr lang="en-GB" b="1" dirty="0" smtClean="0"/>
              <a:t>frames</a:t>
            </a:r>
            <a:r>
              <a:rPr lang="en-GB" b="1" dirty="0"/>
              <a:t> </a:t>
            </a:r>
            <a:r>
              <a:rPr lang="en-GB" b="1" dirty="0" smtClean="0"/>
              <a:t>separating realistic sea level changes (blue field) form the pink field of nonsense and anti-science. </a:t>
            </a:r>
            <a:endParaRPr lang="sv-SE" b="1" dirty="0"/>
          </a:p>
        </p:txBody>
      </p:sp>
      <p:pic>
        <p:nvPicPr>
          <p:cNvPr id="3" name="Bildobjekt 2" descr="Skärmavbild 2019-09-14 kl. 22.02.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269" y="1886225"/>
            <a:ext cx="4641018" cy="4619680"/>
          </a:xfrm>
          <a:prstGeom prst="rect">
            <a:avLst/>
          </a:prstGeom>
        </p:spPr>
      </p:pic>
      <p:pic>
        <p:nvPicPr>
          <p:cNvPr id="4" name="Bildobjekt 3" descr="Skärmavbild 2019-09-14 kl. 22.03.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455" y="3523394"/>
            <a:ext cx="3523796" cy="1594567"/>
          </a:xfrm>
          <a:prstGeom prst="rect">
            <a:avLst/>
          </a:prstGeom>
        </p:spPr>
      </p:pic>
    </p:spTree>
    <p:extLst>
      <p:ext uri="{BB962C8B-B14F-4D97-AF65-F5344CB8AC3E}">
        <p14:creationId xmlns:p14="http://schemas.microsoft.com/office/powerpoint/2010/main" val="363469314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52054" y="872248"/>
            <a:ext cx="8461894" cy="5016757"/>
          </a:xfrm>
          <a:prstGeom prst="rect">
            <a:avLst/>
          </a:prstGeom>
          <a:noFill/>
        </p:spPr>
        <p:txBody>
          <a:bodyPr wrap="square" rtlCol="0">
            <a:spAutoFit/>
          </a:bodyPr>
          <a:lstStyle/>
          <a:p>
            <a:pPr algn="ctr"/>
            <a:r>
              <a:rPr lang="en-GB" sz="2400" b="1" dirty="0" smtClean="0">
                <a:solidFill>
                  <a:schemeClr val="accent2"/>
                </a:solidFill>
              </a:rPr>
              <a:t>The 5th IPCC Assessment Report 2019</a:t>
            </a:r>
          </a:p>
          <a:p>
            <a:pPr algn="ctr"/>
            <a:endParaRPr lang="en-GB" dirty="0"/>
          </a:p>
          <a:p>
            <a:pPr marL="342900" indent="-342900" algn="just">
              <a:buFont typeface="+mj-lt"/>
              <a:buAutoNum type="arabicPeriod"/>
            </a:pPr>
            <a:r>
              <a:rPr lang="en-GB" sz="1400" i="1" dirty="0"/>
              <a:t>I</a:t>
            </a:r>
            <a:r>
              <a:rPr lang="en-GB" sz="1400" i="1" dirty="0" smtClean="0"/>
              <a:t>t </a:t>
            </a:r>
            <a:r>
              <a:rPr lang="en-GB" sz="1400" i="1" dirty="0"/>
              <a:t>just consider literature favourable in view of the rapidly rising and acceleration sea level scenario of the IPCC. In this matter, the chapter implies a total failure, and must be rebuffed. </a:t>
            </a:r>
            <a:endParaRPr lang="en-GB" sz="1400" dirty="0"/>
          </a:p>
          <a:p>
            <a:pPr marL="342900" indent="-342900" algn="just">
              <a:buFont typeface="+mj-lt"/>
              <a:buAutoNum type="arabicPeriod"/>
            </a:pPr>
            <a:r>
              <a:rPr lang="en-GB" sz="1400" i="1" dirty="0"/>
              <a:t>Several of the authors engaged in the writing of Chapter 9, have a background firmly fixed in the idea of a sea level acceleration soon to come. </a:t>
            </a:r>
            <a:r>
              <a:rPr lang="en-GB" sz="1400" i="1" dirty="0" smtClean="0"/>
              <a:t>Those </a:t>
            </a:r>
            <a:r>
              <a:rPr lang="en-GB" sz="1400" i="1" dirty="0"/>
              <a:t>i</a:t>
            </a:r>
            <a:r>
              <a:rPr lang="en-GB" sz="1400" i="1" dirty="0" smtClean="0"/>
              <a:t>deas </a:t>
            </a:r>
            <a:r>
              <a:rPr lang="en-GB" sz="1400" i="1" dirty="0"/>
              <a:t>form the base of the message of Chapter 9. </a:t>
            </a:r>
            <a:endParaRPr lang="en-GB" sz="1400" dirty="0"/>
          </a:p>
          <a:p>
            <a:pPr marL="342900" indent="-342900" algn="just">
              <a:buFont typeface="+mj-lt"/>
              <a:buAutoNum type="arabicPeriod"/>
            </a:pPr>
            <a:r>
              <a:rPr lang="en-GB" sz="1400" i="1" dirty="0"/>
              <a:t>T</a:t>
            </a:r>
            <a:r>
              <a:rPr lang="en-GB" sz="1400" i="1" dirty="0" smtClean="0"/>
              <a:t>his </a:t>
            </a:r>
            <a:r>
              <a:rPr lang="en-GB" sz="1400" i="1" dirty="0"/>
              <a:t>is a new lobbying product set to glorify the IPCC concept: i.e. the scaremongering of climate change with a global sea level flooding in the </a:t>
            </a:r>
            <a:r>
              <a:rPr lang="en-GB" sz="1400" i="1" dirty="0" smtClean="0"/>
              <a:t>centre.</a:t>
            </a:r>
          </a:p>
          <a:p>
            <a:pPr marL="342900" indent="-342900" algn="just">
              <a:buFont typeface="+mj-lt"/>
              <a:buAutoNum type="arabicPeriod"/>
            </a:pPr>
            <a:r>
              <a:rPr lang="en-GB" sz="1400" i="1" dirty="0" smtClean="0"/>
              <a:t>This </a:t>
            </a:r>
            <a:r>
              <a:rPr lang="en-GB" sz="1400" i="1" dirty="0"/>
              <a:t>paper is nothing but a document meant to provide confirmation of the old IPCC idea of a sea level in rapidly rising mode where acceleration has been claimed but never documented by observations. </a:t>
            </a:r>
          </a:p>
          <a:p>
            <a:pPr marL="342900" indent="-342900" algn="just">
              <a:buFont typeface="+mj-lt"/>
              <a:buAutoNum type="arabicPeriod"/>
            </a:pPr>
            <a:r>
              <a:rPr lang="en-GB" sz="1400" i="1" dirty="0"/>
              <a:t>The chapter is a remarkable product in terms of lobbying for the sea level rise concept. But this is not what it portends to be: it is claimed to be a scientific product, which it fails to be. </a:t>
            </a:r>
            <a:endParaRPr lang="en-GB" sz="1400" i="1" dirty="0" smtClean="0"/>
          </a:p>
          <a:p>
            <a:pPr marL="342900" indent="-342900" algn="just">
              <a:buFont typeface="+mj-lt"/>
              <a:buAutoNum type="arabicPeriod"/>
            </a:pPr>
            <a:endParaRPr lang="en-GB" sz="1400" i="1" dirty="0"/>
          </a:p>
          <a:p>
            <a:pPr algn="ctr"/>
            <a:endParaRPr lang="en-GB" sz="1400" dirty="0" smtClean="0"/>
          </a:p>
          <a:p>
            <a:pPr algn="ctr"/>
            <a:r>
              <a:rPr lang="en-GB" sz="2000" b="1" dirty="0">
                <a:solidFill>
                  <a:srgbClr val="0000FF"/>
                </a:solidFill>
              </a:rPr>
              <a:t>So, in short:</a:t>
            </a:r>
            <a:br>
              <a:rPr lang="en-GB" sz="2000" b="1" dirty="0">
                <a:solidFill>
                  <a:srgbClr val="0000FF"/>
                </a:solidFill>
              </a:rPr>
            </a:br>
            <a:r>
              <a:rPr lang="en-GB" sz="2400" b="1" dirty="0">
                <a:solidFill>
                  <a:srgbClr val="0000FF"/>
                </a:solidFill>
              </a:rPr>
              <a:t>A remarkable lobbying product for the IPCC </a:t>
            </a:r>
            <a:endParaRPr lang="en-GB" sz="2400" b="1" dirty="0" smtClean="0">
              <a:solidFill>
                <a:srgbClr val="0000FF"/>
              </a:solidFill>
            </a:endParaRPr>
          </a:p>
          <a:p>
            <a:pPr algn="ctr"/>
            <a:r>
              <a:rPr lang="en-GB" sz="2400" b="1" dirty="0" smtClean="0">
                <a:solidFill>
                  <a:srgbClr val="0000FF"/>
                </a:solidFill>
              </a:rPr>
              <a:t>But </a:t>
            </a:r>
            <a:r>
              <a:rPr lang="en-GB" sz="2400" b="1" dirty="0">
                <a:solidFill>
                  <a:srgbClr val="0000FF"/>
                </a:solidFill>
              </a:rPr>
              <a:t>a document failing to fulfil scientific standards </a:t>
            </a:r>
            <a:endParaRPr lang="en-GB" sz="2400" dirty="0">
              <a:solidFill>
                <a:srgbClr val="0000FF"/>
              </a:solidFill>
            </a:endParaRPr>
          </a:p>
          <a:p>
            <a:pPr algn="ctr"/>
            <a:endParaRPr lang="en-GB" sz="1400" dirty="0"/>
          </a:p>
          <a:p>
            <a:pPr algn="just"/>
            <a:endParaRPr lang="en-GB" sz="1400" dirty="0" smtClean="0"/>
          </a:p>
        </p:txBody>
      </p:sp>
    </p:spTree>
    <p:extLst>
      <p:ext uri="{BB962C8B-B14F-4D97-AF65-F5344CB8AC3E}">
        <p14:creationId xmlns:p14="http://schemas.microsoft.com/office/powerpoint/2010/main" val="195223507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641252" y="6400595"/>
            <a:ext cx="7795503" cy="369332"/>
          </a:xfrm>
          <a:prstGeom prst="rect">
            <a:avLst/>
          </a:prstGeom>
          <a:noFill/>
        </p:spPr>
        <p:txBody>
          <a:bodyPr wrap="square" rtlCol="0">
            <a:spAutoFit/>
          </a:bodyPr>
          <a:lstStyle/>
          <a:p>
            <a:pPr algn="ctr"/>
            <a:r>
              <a:rPr lang="en-GB" dirty="0" smtClean="0">
                <a:solidFill>
                  <a:schemeClr val="bg1"/>
                </a:solidFill>
              </a:rPr>
              <a:t>The science of sea level changes is clear and straight forward </a:t>
            </a:r>
            <a:endParaRPr lang="en-GB" dirty="0">
              <a:solidFill>
                <a:schemeClr val="bg1"/>
              </a:solidFill>
            </a:endParaRPr>
          </a:p>
        </p:txBody>
      </p:sp>
    </p:spTree>
    <p:extLst>
      <p:ext uri="{BB962C8B-B14F-4D97-AF65-F5344CB8AC3E}">
        <p14:creationId xmlns:p14="http://schemas.microsoft.com/office/powerpoint/2010/main" val="35176952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Bild 1.png                                                     000474D6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26158"/>
            <a:ext cx="3313113" cy="541337"/>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304800" y="1452400"/>
            <a:ext cx="8686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GB" b="1" dirty="0"/>
              <a:t> </a:t>
            </a:r>
            <a:r>
              <a:rPr lang="en-GB" sz="2000" b="1" dirty="0"/>
              <a:t>it takes time to melt ice: maximum rate of sea level rise 10-15 mm/yr</a:t>
            </a:r>
          </a:p>
          <a:p>
            <a:pPr>
              <a:spcBef>
                <a:spcPct val="50000"/>
              </a:spcBef>
              <a:buFontTx/>
              <a:buChar char="•"/>
            </a:pPr>
            <a:r>
              <a:rPr lang="en-GB" sz="2000" b="1" dirty="0"/>
              <a:t> principle of Archimedes and global isostatic loading</a:t>
            </a:r>
          </a:p>
          <a:p>
            <a:pPr>
              <a:spcBef>
                <a:spcPct val="50000"/>
              </a:spcBef>
              <a:buFontTx/>
              <a:buChar char="•"/>
            </a:pPr>
            <a:r>
              <a:rPr lang="en-GB" sz="2000" b="1" dirty="0"/>
              <a:t> gravity and ocean geoid relief of 180 m with respect to Earth’s centre</a:t>
            </a:r>
          </a:p>
          <a:p>
            <a:pPr>
              <a:spcBef>
                <a:spcPct val="50000"/>
              </a:spcBef>
              <a:buFontTx/>
              <a:buChar char="•"/>
            </a:pPr>
            <a:r>
              <a:rPr lang="en-GB" sz="2000" b="1" dirty="0"/>
              <a:t> ocean basin volume changes: a slow process &lt; 0.06 mm/yr</a:t>
            </a:r>
          </a:p>
          <a:p>
            <a:pPr>
              <a:spcBef>
                <a:spcPct val="50000"/>
              </a:spcBef>
              <a:buFontTx/>
              <a:buChar char="•"/>
            </a:pPr>
            <a:r>
              <a:rPr lang="en-GB" sz="2000" b="1" dirty="0"/>
              <a:t> no thermal expansion at shore</a:t>
            </a:r>
            <a:endParaRPr lang="sv-SE" b="1" dirty="0"/>
          </a:p>
        </p:txBody>
      </p:sp>
    </p:spTree>
    <p:extLst>
      <p:ext uri="{BB962C8B-B14F-4D97-AF65-F5344CB8AC3E}">
        <p14:creationId xmlns:p14="http://schemas.microsoft.com/office/powerpoint/2010/main" val="124117147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GU18-July13-GSL-Cur#7CB173.jpg                                007CE4A4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72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7085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g.2b-629.jpg                                                 007BF6D1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64276"/>
            <a:ext cx="8077200" cy="5354637"/>
          </a:xfrm>
          <a:prstGeom prst="rect">
            <a:avLst/>
          </a:prstGeom>
          <a:noFill/>
          <a:extLst>
            <a:ext uri="{909E8E84-426E-40dd-AFC4-6F175D3DCCD1}">
              <a14:hiddenFill xmlns:a14="http://schemas.microsoft.com/office/drawing/2010/main">
                <a:solidFill>
                  <a:srgbClr val="FFFFFF"/>
                </a:solidFill>
              </a14:hiddenFill>
            </a:ext>
          </a:extLst>
        </p:spPr>
      </p:pic>
      <p:sp>
        <p:nvSpPr>
          <p:cNvPr id="18435" name="Text Box 3"/>
          <p:cNvSpPr txBox="1">
            <a:spLocks noChangeArrowheads="1"/>
          </p:cNvSpPr>
          <p:nvPr/>
        </p:nvSpPr>
        <p:spPr bwMode="auto">
          <a:xfrm>
            <a:off x="2438400" y="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a:solidFill>
                  <a:srgbClr val="FF0000"/>
                </a:solidFill>
              </a:rPr>
              <a:t>2c – Tide gauges 6</a:t>
            </a:r>
            <a:endParaRPr lang="sv-SE" sz="2400" b="1" dirty="0">
              <a:solidFill>
                <a:srgbClr val="FF0000"/>
              </a:solidFill>
            </a:endParaRPr>
          </a:p>
        </p:txBody>
      </p:sp>
      <p:sp>
        <p:nvSpPr>
          <p:cNvPr id="2" name="textruta 1"/>
          <p:cNvSpPr txBox="1"/>
          <p:nvPr/>
        </p:nvSpPr>
        <p:spPr>
          <a:xfrm>
            <a:off x="273532" y="5910388"/>
            <a:ext cx="8684846" cy="954107"/>
          </a:xfrm>
          <a:prstGeom prst="rect">
            <a:avLst/>
          </a:prstGeom>
          <a:noFill/>
        </p:spPr>
        <p:txBody>
          <a:bodyPr wrap="square" rtlCol="0">
            <a:spAutoFit/>
          </a:bodyPr>
          <a:lstStyle/>
          <a:p>
            <a:r>
              <a:rPr lang="en-GB" sz="1200" dirty="0" smtClean="0"/>
              <a:t>Several equatorial global test sites, (2) mean of 170 long tide gauge records (&gt; 60 yr), (3) revised satellite altimetry data =.0.55 ±0.10 mm/yr), (4) eustatic component of the North Sea, Kattegatt &amp; Baltic (1.0 ±0.1 mm/yr), mean of 184 tide gauge stations from all over the globe (1.14 mm/yr) most of which include a subsidence </a:t>
            </a:r>
            <a:r>
              <a:rPr lang="en-GB" sz="1200" smtClean="0"/>
              <a:t>component </a:t>
            </a:r>
          </a:p>
          <a:p>
            <a:endParaRPr lang="en-GB" sz="800" dirty="0" smtClean="0"/>
          </a:p>
          <a:p>
            <a:pPr algn="r"/>
            <a:r>
              <a:rPr lang="en-GB" sz="1000" dirty="0" smtClean="0"/>
              <a:t>Journal of International Geosciences, 2016, 7, 1318-1322</a:t>
            </a:r>
          </a:p>
        </p:txBody>
      </p:sp>
    </p:spTree>
    <p:extLst>
      <p:ext uri="{BB962C8B-B14F-4D97-AF65-F5344CB8AC3E}">
        <p14:creationId xmlns:p14="http://schemas.microsoft.com/office/powerpoint/2010/main" val="122236206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Skärmavbild 2019-09-14 kl. 21.06.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4886"/>
            <a:ext cx="9144000" cy="5235983"/>
          </a:xfrm>
          <a:prstGeom prst="rect">
            <a:avLst/>
          </a:prstGeom>
        </p:spPr>
      </p:pic>
      <p:sp>
        <p:nvSpPr>
          <p:cNvPr id="3" name="textruta 2"/>
          <p:cNvSpPr txBox="1"/>
          <p:nvPr/>
        </p:nvSpPr>
        <p:spPr>
          <a:xfrm>
            <a:off x="930431" y="238921"/>
            <a:ext cx="7254848" cy="1169551"/>
          </a:xfrm>
          <a:prstGeom prst="rect">
            <a:avLst/>
          </a:prstGeom>
          <a:noFill/>
        </p:spPr>
        <p:txBody>
          <a:bodyPr wrap="square" rtlCol="0">
            <a:spAutoFit/>
          </a:bodyPr>
          <a:lstStyle/>
          <a:p>
            <a:pPr algn="ctr"/>
            <a:r>
              <a:rPr lang="en-GB" sz="2400" b="1" dirty="0" smtClean="0">
                <a:solidFill>
                  <a:srgbClr val="0000FF"/>
                </a:solidFill>
              </a:rPr>
              <a:t>Present sea level trends</a:t>
            </a:r>
            <a:endParaRPr lang="en-GB" sz="1000" b="1" dirty="0" smtClean="0">
              <a:solidFill>
                <a:srgbClr val="0000FF"/>
              </a:solidFill>
            </a:endParaRPr>
          </a:p>
          <a:p>
            <a:pPr algn="ctr"/>
            <a:endParaRPr lang="en-GB" sz="1000" b="1" dirty="0" smtClean="0">
              <a:solidFill>
                <a:srgbClr val="0000FF"/>
              </a:solidFill>
            </a:endParaRPr>
          </a:p>
          <a:p>
            <a:r>
              <a:rPr lang="en-GB" dirty="0" smtClean="0"/>
              <a:t>About </a:t>
            </a:r>
            <a:r>
              <a:rPr lang="en-GB" b="1" dirty="0" smtClean="0">
                <a:solidFill>
                  <a:srgbClr val="FF0000"/>
                </a:solidFill>
              </a:rPr>
              <a:t>±1.1 ±0.2 mm/yr </a:t>
            </a:r>
            <a:r>
              <a:rPr lang="en-GB" dirty="0" smtClean="0"/>
              <a:t>for the region north of Latitude 30° N</a:t>
            </a:r>
          </a:p>
          <a:p>
            <a:r>
              <a:rPr lang="en-GB" dirty="0" smtClean="0"/>
              <a:t>About </a:t>
            </a:r>
            <a:r>
              <a:rPr lang="en-GB" b="1" dirty="0" smtClean="0">
                <a:solidFill>
                  <a:srgbClr val="FF0000"/>
                </a:solidFill>
              </a:rPr>
              <a:t>±0.0 mm/yr </a:t>
            </a:r>
            <a:r>
              <a:rPr lang="en-GB" dirty="0" smtClean="0"/>
              <a:t>for the equatorial region south of Lat. 30° N</a:t>
            </a:r>
          </a:p>
        </p:txBody>
      </p:sp>
    </p:spTree>
    <p:extLst>
      <p:ext uri="{BB962C8B-B14F-4D97-AF65-F5344CB8AC3E}">
        <p14:creationId xmlns:p14="http://schemas.microsoft.com/office/powerpoint/2010/main" val="28890800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09600" y="762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400" b="1" dirty="0">
                <a:solidFill>
                  <a:srgbClr val="FF0000"/>
                </a:solidFill>
              </a:rPr>
              <a:t>1a - ice melting</a:t>
            </a:r>
            <a:r>
              <a:rPr lang="en-GB" dirty="0"/>
              <a:t> – </a:t>
            </a:r>
            <a:r>
              <a:rPr lang="en-GB" b="1" dirty="0">
                <a:solidFill>
                  <a:srgbClr val="FF0000"/>
                </a:solidFill>
              </a:rPr>
              <a:t>takes time</a:t>
            </a:r>
            <a:endParaRPr lang="sv-SE" dirty="0"/>
          </a:p>
        </p:txBody>
      </p:sp>
      <p:pic>
        <p:nvPicPr>
          <p:cNvPr id="5123" name="Picture 3" descr="Fig. 4 - 667..jpg                                              007CC8FF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5013"/>
            <a:ext cx="9144000" cy="6111875"/>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4"/>
          <p:cNvSpPr txBox="1">
            <a:spLocks noChangeArrowheads="1"/>
          </p:cNvSpPr>
          <p:nvPr/>
        </p:nvSpPr>
        <p:spPr bwMode="auto">
          <a:xfrm>
            <a:off x="304800" y="6324600"/>
            <a:ext cx="853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b="1" dirty="0"/>
              <a:t>The obelisks of ice on the Nobel Banquet 2017 lasted for at least 6 hours 	</a:t>
            </a:r>
            <a:endParaRPr lang="en-GB" b="1" dirty="0">
              <a:solidFill>
                <a:srgbClr val="FF0000"/>
              </a:solidFill>
            </a:endParaRPr>
          </a:p>
        </p:txBody>
      </p:sp>
    </p:spTree>
    <p:extLst>
      <p:ext uri="{BB962C8B-B14F-4D97-AF65-F5344CB8AC3E}">
        <p14:creationId xmlns:p14="http://schemas.microsoft.com/office/powerpoint/2010/main" val="32951074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Fig. 2 - 681.jpg                                               00000002 Transcend                      8EF448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7325"/>
            <a:ext cx="8382000" cy="667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1956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577</TotalTime>
  <Words>2288</Words>
  <Application>Microsoft Macintosh PowerPoint</Application>
  <PresentationFormat>Bildspel på skärmen (4:3)</PresentationFormat>
  <Paragraphs>412</Paragraphs>
  <Slides>72</Slides>
  <Notes>2</Notes>
  <HiddenSlides>0</HiddenSlides>
  <MMClips>0</MMClips>
  <ScaleCrop>false</ScaleCrop>
  <HeadingPairs>
    <vt:vector size="4" baseType="variant">
      <vt:variant>
        <vt:lpstr>Tema</vt:lpstr>
      </vt:variant>
      <vt:variant>
        <vt:i4>1</vt:i4>
      </vt:variant>
      <vt:variant>
        <vt:lpstr>Bildrubriker</vt:lpstr>
      </vt:variant>
      <vt:variant>
        <vt:i4>72</vt:i4>
      </vt:variant>
    </vt:vector>
  </HeadingPairs>
  <TitlesOfParts>
    <vt:vector size="73" baseType="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Mörner Nils Axel</dc:creator>
  <cp:lastModifiedBy>Mörner Nils Axel</cp:lastModifiedBy>
  <cp:revision>62</cp:revision>
  <dcterms:created xsi:type="dcterms:W3CDTF">2019-09-05T21:30:17Z</dcterms:created>
  <dcterms:modified xsi:type="dcterms:W3CDTF">2019-09-22T08:26:36Z</dcterms:modified>
</cp:coreProperties>
</file>