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52"/>
  </p:notesMasterIdLst>
  <p:sldIdLst>
    <p:sldId id="814" r:id="rId2"/>
    <p:sldId id="668" r:id="rId3"/>
    <p:sldId id="808" r:id="rId4"/>
    <p:sldId id="912" r:id="rId5"/>
    <p:sldId id="904" r:id="rId6"/>
    <p:sldId id="812" r:id="rId7"/>
    <p:sldId id="920" r:id="rId8"/>
    <p:sldId id="677" r:id="rId9"/>
    <p:sldId id="683" r:id="rId10"/>
    <p:sldId id="922" r:id="rId11"/>
    <p:sldId id="810" r:id="rId12"/>
    <p:sldId id="893" r:id="rId13"/>
    <p:sldId id="903" r:id="rId14"/>
    <p:sldId id="883" r:id="rId15"/>
    <p:sldId id="923" r:id="rId16"/>
    <p:sldId id="821" r:id="rId17"/>
    <p:sldId id="818" r:id="rId18"/>
    <p:sldId id="816" r:id="rId19"/>
    <p:sldId id="817" r:id="rId20"/>
    <p:sldId id="909" r:id="rId21"/>
    <p:sldId id="888" r:id="rId22"/>
    <p:sldId id="908" r:id="rId23"/>
    <p:sldId id="884" r:id="rId24"/>
    <p:sldId id="900" r:id="rId25"/>
    <p:sldId id="799" r:id="rId26"/>
    <p:sldId id="917" r:id="rId27"/>
    <p:sldId id="723" r:id="rId28"/>
    <p:sldId id="829" r:id="rId29"/>
    <p:sldId id="730" r:id="rId30"/>
    <p:sldId id="918" r:id="rId31"/>
    <p:sldId id="725" r:id="rId32"/>
    <p:sldId id="919" r:id="rId33"/>
    <p:sldId id="749" r:id="rId34"/>
    <p:sldId id="733" r:id="rId35"/>
    <p:sldId id="873" r:id="rId36"/>
    <p:sldId id="875" r:id="rId37"/>
    <p:sldId id="632" r:id="rId38"/>
    <p:sldId id="633" r:id="rId39"/>
    <p:sldId id="634" r:id="rId40"/>
    <p:sldId id="886" r:id="rId41"/>
    <p:sldId id="629" r:id="rId42"/>
    <p:sldId id="630" r:id="rId43"/>
    <p:sldId id="631" r:id="rId44"/>
    <p:sldId id="727" r:id="rId45"/>
    <p:sldId id="843" r:id="rId46"/>
    <p:sldId id="582" r:id="rId47"/>
    <p:sldId id="862" r:id="rId48"/>
    <p:sldId id="921" r:id="rId49"/>
    <p:sldId id="894" r:id="rId50"/>
    <p:sldId id="895" r:id="rId5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6B4ED"/>
    <a:srgbClr val="FF0066"/>
    <a:srgbClr val="FF33CC"/>
    <a:srgbClr val="75CDF9"/>
    <a:srgbClr val="260AF6"/>
    <a:srgbClr val="FF9933"/>
    <a:srgbClr val="6C7A8A"/>
    <a:srgbClr val="828F9E"/>
    <a:srgbClr val="9EA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38" autoAdjust="0"/>
    <p:restoredTop sz="94966" autoAdjust="0"/>
  </p:normalViewPr>
  <p:slideViewPr>
    <p:cSldViewPr>
      <p:cViewPr>
        <p:scale>
          <a:sx n="150" d="100"/>
          <a:sy n="150" d="100"/>
        </p:scale>
        <p:origin x="-420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E4E30-DDCD-4962-947F-AFA7BBF7914A}" type="datetimeFigureOut">
              <a:rPr lang="en-AU" smtClean="0"/>
              <a:t>6/09/2018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FD757-B2A2-4F4F-8BF3-965631AAB5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3756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FD757-B2A2-4F4F-8BF3-965631AAB55E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6296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247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88AC5B-55D3-43BC-A146-ED804402F9C3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247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88AC5B-55D3-43BC-A146-ED804402F9C3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A5FB3-1CED-4BAF-8C3D-6DED68C764BB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245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247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88AC5B-55D3-43BC-A146-ED804402F9C3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FD757-B2A2-4F4F-8BF3-965631AAB55E}" type="slidenum">
              <a:rPr lang="en-AU" smtClean="0"/>
              <a:t>39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327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247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88AC5B-55D3-43BC-A146-ED804402F9C3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247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88AC5B-55D3-43BC-A146-ED804402F9C3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247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88AC5B-55D3-43BC-A146-ED804402F9C3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247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88AC5B-55D3-43BC-A146-ED804402F9C3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FD757-B2A2-4F4F-8BF3-965631AAB55E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7763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FD757-B2A2-4F4F-8BF3-965631AAB55E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4805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247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88AC5B-55D3-43BC-A146-ED804402F9C3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FD757-B2A2-4F4F-8BF3-965631AAB55E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5681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FD757-B2A2-4F4F-8BF3-965631AAB55E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7996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247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88AC5B-55D3-43BC-A146-ED804402F9C3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247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88AC5B-55D3-43BC-A146-ED804402F9C3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0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3523-7354-4974-BB6C-870FFBC60D0F}" type="datetimeFigureOut">
              <a:rPr lang="en-AU" smtClean="0"/>
              <a:t>6/09/2018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4C2D-72E1-4CA6-B955-F41ADC35BA1E}" type="slidenum">
              <a:rPr lang="en-AU" smtClean="0"/>
              <a:t>‹#›</a:t>
            </a:fld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3523-7354-4974-BB6C-870FFBC60D0F}" type="datetimeFigureOut">
              <a:rPr lang="en-AU" smtClean="0"/>
              <a:t>6/09/2018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4C2D-72E1-4CA6-B955-F41ADC35BA1E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3523-7354-4974-BB6C-870FFBC60D0F}" type="datetimeFigureOut">
              <a:rPr lang="en-AU" smtClean="0"/>
              <a:t>6/09/2018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4C2D-72E1-4CA6-B955-F41ADC35BA1E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D315C-E6A4-4FC9-9F63-CCC5E119B4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570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3523-7354-4974-BB6C-870FFBC60D0F}" type="datetimeFigureOut">
              <a:rPr lang="en-AU" smtClean="0"/>
              <a:t>6/09/2018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4C2D-72E1-4CA6-B955-F41ADC35BA1E}" type="slidenum">
              <a:rPr lang="en-AU" smtClean="0"/>
              <a:t>‹#›</a:t>
            </a:fld>
            <a:endParaRPr lang="en-A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6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3523-7354-4974-BB6C-870FFBC60D0F}" type="datetimeFigureOut">
              <a:rPr lang="en-AU" smtClean="0"/>
              <a:t>6/09/2018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4C2D-72E1-4CA6-B955-F41ADC35BA1E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3523-7354-4974-BB6C-870FFBC60D0F}" type="datetimeFigureOut">
              <a:rPr lang="en-AU" smtClean="0"/>
              <a:t>6/09/2018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4C2D-72E1-4CA6-B955-F41ADC35BA1E}" type="slidenum">
              <a:rPr lang="en-AU" smtClean="0"/>
              <a:t>‹#›</a:t>
            </a:fld>
            <a:endParaRPr lang="en-A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3523-7354-4974-BB6C-870FFBC60D0F}" type="datetimeFigureOut">
              <a:rPr lang="en-AU" smtClean="0"/>
              <a:t>6/09/2018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4C2D-72E1-4CA6-B955-F41ADC35BA1E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3523-7354-4974-BB6C-870FFBC60D0F}" type="datetimeFigureOut">
              <a:rPr lang="en-AU" smtClean="0"/>
              <a:t>6/09/2018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4C2D-72E1-4CA6-B955-F41ADC35BA1E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3523-7354-4974-BB6C-870FFBC60D0F}" type="datetimeFigureOut">
              <a:rPr lang="en-AU" smtClean="0"/>
              <a:t>6/09/2018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4C2D-72E1-4CA6-B955-F41ADC35BA1E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1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3523-7354-4974-BB6C-870FFBC60D0F}" type="datetimeFigureOut">
              <a:rPr lang="en-AU" smtClean="0"/>
              <a:t>6/09/2018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4C2D-72E1-4CA6-B955-F41ADC35BA1E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3523-7354-4974-BB6C-870FFBC60D0F}" type="datetimeFigureOut">
              <a:rPr lang="en-AU" smtClean="0"/>
              <a:t>6/09/2018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4C2D-72E1-4CA6-B955-F41ADC35BA1E}" type="slidenum">
              <a:rPr lang="en-AU" smtClean="0"/>
              <a:t>‹#›</a:t>
            </a:fld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DF03523-7354-4974-BB6C-870FFBC60D0F}" type="datetimeFigureOut">
              <a:rPr lang="en-AU" smtClean="0"/>
              <a:t>6/09/2018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EB94C2D-72E1-4CA6-B955-F41ADC35BA1E}" type="slidenum">
              <a:rPr lang="en-AU" smtClean="0"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28.png"/><Relationship Id="rId7" Type="http://schemas.openxmlformats.org/officeDocument/2006/relationships/image" Target="../media/image30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5" Type="http://schemas.openxmlformats.org/officeDocument/2006/relationships/image" Target="../media/image25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63.png"/><Relationship Id="rId23" Type="http://schemas.openxmlformats.org/officeDocument/2006/relationships/image" Target="../media/image162.png"/><Relationship Id="rId22" Type="http://schemas.openxmlformats.org/officeDocument/2006/relationships/image" Target="../media/image1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8" Type="http://schemas.openxmlformats.org/officeDocument/2006/relationships/image" Target="../media/image37.png"/><Relationship Id="rId3" Type="http://schemas.openxmlformats.org/officeDocument/2006/relationships/image" Target="../media/image3.jpeg"/><Relationship Id="rId21" Type="http://schemas.openxmlformats.org/officeDocument/2006/relationships/image" Target="../media/image408.png"/><Relationship Id="rId7" Type="http://schemas.openxmlformats.org/officeDocument/2006/relationships/image" Target="../media/image250.png"/><Relationship Id="rId17" Type="http://schemas.openxmlformats.org/officeDocument/2006/relationships/image" Target="../media/image36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4.png"/><Relationship Id="rId24" Type="http://schemas.openxmlformats.org/officeDocument/2006/relationships/image" Target="../media/image40.png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10" Type="http://schemas.openxmlformats.org/officeDocument/2006/relationships/image" Target="../media/image292.png"/><Relationship Id="rId4" Type="http://schemas.openxmlformats.org/officeDocument/2006/relationships/image" Target="../media/image220.png"/><Relationship Id="rId9" Type="http://schemas.openxmlformats.org/officeDocument/2006/relationships/image" Target="../media/image280.png"/><Relationship Id="rId14" Type="http://schemas.openxmlformats.org/officeDocument/2006/relationships/image" Target="../media/image330.png"/><Relationship Id="rId2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9" Type="http://schemas.openxmlformats.org/officeDocument/2006/relationships/image" Target="../media/image44.png"/><Relationship Id="rId51" Type="http://schemas.openxmlformats.org/officeDocument/2006/relationships/image" Target="../media/image46.png"/><Relationship Id="rId3" Type="http://schemas.openxmlformats.org/officeDocument/2006/relationships/image" Target="../media/image3.jpeg"/><Relationship Id="rId50" Type="http://schemas.openxmlformats.org/officeDocument/2006/relationships/image" Target="../media/image60.png"/><Relationship Id="rId42" Type="http://schemas.openxmlformats.org/officeDocument/2006/relationships/image" Target="../media/image287.png"/><Relationship Id="rId38" Type="http://schemas.openxmlformats.org/officeDocument/2006/relationships/image" Target="../media/image43.png"/><Relationship Id="rId46" Type="http://schemas.openxmlformats.org/officeDocument/2006/relationships/image" Target="../media/image2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42.png"/><Relationship Id="rId45" Type="http://schemas.openxmlformats.org/officeDocument/2006/relationships/image" Target="../media/image290.png"/><Relationship Id="rId36" Type="http://schemas.openxmlformats.org/officeDocument/2006/relationships/image" Target="../media/image281.png"/><Relationship Id="rId49" Type="http://schemas.openxmlformats.org/officeDocument/2006/relationships/image" Target="../media/image59.png"/><Relationship Id="rId44" Type="http://schemas.openxmlformats.org/officeDocument/2006/relationships/image" Target="../media/image289.png"/><Relationship Id="rId4" Type="http://schemas.openxmlformats.org/officeDocument/2006/relationships/image" Target="../media/image430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0.png"/><Relationship Id="rId3" Type="http://schemas.openxmlformats.org/officeDocument/2006/relationships/image" Target="../media/image272.png"/><Relationship Id="rId12" Type="http://schemas.openxmlformats.org/officeDocument/2006/relationships/image" Target="../media/image26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63.png"/><Relationship Id="rId10" Type="http://schemas.openxmlformats.org/officeDocument/2006/relationships/image" Target="../media/image262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3" Type="http://schemas.openxmlformats.org/officeDocument/2006/relationships/image" Target="../media/image47.png"/><Relationship Id="rId12" Type="http://schemas.openxmlformats.org/officeDocument/2006/relationships/image" Target="../media/image332.png"/><Relationship Id="rId2" Type="http://schemas.openxmlformats.org/officeDocument/2006/relationships/image" Target="../media/image3.jpeg"/><Relationship Id="rId16" Type="http://schemas.openxmlformats.org/officeDocument/2006/relationships/image" Target="../media/image34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67.png"/><Relationship Id="rId15" Type="http://schemas.openxmlformats.org/officeDocument/2006/relationships/image" Target="../media/image27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340.png"/><Relationship Id="rId7" Type="http://schemas.openxmlformats.org/officeDocument/2006/relationships/image" Target="../media/image4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0.png"/><Relationship Id="rId4" Type="http://schemas.openxmlformats.org/officeDocument/2006/relationships/image" Target="../media/image3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5" Type="http://schemas.openxmlformats.org/officeDocument/2006/relationships/image" Target="../media/image6.jpeg"/><Relationship Id="rId10" Type="http://schemas.openxmlformats.org/officeDocument/2006/relationships/image" Target="https://lh6.googleusercontent.com/-wBe9wyQEdvM/AAAAAAAAAAI/AAAAAAAABVw/Jntsko5Tkbo/photo.jpg" TargetMode="External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3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20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6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20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8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690.png"/><Relationship Id="rId4" Type="http://schemas.openxmlformats.org/officeDocument/2006/relationships/image" Target="../media/image6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png"/><Relationship Id="rId5" Type="http://schemas.openxmlformats.org/officeDocument/2006/relationships/image" Target="../media/image70.wmf"/><Relationship Id="rId4" Type="http://schemas.openxmlformats.org/officeDocument/2006/relationships/oleObject" Target="../embeddings/oleObject4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Image result for the sun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2" y="1"/>
            <a:ext cx="9149042" cy="515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5202103"/>
              </p:ext>
            </p:extLst>
          </p:nvPr>
        </p:nvGraphicFramePr>
        <p:xfrm>
          <a:off x="1868121" y="-20536"/>
          <a:ext cx="5395572" cy="5186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221" name="Autosketch Drawing" r:id="rId4" imgW="5896675" imgH="5589958" progId="AutoSketch Drawing">
                  <p:embed/>
                </p:oleObj>
              </mc:Choice>
              <mc:Fallback>
                <p:oleObj name="Autosketch Drawing" r:id="rId4" imgW="5896675" imgH="5589958" progId="AutoSketch Drawing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121" y="-20536"/>
                        <a:ext cx="5395572" cy="51863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97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r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3098" y="998116"/>
                <a:ext cx="9108504" cy="39908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3800"/>
                  </a:lnSpc>
                </a:pPr>
                <a:r>
                  <a:rPr lang="en-AU" sz="3600" dirty="0" smtClean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Where </a:t>
                </a:r>
                <a:r>
                  <a:rPr lang="en-AU" sz="3600" b="1" dirty="0" smtClean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absolute</a:t>
                </a:r>
                <a:r>
                  <a:rPr lang="en-AU" sz="3600" dirty="0" smtClean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</a:t>
                </a:r>
                <a:r>
                  <a:rPr lang="en-AU" sz="3600" b="1" dirty="0" smtClean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surface</a:t>
                </a:r>
                <a:r>
                  <a:rPr lang="en-AU" sz="3600" dirty="0" smtClean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</a:t>
                </a:r>
                <a:r>
                  <a:rPr lang="en-AU" sz="3600" b="1" dirty="0" smtClean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reference temperature </a:t>
                </a:r>
                <a14:m>
                  <m:oMath xmlns:m="http://schemas.openxmlformats.org/officeDocument/2006/math">
                    <m:r>
                      <a:rPr lang="en-GB" sz="3600" b="1" i="1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𝑹</m:t>
                    </m:r>
                  </m:oMath>
                </a14:m>
                <a:r>
                  <a:rPr lang="en-AU" sz="3600" b="1" dirty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</a:t>
                </a:r>
                <a:r>
                  <a:rPr lang="en-AU" sz="3600" b="1" dirty="0" smtClean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(before</a:t>
                </a:r>
                <a:r>
                  <a:rPr lang="en-AU" sz="3600" dirty="0" smtClean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feedback acts) is </a:t>
                </a:r>
                <a:r>
                  <a:rPr lang="en-AU" sz="3600" b="1" dirty="0" smtClean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input</a:t>
                </a:r>
                <a:r>
                  <a:rPr lang="en-AU" sz="3600" dirty="0" smtClean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to a feedback loop,</a:t>
                </a:r>
              </a:p>
              <a:p>
                <a:pPr algn="ctr">
                  <a:lnSpc>
                    <a:spcPts val="3800"/>
                  </a:lnSpc>
                </a:pPr>
                <a:r>
                  <a:rPr lang="en-AU" sz="3600" b="1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absolute surface</a:t>
                </a:r>
                <a:r>
                  <a:rPr lang="en-AU" sz="3600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</a:t>
                </a:r>
                <a:r>
                  <a:rPr lang="en-AU" sz="3600" b="1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equilibrium </a:t>
                </a:r>
                <a:r>
                  <a:rPr lang="en-AU" sz="36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temperature</a:t>
                </a:r>
                <a:r>
                  <a:rPr lang="en-AU" sz="3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3600" b="1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𝑬</m:t>
                    </m:r>
                  </m:oMath>
                </a14:m>
                <a:endParaRPr lang="en-GB" sz="36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  <a:p>
                <a:pPr algn="ctr">
                  <a:lnSpc>
                    <a:spcPts val="3800"/>
                  </a:lnSpc>
                </a:pPr>
                <a:r>
                  <a:rPr lang="en-AU" sz="3600" dirty="0" smtClean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(</a:t>
                </a:r>
                <a:r>
                  <a:rPr lang="en-AU" sz="3600" b="1" dirty="0" smtClean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after</a:t>
                </a:r>
                <a:r>
                  <a:rPr lang="en-AU" sz="3600" dirty="0" smtClean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feedback has acted) is the </a:t>
                </a:r>
                <a:r>
                  <a:rPr lang="en-AU" sz="3600" b="1" dirty="0" smtClean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output signal</a:t>
                </a:r>
                <a:r>
                  <a:rPr lang="en-AU" sz="3600" dirty="0" smtClean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.</a:t>
                </a:r>
              </a:p>
              <a:p>
                <a:pPr algn="ctr">
                  <a:lnSpc>
                    <a:spcPts val="3800"/>
                  </a:lnSpc>
                </a:pPr>
                <a:r>
                  <a:rPr lang="en-AU" sz="3600" dirty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The </a:t>
                </a:r>
                <a:r>
                  <a:rPr lang="en-AU" sz="3600" b="1" dirty="0" smtClean="0"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feedback factor </a:t>
                </a:r>
                <a14:m>
                  <m:oMath xmlns:m="http://schemas.openxmlformats.org/officeDocument/2006/math">
                    <m:r>
                      <a:rPr lang="en-AU" sz="3600" b="1" i="1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𝒇</m:t>
                    </m:r>
                  </m:oMath>
                </a14:m>
                <a:r>
                  <a:rPr lang="en-AU" sz="3600" b="1" dirty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3600" b="1" i="0" smtClean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(=</m:t>
                    </m:r>
                    <m:r>
                      <a:rPr lang="en-AU" sz="3600" b="1" i="1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𝟏</m:t>
                    </m:r>
                    <m:r>
                      <a:rPr lang="en-AU" sz="3600" b="1" i="1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−</m:t>
                    </m:r>
                    <m:r>
                      <a:rPr lang="en-GB" sz="3600" b="1" i="1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𝑹</m:t>
                    </m:r>
                    <m:r>
                      <a:rPr lang="en-AU" sz="3600" b="1" i="1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/</m:t>
                    </m:r>
                    <m:r>
                      <a:rPr lang="en-GB" sz="3600" b="1" i="1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𝑬</m:t>
                    </m:r>
                  </m:oMath>
                </a14:m>
                <a:r>
                  <a:rPr lang="en-AU" sz="3600" dirty="0" smtClean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) is the ratio </a:t>
                </a:r>
              </a:p>
              <a:p>
                <a:pPr algn="ctr">
                  <a:lnSpc>
                    <a:spcPts val="3800"/>
                  </a:lnSpc>
                </a:pPr>
                <a:r>
                  <a:rPr lang="en-AU" sz="3600" dirty="0" smtClean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of the </a:t>
                </a:r>
                <a:r>
                  <a:rPr lang="en-AU" sz="3600" b="1" dirty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feedback response</a:t>
                </a:r>
                <a:r>
                  <a:rPr lang="en-AU" sz="3600" b="1" dirty="0" smtClean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U" sz="3600" b="1" i="1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𝒇</m:t>
                    </m:r>
                    <m:r>
                      <a:rPr lang="en-GB" sz="3600" b="1" i="1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𝑬</m:t>
                    </m:r>
                    <m:r>
                      <a:rPr lang="en-GB" sz="3600" b="1" i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  <m:r>
                      <a:rPr lang="en-GB" sz="3600" b="1" i="0" smtClean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(=</m:t>
                    </m:r>
                    <m:r>
                      <a:rPr lang="en-GB" sz="3600" b="1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𝑬</m:t>
                    </m:r>
                    <m:r>
                      <a:rPr lang="en-AU" sz="3600" b="1" i="1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−</m:t>
                    </m:r>
                    <m:r>
                      <a:rPr lang="en-GB" sz="3600" b="1" i="1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𝑹</m:t>
                    </m:r>
                    <m:r>
                      <a:rPr lang="en-GB" sz="3600" b="1" i="1" smtClean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)</m:t>
                    </m:r>
                  </m:oMath>
                </a14:m>
                <a:r>
                  <a:rPr lang="en-AU" sz="3600" b="1" dirty="0" smtClean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</a:t>
                </a:r>
                <a:r>
                  <a:rPr lang="en-AU" sz="3600" dirty="0" smtClean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to </a:t>
                </a:r>
                <a14:m>
                  <m:oMath xmlns:m="http://schemas.openxmlformats.org/officeDocument/2006/math">
                    <m:r>
                      <a:rPr lang="en-GB" sz="3600" b="1" i="1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𝑬</m:t>
                    </m:r>
                  </m:oMath>
                </a14:m>
                <a:r>
                  <a:rPr lang="en-AU" sz="3600" dirty="0" smtClean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.</a:t>
                </a:r>
              </a:p>
              <a:p>
                <a:pPr algn="ctr">
                  <a:lnSpc>
                    <a:spcPts val="3800"/>
                  </a:lnSpc>
                </a:pPr>
                <a:r>
                  <a:rPr lang="en-AU" sz="3600" dirty="0" smtClean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Then </a:t>
                </a:r>
                <a14:m>
                  <m:oMath xmlns:m="http://schemas.openxmlformats.org/officeDocument/2006/math">
                    <m:r>
                      <a:rPr lang="en-GB" sz="3600" b="1" i="1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𝑬</m:t>
                    </m:r>
                    <m:r>
                      <a:rPr lang="en-GB" sz="3600" b="1" i="1" smtClean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lang="en-GB" sz="3600" b="1" i="1" smtClean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𝑹</m:t>
                    </m:r>
                    <m:r>
                      <a:rPr lang="en-GB" sz="3600" b="1" i="1" smtClean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</m:t>
                    </m:r>
                    <m:r>
                      <a:rPr lang="en-AU" sz="3600" b="1" i="1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𝒇</m:t>
                    </m:r>
                    <m:r>
                      <a:rPr lang="en-GB" sz="3600" b="1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𝑬</m:t>
                    </m:r>
                    <m:r>
                      <a:rPr lang="en-GB" sz="3600" b="1" i="1" smtClean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lang="en-GB" sz="3600" b="1" i="1" smtClean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𝑹</m:t>
                    </m:r>
                    <m:sSup>
                      <m:sSupPr>
                        <m:ctrlPr>
                          <a:rPr lang="en-GB" sz="3600" b="1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en-GB" sz="3600" b="1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(</m:t>
                        </m:r>
                        <m:r>
                          <a:rPr lang="en-GB" sz="3600" b="1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  <m:r>
                          <a:rPr lang="en-GB" sz="3600" b="1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−</m:t>
                        </m:r>
                        <m:r>
                          <a:rPr lang="en-AU" sz="36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𝒇</m:t>
                        </m:r>
                        <m:r>
                          <a:rPr lang="en-GB" sz="3600" b="1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GB" sz="3600" b="1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−</m:t>
                        </m:r>
                        <m:r>
                          <a:rPr lang="en-GB" sz="3600" b="1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p>
                    </m:sSup>
                    <m:r>
                      <a:rPr lang="en-GB" sz="3600" b="1" i="1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  <m:r>
                      <a:rPr lang="en-GB" sz="3600" b="1" i="1" smtClean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≔</m:t>
                    </m:r>
                    <m:r>
                      <a:rPr lang="en-GB" sz="3600" b="1" i="1" smtClean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𝑹</m:t>
                    </m:r>
                    <m:r>
                      <a:rPr lang="en-GB" sz="3600" b="1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𝑨</m:t>
                    </m:r>
                  </m:oMath>
                </a14:m>
                <a:r>
                  <a:rPr lang="en-AU" sz="3600" dirty="0" smtClean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, where</a:t>
                </a:r>
              </a:p>
              <a:p>
                <a:pPr algn="ctr">
                  <a:lnSpc>
                    <a:spcPts val="3800"/>
                  </a:lnSpc>
                </a:pPr>
                <a:r>
                  <a:rPr lang="en-AU" sz="3600" dirty="0" smtClean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the </a:t>
                </a:r>
                <a:r>
                  <a:rPr lang="en-AU" sz="3600" b="1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transfer function</a:t>
                </a:r>
                <a:r>
                  <a:rPr lang="en-AU" sz="3600" dirty="0" smtClean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U" sz="3600" b="1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𝑨</m:t>
                    </m:r>
                    <m:r>
                      <a:rPr lang="en-GB" sz="3600" b="1" i="1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GB" sz="3600" b="1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en-GB" sz="3600" b="1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(</m:t>
                        </m:r>
                        <m:r>
                          <a:rPr lang="en-GB" sz="3600" b="1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  <m:r>
                          <a:rPr lang="en-GB" sz="3600" b="1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−</m:t>
                        </m:r>
                        <m:r>
                          <a:rPr lang="en-AU" sz="36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𝒇</m:t>
                        </m:r>
                        <m:r>
                          <a:rPr lang="en-GB" sz="3600" b="1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GB" sz="3600" b="1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−</m:t>
                        </m:r>
                        <m:r>
                          <a:rPr lang="en-GB" sz="3600" b="1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p>
                    </m:sSup>
                    <m:r>
                      <a:rPr lang="en-GB" sz="3600" b="1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  <m:r>
                      <a:rPr lang="en-GB" sz="3600" b="1" i="1" smtClean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lang="en-GB" sz="3600" b="1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𝑬</m:t>
                    </m:r>
                    <m:r>
                      <a:rPr lang="en-AU" sz="3600" b="1" i="1" smtClean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/</m:t>
                    </m:r>
                    <m:r>
                      <a:rPr lang="en-GB" sz="3600" b="1" i="1" smtClean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𝑹</m:t>
                    </m:r>
                  </m:oMath>
                </a14:m>
                <a:r>
                  <a:rPr lang="en-AU" sz="3600" dirty="0" smtClean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.</a:t>
                </a:r>
                <a:endParaRPr lang="en-AU" sz="3600" b="1" dirty="0" smtClean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8" y="998116"/>
                <a:ext cx="9108504" cy="3990836"/>
              </a:xfrm>
              <a:prstGeom prst="rect">
                <a:avLst/>
              </a:prstGeom>
              <a:blipFill rotWithShape="1">
                <a:blip r:embed="rId3"/>
                <a:stretch>
                  <a:fillRect l="-669" t="-4128" r="-669" b="-61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451787"/>
            <a:ext cx="9144000" cy="607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GB" sz="6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The corrected definition</a:t>
            </a:r>
            <a:endParaRPr lang="en-GB" sz="66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0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r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88" y="190413"/>
            <a:ext cx="8999264" cy="553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3400"/>
              </a:lnSpc>
            </a:pPr>
            <a:r>
              <a:rPr lang="en-GB" sz="47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Perturbation</a:t>
            </a:r>
            <a:r>
              <a:rPr lang="en-GB" sz="4700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GB" sz="47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transfer-function </a:t>
            </a:r>
            <a:r>
              <a:rPr lang="en-GB" sz="4700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44566" y="346086"/>
                <a:ext cx="6107185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9600" b="1" i="1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GB" sz="9600" b="1" i="1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𝑬</m:t>
                      </m:r>
                      <m:r>
                        <a:rPr lang="en-GB" sz="9600" b="1" i="1" smtClean="0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GB" sz="9600" b="1" i="1" smtClean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GB" sz="9600" b="1" i="1" smtClean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𝑹𝑨</m:t>
                      </m:r>
                    </m:oMath>
                  </m:oMathPara>
                </a14:m>
                <a:endParaRPr lang="en-GB" sz="96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566" y="346086"/>
                <a:ext cx="6107185" cy="156966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71432" y="4577028"/>
            <a:ext cx="8721048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en-GB" sz="4800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Absolute</a:t>
            </a:r>
            <a:r>
              <a:rPr lang="en-GB" sz="48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GB" sz="48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transfer-function </a:t>
            </a:r>
            <a:r>
              <a:rPr lang="en-GB" sz="48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0382" y="2613407"/>
                <a:ext cx="6395277" cy="2215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3800" b="1" i="1" spc="-30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𝑬</m:t>
                      </m:r>
                      <m:r>
                        <a:rPr lang="en-GB" sz="13800" b="1" i="1" spc="-30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GB" sz="13800" b="1" i="1" spc="-30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𝑹</m:t>
                      </m:r>
                      <m:r>
                        <a:rPr lang="en-GB" sz="13800" b="1" i="1" spc="-30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𝑨</m:t>
                      </m:r>
                    </m:oMath>
                  </m:oMathPara>
                </a14:m>
                <a:endParaRPr lang="en-GB" sz="9600" b="1" spc="-300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82" y="2613407"/>
                <a:ext cx="6395277" cy="221599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2627784" y="1865476"/>
            <a:ext cx="634608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3400"/>
              </a:lnSpc>
            </a:pPr>
            <a:r>
              <a:rPr lang="en-GB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Valid</a:t>
            </a:r>
            <a:r>
              <a:rPr lang="en-GB" sz="4800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but </a:t>
            </a:r>
            <a:r>
              <a:rPr lang="en-GB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not very useful</a:t>
            </a:r>
            <a:endParaRPr lang="en-GB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6012" y="2623130"/>
            <a:ext cx="51040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en-GB" sz="4800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Valid</a:t>
            </a:r>
            <a:r>
              <a:rPr lang="en-GB" sz="48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and </a:t>
            </a:r>
            <a:r>
              <a:rPr lang="en-GB" sz="4800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very useful</a:t>
            </a:r>
            <a:endParaRPr lang="en-GB" sz="48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6322" y="2421249"/>
            <a:ext cx="8844106" cy="29084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75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r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340234" y="123478"/>
                <a:ext cx="6711517" cy="1182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>
                  <a:lnSpc>
                    <a:spcPts val="8500"/>
                  </a:lnSpc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9600" b="1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𝑨</m:t>
                      </m:r>
                      <m:r>
                        <a:rPr lang="en-GB" sz="9600" b="1" i="1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GB" sz="9600" b="1" i="1" smtClean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GB" sz="9600" b="1" i="1" smtClean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𝑬</m:t>
                      </m:r>
                      <m:r>
                        <a:rPr lang="en-GB" sz="9600" b="1" i="1" smtClean="0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en-GB" sz="9600" b="1" i="1" smtClean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GB" sz="9600" b="1" i="1" smtClean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𝑹</m:t>
                      </m:r>
                    </m:oMath>
                  </m:oMathPara>
                </a14:m>
                <a:endParaRPr lang="en-GB" sz="9600" b="1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234" y="123478"/>
                <a:ext cx="6711517" cy="1182375"/>
              </a:xfrm>
              <a:prstGeom prst="rect">
                <a:avLst/>
              </a:prstGeom>
              <a:blipFill rotWithShape="1">
                <a:blip r:embed="rId3"/>
                <a:stretch>
                  <a:fillRect t="-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0382" y="3301990"/>
                <a:ext cx="6011774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1500" b="1" i="1" spc="-30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𝑨</m:t>
                      </m:r>
                      <m:r>
                        <a:rPr lang="en-GB" sz="11500" b="1" i="1" spc="-30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GB" sz="11500" b="1" i="1" spc="-30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𝑬</m:t>
                      </m:r>
                      <m:r>
                        <a:rPr lang="en-GB" sz="11500" b="1" i="1" spc="-30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en-GB" sz="11500" b="1" i="1" spc="-30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𝑹</m:t>
                      </m:r>
                    </m:oMath>
                  </m:oMathPara>
                </a14:m>
                <a:endParaRPr lang="en-GB" sz="9600" b="1" spc="-300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82" y="3301990"/>
                <a:ext cx="6011774" cy="186204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0" y="1099165"/>
                <a:ext cx="8991364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ts val="4800"/>
                  </a:lnSpc>
                </a:pPr>
                <a:r>
                  <a:rPr lang="en-GB" sz="46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Small</a:t>
                </a:r>
                <a:r>
                  <a:rPr lang="en-GB" sz="4600" dirty="0">
                    <a:solidFill>
                      <a:srgbClr val="FF33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</a:t>
                </a:r>
                <a:r>
                  <a:rPr lang="en-GB" sz="4600" i="1" dirty="0">
                    <a:solidFill>
                      <a:srgbClr val="FF33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absolute</a:t>
                </a:r>
                <a:r>
                  <a:rPr lang="en-GB" sz="4600" dirty="0">
                    <a:solidFill>
                      <a:srgbClr val="FF33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uncertainties in </a:t>
                </a:r>
                <a14:m>
                  <m:oMath xmlns:m="http://schemas.openxmlformats.org/officeDocument/2006/math">
                    <m:r>
                      <a:rPr lang="en-GB" sz="4600" b="1" i="1" smtClean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∆</m:t>
                    </m:r>
                    <m:r>
                      <a:rPr lang="en-GB" sz="4600" b="1" i="1" smtClean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𝑬</m:t>
                    </m:r>
                  </m:oMath>
                </a14:m>
                <a:r>
                  <a:rPr lang="en-GB" sz="4600" b="1" dirty="0">
                    <a:solidFill>
                      <a:srgbClr val="FF33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,</a:t>
                </a:r>
                <a:r>
                  <a:rPr lang="en-GB" sz="4600" b="1" dirty="0">
                    <a:solidFill>
                      <a:srgbClr val="FF33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GB" sz="4600" b="1" i="1" smtClean="0"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∆</m:t>
                    </m:r>
                    <m:r>
                      <a:rPr lang="en-GB" sz="4600" b="1" i="1" smtClean="0"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𝑹</m:t>
                    </m:r>
                  </m:oMath>
                </a14:m>
                <a:endParaRPr lang="en-GB" sz="4600" b="1" dirty="0">
                  <a:solidFill>
                    <a:srgbClr val="FF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  <a:p>
                <a:pPr algn="r">
                  <a:lnSpc>
                    <a:spcPts val="4800"/>
                  </a:lnSpc>
                </a:pPr>
                <a14:m>
                  <m:oMath xmlns:m="http://schemas.openxmlformats.org/officeDocument/2006/math">
                    <m:r>
                      <a:rPr lang="en-GB" sz="4600" i="1" smtClean="0">
                        <a:solidFill>
                          <a:srgbClr val="FF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GB" sz="4600" dirty="0">
                    <a:solidFill>
                      <a:srgbClr val="FF33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</a:t>
                </a:r>
                <a:r>
                  <a:rPr lang="en-GB" sz="46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large</a:t>
                </a:r>
                <a:r>
                  <a:rPr lang="en-GB" sz="46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</a:t>
                </a:r>
                <a:r>
                  <a:rPr lang="en-GB" sz="4600" i="1" dirty="0">
                    <a:solidFill>
                      <a:srgbClr val="FF33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fractional</a:t>
                </a:r>
                <a:r>
                  <a:rPr lang="en-GB" sz="4600" dirty="0">
                    <a:solidFill>
                      <a:srgbClr val="FF33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uncertainties in </a:t>
                </a:r>
                <a14:m>
                  <m:oMath xmlns:m="http://schemas.openxmlformats.org/officeDocument/2006/math">
                    <m:r>
                      <a:rPr lang="en-GB" sz="4600" b="1" i="1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𝑨</m:t>
                    </m:r>
                  </m:oMath>
                </a14:m>
                <a:endParaRPr lang="en-GB" sz="4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99165"/>
                <a:ext cx="8991364" cy="1323439"/>
              </a:xfrm>
              <a:prstGeom prst="rect">
                <a:avLst/>
              </a:prstGeom>
              <a:blipFill rotWithShape="1">
                <a:blip r:embed="rId5"/>
                <a:stretch>
                  <a:fillRect t="-17512" b="-258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8049" y="2461104"/>
                <a:ext cx="9051751" cy="13747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4800"/>
                  </a:lnSpc>
                </a:pPr>
                <a:r>
                  <a:rPr lang="en-GB" sz="4600" b="1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Large</a:t>
                </a:r>
                <a:r>
                  <a:rPr lang="en-GB" sz="4600" dirty="0">
                    <a:solidFill>
                      <a:srgbClr val="FF33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</a:t>
                </a:r>
                <a:r>
                  <a:rPr lang="en-GB" sz="4600" i="1" dirty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absolute</a:t>
                </a:r>
                <a:r>
                  <a:rPr lang="en-GB" sz="4600" dirty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uncertainties in </a:t>
                </a:r>
                <a14:m>
                  <m:oMath xmlns:m="http://schemas.openxmlformats.org/officeDocument/2006/math">
                    <m:r>
                      <a:rPr lang="en-GB" sz="4600" b="1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𝑬</m:t>
                    </m:r>
                  </m:oMath>
                </a14:m>
                <a:r>
                  <a:rPr lang="en-GB" sz="4600" dirty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sz="4600" b="1" i="1" dirty="0" smtClean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𝑹</m:t>
                    </m:r>
                  </m:oMath>
                </a14:m>
                <a:endParaRPr lang="en-GB" sz="4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  <a:p>
                <a:pPr>
                  <a:lnSpc>
                    <a:spcPts val="4800"/>
                  </a:lnSpc>
                </a:pPr>
                <a14:m>
                  <m:oMath xmlns:m="http://schemas.openxmlformats.org/officeDocument/2006/math">
                    <m:r>
                      <a:rPr lang="en-GB" sz="4600" i="1" smtClean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GB" sz="4600" dirty="0">
                    <a:solidFill>
                      <a:srgbClr val="FF33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</a:t>
                </a:r>
                <a:r>
                  <a:rPr lang="en-GB" sz="4600" b="1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small</a:t>
                </a:r>
                <a:r>
                  <a:rPr lang="en-GB" sz="46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</a:t>
                </a:r>
                <a:r>
                  <a:rPr lang="en-GB" sz="4600" i="1" dirty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fractional</a:t>
                </a:r>
                <a:r>
                  <a:rPr lang="en-GB" sz="4600" dirty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uncertainties in </a:t>
                </a:r>
                <a14:m>
                  <m:oMath xmlns:m="http://schemas.openxmlformats.org/officeDocument/2006/math">
                    <m:r>
                      <a:rPr lang="en-GB" sz="4600" b="1" i="1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𝑨</m:t>
                    </m:r>
                  </m:oMath>
                </a14:m>
                <a:endParaRPr lang="en-GB" sz="4600" b="1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49" y="2461104"/>
                <a:ext cx="9051751" cy="1374735"/>
              </a:xfrm>
              <a:prstGeom prst="rect">
                <a:avLst/>
              </a:prstGeom>
              <a:blipFill rotWithShape="1">
                <a:blip r:embed="rId6"/>
                <a:stretch>
                  <a:fillRect l="-2896" t="-16889" b="-21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146322" y="2421249"/>
            <a:ext cx="8844106" cy="29084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21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17221" r="25725" b="16694"/>
          <a:stretch/>
        </p:blipFill>
        <p:spPr bwMode="auto">
          <a:xfrm>
            <a:off x="-868" y="670"/>
            <a:ext cx="9144868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82" b="4938"/>
          <a:stretch/>
        </p:blipFill>
        <p:spPr bwMode="auto">
          <a:xfrm flipH="1">
            <a:off x="0" y="3291831"/>
            <a:ext cx="9144000" cy="185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27568" y="4240634"/>
            <a:ext cx="76986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8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 panose="02040503050406030204" pitchFamily="18" charset="0"/>
              </a:rPr>
              <a:t>… is the </a:t>
            </a:r>
            <a:r>
              <a:rPr lang="en-A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 panose="02040503050406030204" pitchFamily="18" charset="0"/>
              </a:rPr>
              <a:t>perturbation</a:t>
            </a:r>
            <a:r>
              <a:rPr lang="en-AU" sz="4800" b="1" i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 panose="02040503050406030204" pitchFamily="18" charset="0"/>
              </a:rPr>
              <a:t> </a:t>
            </a:r>
            <a:r>
              <a:rPr lang="en-AU" sz="48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 panose="02040503050406030204" pitchFamily="18" charset="0"/>
              </a:rPr>
              <a:t>equation</a:t>
            </a:r>
            <a:endParaRPr lang="en-AU" sz="48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Cambria Math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2" y="20094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79512" y="3291830"/>
            <a:ext cx="8784976" cy="0"/>
          </a:xfrm>
          <a:prstGeom prst="line">
            <a:avLst/>
          </a:prstGeom>
          <a:ln w="47625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-867" y="55776"/>
            <a:ext cx="9123014" cy="64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300"/>
              </a:lnSpc>
            </a:pPr>
            <a:r>
              <a:rPr lang="en-GB" sz="455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The difference </a:t>
            </a:r>
            <a:r>
              <a:rPr lang="en-GB" sz="455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of 2 </a:t>
            </a:r>
            <a:r>
              <a:rPr lang="en-GB" sz="455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absolute</a:t>
            </a:r>
            <a:r>
              <a:rPr lang="en-GB" sz="455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equations</a:t>
            </a:r>
            <a:endParaRPr lang="en-GB" sz="455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41565" y="3151296"/>
                <a:ext cx="2054171" cy="1354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8200" b="1" i="1" spc="-150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8200" b="1" i="1" spc="-150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∆</m:t>
                          </m:r>
                          <m:r>
                            <a:rPr lang="en-GB" sz="8200" b="1" i="1" spc="-150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GB" sz="8200" b="1" i="1" spc="-150" smtClean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en-AU" sz="8200" b="1" spc="-150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65" y="3151296"/>
                <a:ext cx="2054171" cy="135421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5731" y="514598"/>
                <a:ext cx="8964486" cy="1354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8200" b="1" i="1" spc="-30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8200" b="1" i="1" spc="-30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GB" sz="8200" b="1" i="1" spc="-300" smtClean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𝒕</m:t>
                          </m:r>
                          <m:r>
                            <a:rPr lang="en-GB" sz="8200" b="1" i="1" spc="-300" smtClean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GB" sz="8200" b="1" i="1" spc="-300" smtClean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8200" b="1" i="1" spc="-30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a:rPr lang="en-GB" sz="8200" b="1" i="1" spc="-30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AU" sz="8200" b="1" i="1" spc="-30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8200" b="1" i="1" spc="-30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𝑹</m:t>
                          </m:r>
                        </m:e>
                        <m:sub>
                          <m:r>
                            <a:rPr lang="en-GB" sz="8200" b="1" i="1" spc="-300" smtClean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𝒕</m:t>
                          </m:r>
                        </m:sub>
                      </m:sSub>
                      <m:r>
                        <a:rPr lang="en-US" sz="8200" b="1" i="1" spc="-30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  <m:r>
                        <a:rPr lang="en-GB" sz="8200" b="1" i="1" spc="-30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a:rPr lang="en-US" sz="8200" b="1" i="1" spc="-300" smtClean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∆</m:t>
                      </m:r>
                      <m:sSub>
                        <m:sSubPr>
                          <m:ctrlPr>
                            <a:rPr lang="en-AU" sz="8200" b="1" i="1" spc="-30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8200" b="1" i="1" spc="-300" smtClean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𝑹</m:t>
                          </m:r>
                        </m:e>
                        <m:sub>
                          <m:r>
                            <a:rPr lang="en-GB" sz="8200" b="1" i="1" spc="-300" smtClean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𝒕</m:t>
                          </m:r>
                        </m:sub>
                      </m:sSub>
                      <m:r>
                        <a:rPr lang="en-US" sz="8200" b="1" i="1" spc="-30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)</m:t>
                      </m:r>
                      <m:r>
                        <a:rPr lang="en-GB" sz="8200" b="1" i="1" spc="-3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𝑨</m:t>
                      </m:r>
                    </m:oMath>
                  </m:oMathPara>
                </a14:m>
                <a:endParaRPr lang="en-AU" sz="8200" b="1" spc="-300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31" y="514598"/>
                <a:ext cx="8964486" cy="1354217"/>
              </a:xfrm>
              <a:prstGeom prst="rect">
                <a:avLst/>
              </a:prstGeom>
              <a:blipFill rotWithShape="1">
                <a:blip r:embed="rId5"/>
                <a:stretch>
                  <a:fillRect b="-4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3030" y="1639128"/>
                <a:ext cx="5074466" cy="1354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8200" b="1" i="1" spc="-30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8200" b="1" i="1" spc="-30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GB" sz="8200" b="1" i="1" spc="-300" smtClean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𝒕</m:t>
                          </m:r>
                          <m:r>
                            <a:rPr lang="en-GB" sz="8200" b="1" i="1" spc="-300" smtClean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       </m:t>
                          </m:r>
                        </m:sub>
                      </m:sSub>
                      <m:r>
                        <a:rPr lang="en-US" sz="8200" b="1" i="1" spc="-30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a:rPr lang="en-GB" sz="8200" b="1" i="1" spc="-30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AU" sz="8200" b="1" i="1" spc="-30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8200" b="1" i="1" spc="-30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𝑹</m:t>
                          </m:r>
                        </m:e>
                        <m:sub>
                          <m:r>
                            <a:rPr lang="en-GB" sz="8200" b="1" i="1" spc="-300" smtClean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en-AU" sz="8200" b="1" spc="-300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30" y="1639128"/>
                <a:ext cx="5074466" cy="1354217"/>
              </a:xfrm>
              <a:prstGeom prst="rect">
                <a:avLst/>
              </a:prstGeom>
              <a:blipFill rotWithShape="1">
                <a:blip r:embed="rId6"/>
                <a:stretch>
                  <a:fillRect b="-4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765752" y="1641996"/>
                <a:ext cx="1321544" cy="1354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8200" b="1" i="1" spc="-30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)</m:t>
                      </m:r>
                      <m:r>
                        <a:rPr lang="en-GB" sz="8200" b="1" i="1" spc="-3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𝑨</m:t>
                      </m:r>
                    </m:oMath>
                  </m:oMathPara>
                </a14:m>
                <a:endParaRPr lang="en-AU" sz="8200" b="1" spc="-300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5752" y="1641996"/>
                <a:ext cx="1321544" cy="135421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354040" y="3128764"/>
                <a:ext cx="1728192" cy="1354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8200" b="1" i="1" spc="-30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AU" sz="8200" b="1" spc="-150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040" y="3128764"/>
                <a:ext cx="1728192" cy="135421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054605" y="3162670"/>
                <a:ext cx="3053899" cy="1354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8200" b="1" i="1" spc="-15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8200" b="1" i="1" spc="-150" smtClean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∆</m:t>
                          </m:r>
                          <m:r>
                            <a:rPr lang="en-GB" sz="8200" b="1" i="1" spc="-150" smtClean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𝑹</m:t>
                          </m:r>
                        </m:e>
                        <m:sub>
                          <m:r>
                            <a:rPr lang="en-GB" sz="8200" b="1" i="1" spc="-150" smtClean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𝒕</m:t>
                          </m:r>
                        </m:sub>
                      </m:sSub>
                      <m:r>
                        <a:rPr lang="en-GB" sz="8200" b="1" i="1" spc="-150" smtClean="0"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  </m:t>
                      </m:r>
                      <m:r>
                        <a:rPr lang="en-GB" sz="8200" b="1" i="1" spc="-15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𝑨</m:t>
                      </m:r>
                    </m:oMath>
                  </m:oMathPara>
                </a14:m>
                <a:endParaRPr lang="en-AU" sz="8200" b="1" spc="-150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4605" y="3162670"/>
                <a:ext cx="3053899" cy="135421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390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964396"/>
            <a:ext cx="85011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" b="1">
                <a:solidFill>
                  <a:schemeClr val="bg1"/>
                </a:solidFill>
                <a:latin typeface="Times New Roman" pitchFamily="18" charset="0"/>
              </a:rPr>
              <a:t>IT’S THE SUN: changes in solar radiance striking the ground</a:t>
            </a:r>
          </a:p>
          <a:p>
            <a:pPr algn="ctr"/>
            <a:r>
              <a:rPr lang="en-GB" sz="4200" b="1">
                <a:solidFill>
                  <a:schemeClr val="bg1"/>
                </a:solidFill>
                <a:latin typeface="Times New Roman" pitchFamily="18" charset="0"/>
              </a:rPr>
              <a:t>explain recent temperature changes</a:t>
            </a:r>
            <a:endParaRPr lang="en-GB" sz="4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9" name="Picture 8" descr="http://researchpark.arc.nasa.gov/lecture%20series/images/Earth.jpg"/>
          <p:cNvPicPr/>
          <p:nvPr/>
        </p:nvPicPr>
        <p:blipFill rotWithShape="1">
          <a:blip r:embed="rId3" cstate="print"/>
          <a:srcRect l="2954"/>
          <a:stretch/>
        </p:blipFill>
        <p:spPr bwMode="auto">
          <a:xfrm>
            <a:off x="1" y="0"/>
            <a:ext cx="915444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-1" y="4024610"/>
            <a:ext cx="9154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to simplify the argument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63202" y="2286040"/>
            <a:ext cx="54841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monckton@mail.com</a:t>
            </a:r>
          </a:p>
        </p:txBody>
      </p:sp>
      <p:pic>
        <p:nvPicPr>
          <p:cNvPr id="13" name="Picture 19" descr="https://upload.wikimedia.org/wikipedia/commons/thumb/b/b0/Coronet_of_a_British_Viscount.svg/150px-Coronet_of_a_British_Viscount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872" y="172206"/>
            <a:ext cx="1452591" cy="120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32" y="3363838"/>
            <a:ext cx="9154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Some linear network analysis</a:t>
            </a:r>
          </a:p>
        </p:txBody>
      </p:sp>
    </p:spTree>
    <p:extLst>
      <p:ext uri="{BB962C8B-B14F-4D97-AF65-F5344CB8AC3E}">
        <p14:creationId xmlns:p14="http://schemas.microsoft.com/office/powerpoint/2010/main" val="256503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star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90"/>
            <a:ext cx="9144000" cy="5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816122" y="1687768"/>
                <a:ext cx="1222730" cy="1925346"/>
              </a:xfrm>
              <a:prstGeom prst="rect">
                <a:avLst/>
              </a:prstGeom>
              <a:noFill/>
            </p:spPr>
            <p:txBody>
              <a:bodyPr wrap="square" lIns="77925" tIns="38963" rIns="77925" bIns="38963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2000" b="1" i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𝑬</m:t>
                      </m:r>
                    </m:oMath>
                  </m:oMathPara>
                </a14:m>
                <a:endParaRPr lang="en-GB" sz="120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6122" y="1687768"/>
                <a:ext cx="1222730" cy="192534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36588" y="1687553"/>
                <a:ext cx="1261222" cy="1925346"/>
              </a:xfrm>
              <a:prstGeom prst="rect">
                <a:avLst/>
              </a:prstGeom>
              <a:noFill/>
            </p:spPr>
            <p:txBody>
              <a:bodyPr wrap="square" lIns="77925" tIns="38963" rIns="77925" bIns="3896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2000" b="1" i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𝑹</m:t>
                      </m:r>
                    </m:oMath>
                  </m:oMathPara>
                </a14:m>
                <a:endParaRPr lang="en-GB" sz="12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88" y="1687553"/>
                <a:ext cx="1261222" cy="1925346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/>
          <p:cNvCxnSpPr/>
          <p:nvPr/>
        </p:nvCxnSpPr>
        <p:spPr>
          <a:xfrm>
            <a:off x="6275926" y="2676265"/>
            <a:ext cx="1752458" cy="5359"/>
          </a:xfrm>
          <a:prstGeom prst="straightConnector1">
            <a:avLst/>
          </a:prstGeom>
          <a:ln w="1016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635030" y="680957"/>
            <a:ext cx="2329724" cy="138673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GB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Absolute</a:t>
            </a:r>
          </a:p>
          <a:p>
            <a:pPr algn="r">
              <a:lnSpc>
                <a:spcPts val="3400"/>
              </a:lnSpc>
            </a:pPr>
            <a:r>
              <a:rPr lang="en-GB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equilibrium</a:t>
            </a:r>
            <a:endParaRPr lang="en-GB" sz="36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r">
              <a:lnSpc>
                <a:spcPts val="3400"/>
              </a:lnSpc>
            </a:pPr>
            <a:r>
              <a:rPr lang="en-GB" sz="36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temperature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0820" y="3279464"/>
            <a:ext cx="2337626" cy="571129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en-GB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Input signal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40884" y="3301525"/>
            <a:ext cx="2625416" cy="571129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r"/>
            <a:r>
              <a:rPr lang="en-GB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Output signal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64088" y="4484306"/>
            <a:ext cx="2808312" cy="553176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GB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Feedback block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889440" y="1030405"/>
            <a:ext cx="3338744" cy="3249622"/>
          </a:xfrm>
          <a:prstGeom prst="rect">
            <a:avLst/>
          </a:prstGeom>
          <a:noFill/>
          <a:ln w="10795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3968" y="660935"/>
            <a:ext cx="2331130" cy="138673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GB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Absolute</a:t>
            </a:r>
          </a:p>
          <a:p>
            <a:pPr>
              <a:lnSpc>
                <a:spcPts val="3400"/>
              </a:lnSpc>
            </a:pPr>
            <a:r>
              <a:rPr lang="en-GB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reference</a:t>
            </a:r>
          </a:p>
          <a:p>
            <a:pPr>
              <a:lnSpc>
                <a:spcPts val="3400"/>
              </a:lnSpc>
            </a:pPr>
            <a:r>
              <a:rPr lang="en-GB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temperature</a:t>
            </a:r>
            <a:endParaRPr lang="en-GB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86820" y="123478"/>
            <a:ext cx="1944216" cy="501880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>
              <a:lnSpc>
                <a:spcPts val="3300"/>
              </a:lnSpc>
            </a:pPr>
            <a:r>
              <a:rPr lang="en-GB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Gain block</a:t>
            </a:r>
          </a:p>
        </p:txBody>
      </p:sp>
      <p:sp>
        <p:nvSpPr>
          <p:cNvPr id="17" name="Oval 16"/>
          <p:cNvSpPr/>
          <p:nvPr/>
        </p:nvSpPr>
        <p:spPr>
          <a:xfrm>
            <a:off x="2460062" y="2257211"/>
            <a:ext cx="858756" cy="858756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>
              <a:lnSpc>
                <a:spcPts val="2400"/>
              </a:lnSpc>
            </a:pPr>
            <a:endParaRPr lang="en-GB" sz="105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85181" y="3681984"/>
            <a:ext cx="1547262" cy="1205132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7200"/>
              </a:lnSpc>
            </a:pPr>
            <a:r>
              <a:rPr lang="en-GB" sz="1600" b="1" spc="-3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</a:rPr>
              <a:t> </a:t>
            </a:r>
            <a:endParaRPr lang="en-GB" sz="2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Isosceles Triangle 3"/>
          <p:cNvSpPr/>
          <p:nvPr/>
        </p:nvSpPr>
        <p:spPr>
          <a:xfrm rot="5400000">
            <a:off x="3759353" y="185792"/>
            <a:ext cx="1714514" cy="1662858"/>
          </a:xfrm>
          <a:prstGeom prst="triangle">
            <a:avLst/>
          </a:prstGeom>
          <a:solidFill>
            <a:schemeClr val="bg1"/>
          </a:solidFill>
          <a:ln w="444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4276306" y="952112"/>
            <a:ext cx="675756" cy="501880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GB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32264" y="4250742"/>
            <a:ext cx="675756" cy="501880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GB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</a:t>
            </a:r>
          </a:p>
        </p:txBody>
      </p:sp>
      <p:sp>
        <p:nvSpPr>
          <p:cNvPr id="31" name="Oval 30"/>
          <p:cNvSpPr/>
          <p:nvPr/>
        </p:nvSpPr>
        <p:spPr>
          <a:xfrm>
            <a:off x="6074074" y="2529224"/>
            <a:ext cx="304800" cy="3048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>
              <a:lnSpc>
                <a:spcPts val="2400"/>
              </a:lnSpc>
            </a:pPr>
            <a:endParaRPr lang="en-GB" sz="105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17846" y="2232723"/>
            <a:ext cx="2077600" cy="925073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>
              <a:lnSpc>
                <a:spcPts val="3300"/>
              </a:lnSpc>
            </a:pPr>
            <a:r>
              <a:rPr lang="en-GB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Summative</a:t>
            </a:r>
          </a:p>
          <a:p>
            <a:pPr>
              <a:lnSpc>
                <a:spcPts val="3300"/>
              </a:lnSpc>
            </a:pPr>
            <a:r>
              <a:rPr lang="en-GB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input node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915816" y="1030405"/>
            <a:ext cx="994444" cy="6025"/>
          </a:xfrm>
          <a:prstGeom prst="straightConnector1">
            <a:avLst/>
          </a:prstGeom>
          <a:ln w="1016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5177656" y="4280027"/>
            <a:ext cx="978520" cy="9787"/>
          </a:xfrm>
          <a:prstGeom prst="straightConnector1">
            <a:avLst/>
          </a:prstGeom>
          <a:ln w="1016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1219501" y="2675688"/>
            <a:ext cx="1369647" cy="2033"/>
          </a:xfrm>
          <a:prstGeom prst="straightConnector1">
            <a:avLst/>
          </a:prstGeom>
          <a:ln w="1016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895470" y="2982206"/>
            <a:ext cx="0" cy="651023"/>
          </a:xfrm>
          <a:prstGeom prst="straightConnector1">
            <a:avLst/>
          </a:prstGeom>
          <a:ln w="1016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 rot="2796460">
                <a:off x="3684180" y="423008"/>
                <a:ext cx="979713" cy="1094350"/>
              </a:xfrm>
              <a:prstGeom prst="rect">
                <a:avLst/>
              </a:prstGeom>
              <a:noFill/>
            </p:spPr>
            <p:txBody>
              <a:bodyPr wrap="none" lIns="77925" tIns="38963" rIns="77925" bIns="3896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6600" b="1" i="1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GB" sz="6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796460">
                <a:off x="3684180" y="423008"/>
                <a:ext cx="979713" cy="1094350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2399062" y="2058538"/>
                <a:ext cx="979713" cy="1094350"/>
              </a:xfrm>
              <a:prstGeom prst="rect">
                <a:avLst/>
              </a:prstGeom>
              <a:noFill/>
            </p:spPr>
            <p:txBody>
              <a:bodyPr wrap="none" lIns="77925" tIns="38963" rIns="77925" bIns="3896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6600" b="1" i="1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GB" sz="6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062" y="2058538"/>
                <a:ext cx="979713" cy="1094350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 rot="2796460">
                <a:off x="3801498" y="3692966"/>
                <a:ext cx="979713" cy="1094350"/>
              </a:xfrm>
              <a:prstGeom prst="rect">
                <a:avLst/>
              </a:prstGeom>
              <a:noFill/>
            </p:spPr>
            <p:txBody>
              <a:bodyPr wrap="none" lIns="77925" tIns="38963" rIns="77925" bIns="3896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6600" b="1" i="1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GB" sz="6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796460">
                <a:off x="3801498" y="3692966"/>
                <a:ext cx="979713" cy="1094350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176344" y="4095028"/>
            <a:ext cx="2379432" cy="55317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Based on Bode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57906" y="4435046"/>
            <a:ext cx="2146892" cy="55317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(1945, fig. 3.1)</a:t>
            </a:r>
          </a:p>
        </p:txBody>
      </p:sp>
      <p:sp>
        <p:nvSpPr>
          <p:cNvPr id="35" name="TextBox 34"/>
          <p:cNvSpPr txBox="1"/>
          <p:nvPr/>
        </p:nvSpPr>
        <p:spPr>
          <a:xfrm rot="5400000">
            <a:off x="4578769" y="2306728"/>
            <a:ext cx="2139156" cy="753102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GB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Output</a:t>
            </a:r>
          </a:p>
          <a:p>
            <a:pPr algn="ctr">
              <a:lnSpc>
                <a:spcPts val="2600"/>
              </a:lnSpc>
            </a:pPr>
            <a:r>
              <a:rPr lang="en-GB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node</a:t>
            </a:r>
            <a:endParaRPr lang="en-GB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35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star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18"/>
            <a:ext cx="9144000" cy="5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4157580" y="1597630"/>
            <a:ext cx="2880320" cy="2755088"/>
          </a:xfrm>
          <a:prstGeom prst="ellipse">
            <a:avLst/>
          </a:prstGeom>
          <a:noFill/>
          <a:ln w="9525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5171032" y="887081"/>
            <a:ext cx="858756" cy="858756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>
              <a:lnSpc>
                <a:spcPts val="2400"/>
              </a:lnSpc>
            </a:pPr>
            <a:endParaRPr lang="en-GB" sz="105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72084" y="3419595"/>
            <a:ext cx="1213016" cy="1477032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7200"/>
              </a:lnSpc>
            </a:pPr>
            <a:r>
              <a:rPr lang="en-GB" sz="1600" b="1" spc="-3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</a:rPr>
              <a:t> </a:t>
            </a:r>
            <a:endParaRPr lang="en-GB" sz="2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376244" y="1298351"/>
            <a:ext cx="910568" cy="1"/>
          </a:xfrm>
          <a:prstGeom prst="straightConnector1">
            <a:avLst/>
          </a:prstGeom>
          <a:ln w="9525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029790" y="1309853"/>
            <a:ext cx="1135248" cy="6606"/>
          </a:xfrm>
          <a:prstGeom prst="straightConnector1">
            <a:avLst/>
          </a:prstGeom>
          <a:ln w="9525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972084" y="1566978"/>
            <a:ext cx="432048" cy="162632"/>
          </a:xfrm>
          <a:prstGeom prst="straightConnector1">
            <a:avLst/>
          </a:prstGeom>
          <a:ln w="889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117106" y="4068405"/>
            <a:ext cx="362195" cy="244541"/>
          </a:xfrm>
          <a:prstGeom prst="straightConnector1">
            <a:avLst/>
          </a:prstGeom>
          <a:ln w="889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5107808" y="699542"/>
                <a:ext cx="979713" cy="1094350"/>
              </a:xfrm>
              <a:prstGeom prst="rect">
                <a:avLst/>
              </a:prstGeom>
              <a:noFill/>
            </p:spPr>
            <p:txBody>
              <a:bodyPr wrap="none" lIns="77925" tIns="38963" rIns="77925" bIns="3896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6600" b="1" i="1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GB" sz="6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808" y="699542"/>
                <a:ext cx="979713" cy="109435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7158830" y="508918"/>
            <a:ext cx="2007281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GB" sz="3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Absolute</a:t>
            </a:r>
          </a:p>
          <a:p>
            <a:pPr>
              <a:lnSpc>
                <a:spcPts val="2500"/>
              </a:lnSpc>
            </a:pPr>
            <a:r>
              <a:rPr lang="en-GB" sz="3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equilibrium</a:t>
            </a:r>
            <a:endParaRPr lang="en-GB" sz="30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</a:pPr>
            <a:r>
              <a:rPr lang="en-GB" sz="30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temperature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38494" y="3947408"/>
            <a:ext cx="1281120" cy="759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feedback</a:t>
            </a:r>
          </a:p>
          <a:p>
            <a:pPr>
              <a:lnSpc>
                <a:spcPts val="2600"/>
              </a:lnSpc>
            </a:pP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factor</a:t>
            </a:r>
            <a:endParaRPr lang="en-GB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856" y="1459880"/>
            <a:ext cx="2132315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GB" sz="32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Change</a:t>
            </a:r>
            <a:endParaRPr lang="en-GB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</a:pPr>
            <a:r>
              <a:rPr lang="en-GB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 emission </a:t>
            </a:r>
          </a:p>
          <a:p>
            <a:pPr>
              <a:lnSpc>
                <a:spcPts val="2500"/>
              </a:lnSpc>
            </a:pPr>
            <a:r>
              <a:rPr lang="en-GB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temperature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7504" y="195486"/>
            <a:ext cx="2007281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GB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Emission</a:t>
            </a:r>
          </a:p>
          <a:p>
            <a:pPr>
              <a:lnSpc>
                <a:spcPts val="2500"/>
              </a:lnSpc>
            </a:pPr>
            <a:r>
              <a:rPr lang="en-GB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temperature</a:t>
            </a:r>
            <a:endParaRPr lang="en-GB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78584" y="483518"/>
            <a:ext cx="1728192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GB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Absolute</a:t>
            </a:r>
          </a:p>
          <a:p>
            <a:pPr algn="r">
              <a:lnSpc>
                <a:spcPts val="2500"/>
              </a:lnSpc>
            </a:pPr>
            <a:r>
              <a:rPr lang="en-GB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reference </a:t>
            </a:r>
            <a:endParaRPr lang="en-GB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r">
              <a:lnSpc>
                <a:spcPts val="2500"/>
              </a:lnSpc>
            </a:pPr>
            <a:r>
              <a:rPr lang="en-GB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temper-</a:t>
            </a:r>
          </a:p>
          <a:p>
            <a:pPr>
              <a:lnSpc>
                <a:spcPts val="2500"/>
              </a:lnSpc>
            </a:pPr>
            <a:r>
              <a:rPr lang="en-GB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</a:t>
            </a:r>
            <a:r>
              <a:rPr lang="en-GB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ature</a:t>
            </a:r>
            <a:r>
              <a:rPr lang="en-GB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</a:t>
            </a:r>
          </a:p>
        </p:txBody>
      </p:sp>
      <p:sp>
        <p:nvSpPr>
          <p:cNvPr id="30" name="TextBox 29"/>
          <p:cNvSpPr txBox="1"/>
          <p:nvPr/>
        </p:nvSpPr>
        <p:spPr>
          <a:xfrm rot="10800000">
            <a:off x="2195736" y="602136"/>
            <a:ext cx="1008112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GB" sz="1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{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14786" y="2652499"/>
            <a:ext cx="165618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200"/>
              </a:lnSpc>
            </a:pPr>
            <a:r>
              <a:rPr lang="en-GB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Feedback</a:t>
            </a:r>
          </a:p>
          <a:p>
            <a:pPr algn="r">
              <a:lnSpc>
                <a:spcPts val="2200"/>
              </a:lnSpc>
            </a:pPr>
            <a:r>
              <a:rPr lang="en-GB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response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99482" y="2749402"/>
            <a:ext cx="144228" cy="374461"/>
          </a:xfrm>
          <a:prstGeom prst="rect">
            <a:avLst/>
          </a:prstGeom>
          <a:solidFill>
            <a:srgbClr val="6C7A8A"/>
          </a:solidFill>
        </p:spPr>
        <p:txBody>
          <a:bodyPr wrap="square" rtlCol="0">
            <a:spAutoFit/>
          </a:bodyPr>
          <a:lstStyle/>
          <a:p>
            <a:pPr algn="r">
              <a:lnSpc>
                <a:spcPts val="2200"/>
              </a:lnSpc>
            </a:pPr>
            <a:r>
              <a:rPr lang="en-GB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76246" y="2608279"/>
            <a:ext cx="20521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feedback factor</a:t>
            </a:r>
          </a:p>
          <a:p>
            <a:pPr>
              <a:lnSpc>
                <a:spcPts val="2400"/>
              </a:lnSpc>
            </a:pPr>
            <a:r>
              <a:rPr lang="en-GB" sz="2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X </a:t>
            </a:r>
            <a:r>
              <a:rPr lang="en-GB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equilib</a:t>
            </a:r>
            <a:r>
              <a:rPr lang="en-GB" sz="2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 temp.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7040050" y="1589666"/>
                <a:ext cx="894753" cy="1094350"/>
              </a:xfrm>
              <a:prstGeom prst="rect">
                <a:avLst/>
              </a:prstGeom>
              <a:noFill/>
            </p:spPr>
            <p:txBody>
              <a:bodyPr wrap="none" lIns="77925" tIns="38963" rIns="77925" bIns="3896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6600" b="1" i="1" spc="-3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GB" sz="6600" b="1" i="1" spc="-300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0050" y="1589666"/>
                <a:ext cx="894753" cy="109435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7156211" y="2415572"/>
            <a:ext cx="1643399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GB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reference</a:t>
            </a:r>
          </a:p>
          <a:p>
            <a:pPr>
              <a:lnSpc>
                <a:spcPts val="2200"/>
              </a:lnSpc>
            </a:pPr>
            <a:r>
              <a:rPr lang="en-GB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temperature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995198" y="2713996"/>
                <a:ext cx="979713" cy="1094350"/>
              </a:xfrm>
              <a:prstGeom prst="rect">
                <a:avLst/>
              </a:prstGeom>
              <a:noFill/>
            </p:spPr>
            <p:txBody>
              <a:bodyPr wrap="none" lIns="77925" tIns="38963" rIns="77925" bIns="3896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66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GB" sz="6600" b="1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5198" y="2713996"/>
                <a:ext cx="979713" cy="109435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7165038" y="3631190"/>
            <a:ext cx="1406040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feedback</a:t>
            </a:r>
          </a:p>
          <a:p>
            <a:pPr>
              <a:lnSpc>
                <a:spcPts val="2200"/>
              </a:lnSpc>
            </a:pP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response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3664549" y="2325245"/>
                <a:ext cx="894753" cy="1094350"/>
              </a:xfrm>
              <a:prstGeom prst="rect">
                <a:avLst/>
              </a:prstGeom>
              <a:noFill/>
            </p:spPr>
            <p:txBody>
              <a:bodyPr wrap="none" lIns="77925" tIns="38963" rIns="77925" bIns="3896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6600" b="1" i="1" spc="-3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GB" sz="6600" b="1" i="1" spc="-300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/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4549" y="2325245"/>
                <a:ext cx="894753" cy="109435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 rot="2796460">
                <a:off x="5137688" y="3141937"/>
                <a:ext cx="979713" cy="1094350"/>
              </a:xfrm>
              <a:prstGeom prst="rect">
                <a:avLst/>
              </a:prstGeom>
              <a:noFill/>
            </p:spPr>
            <p:txBody>
              <a:bodyPr wrap="none" lIns="77925" tIns="38963" rIns="77925" bIns="3896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6600" b="1" i="1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GB" sz="6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796460">
                <a:off x="5137688" y="3141937"/>
                <a:ext cx="979713" cy="109435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579810" y="483518"/>
                <a:ext cx="1125586" cy="1186683"/>
              </a:xfrm>
              <a:prstGeom prst="rect">
                <a:avLst/>
              </a:prstGeom>
              <a:noFill/>
            </p:spPr>
            <p:txBody>
              <a:bodyPr wrap="none" lIns="77925" tIns="38963" rIns="77925" bIns="3896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72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GB" sz="7200" b="1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810" y="483518"/>
                <a:ext cx="1125586" cy="1186683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254005" y="8281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6202786" y="2238724"/>
                <a:ext cx="58862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𝒇</m:t>
                      </m:r>
                    </m:oMath>
                  </m:oMathPara>
                </a14:m>
                <a:endParaRPr lang="en-AU" b="1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786" y="2238724"/>
                <a:ext cx="588623" cy="70788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7045672" y="1328058"/>
                <a:ext cx="92089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000" b="1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4000" b="1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GB" sz="4000" b="1" i="1" smtClean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AU" b="1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672" y="1328058"/>
                <a:ext cx="920893" cy="707886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8008270" y="2834382"/>
                <a:ext cx="94173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000" b="1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4000" b="1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𝑹</m:t>
                          </m:r>
                        </m:e>
                        <m:sub>
                          <m:r>
                            <a:rPr lang="en-GB" sz="4000" b="1" i="1" smtClean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AU" b="1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8270" y="2834382"/>
                <a:ext cx="941732" cy="707886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6154741" y="2766108"/>
                <a:ext cx="92089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000" b="1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4000" b="1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GB" sz="4000" b="1" i="1" smtClean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AU" b="1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741" y="2766108"/>
                <a:ext cx="920893" cy="707886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2828950" y="3101206"/>
                <a:ext cx="120943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000" b="1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40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𝒇</m:t>
                          </m:r>
                          <m:r>
                            <a:rPr lang="en-GB" sz="4000" b="1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GB" sz="4000" b="1" i="1" smtClean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AU" b="1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950" y="3101206"/>
                <a:ext cx="1209434" cy="707886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5614022" y="4155420"/>
                <a:ext cx="58862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𝒇</m:t>
                      </m:r>
                    </m:oMath>
                  </m:oMathPara>
                </a14:m>
                <a:endParaRPr lang="en-AU" b="1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4022" y="4155420"/>
                <a:ext cx="588623" cy="707886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7085930" y="4083412"/>
                <a:ext cx="120943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000" b="1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40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𝒇</m:t>
                          </m:r>
                          <m:r>
                            <a:rPr lang="en-GB" sz="4000" b="1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GB" sz="4000" b="1" i="1" smtClean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AU" b="1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930" y="4083412"/>
                <a:ext cx="1209434" cy="707886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642122" y="1466230"/>
                <a:ext cx="711696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400" b="1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4400" b="1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𝑹</m:t>
                          </m:r>
                        </m:e>
                        <m:sub>
                          <m:r>
                            <a:rPr lang="en-GB" sz="4400" b="1" i="1" smtClean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GB" sz="3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2122" y="1466230"/>
                <a:ext cx="711696" cy="605294"/>
              </a:xfrm>
              <a:prstGeom prst="rect">
                <a:avLst/>
              </a:prstGeom>
              <a:blipFill rotWithShape="1">
                <a:blip r:embed="rId23"/>
                <a:stretch>
                  <a:fillRect r="-42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9404" y="849908"/>
                <a:ext cx="711696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400" b="1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4400" b="1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𝑹</m:t>
                          </m:r>
                        </m:e>
                        <m:sub>
                          <m:r>
                            <a:rPr lang="en-GB" sz="4400" b="1" i="1" smtClean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GB" sz="3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4" y="849908"/>
                <a:ext cx="711696" cy="605294"/>
              </a:xfrm>
              <a:prstGeom prst="rect">
                <a:avLst/>
              </a:prstGeom>
              <a:blipFill rotWithShape="1">
                <a:blip r:embed="rId24"/>
                <a:stretch>
                  <a:fillRect r="-42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412032" y="1320056"/>
                <a:ext cx="711696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400" b="1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4400" b="1" i="1" smtClean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GB" sz="4400" b="1" i="1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𝑹</m:t>
                          </m:r>
                        </m:e>
                        <m:sub>
                          <m:r>
                            <a:rPr lang="en-GB" sz="4400" b="1" i="1" smtClean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GB" sz="3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032" y="1320056"/>
                <a:ext cx="711696" cy="605294"/>
              </a:xfrm>
              <a:prstGeom prst="rect">
                <a:avLst/>
              </a:prstGeom>
              <a:blipFill rotWithShape="1">
                <a:blip r:embed="rId25"/>
                <a:stretch>
                  <a:fillRect r="-517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4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star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90"/>
            <a:ext cx="9144000" cy="5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131818" y="1155941"/>
            <a:ext cx="2921404" cy="2794386"/>
          </a:xfrm>
          <a:prstGeom prst="ellipse">
            <a:avLst/>
          </a:prstGeom>
          <a:noFill/>
          <a:ln w="9525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3165812" y="470179"/>
            <a:ext cx="858756" cy="858756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>
              <a:lnSpc>
                <a:spcPts val="2400"/>
              </a:lnSpc>
            </a:pPr>
            <a:endParaRPr lang="en-GB" sz="105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42766" y="2983776"/>
            <a:ext cx="1301256" cy="1656184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7200"/>
              </a:lnSpc>
            </a:pPr>
            <a:r>
              <a:rPr lang="en-GB" sz="2000" b="1" spc="-3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</a:rPr>
              <a:t> </a:t>
            </a:r>
            <a:endParaRPr lang="en-GB" sz="115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89771" y="279636"/>
                <a:ext cx="979713" cy="1094350"/>
              </a:xfrm>
              <a:prstGeom prst="rect">
                <a:avLst/>
              </a:prstGeom>
              <a:noFill/>
            </p:spPr>
            <p:txBody>
              <a:bodyPr wrap="none" lIns="77925" tIns="38963" rIns="77925" bIns="3896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6600" b="1" i="1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GB" sz="6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771" y="279636"/>
                <a:ext cx="979713" cy="109435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 flipV="1">
            <a:off x="1136824" y="890503"/>
            <a:ext cx="2160240" cy="9055"/>
          </a:xfrm>
          <a:prstGeom prst="straightConnector1">
            <a:avLst/>
          </a:prstGeom>
          <a:ln w="9525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-2604" y="-94030"/>
                <a:ext cx="1173940" cy="1848402"/>
              </a:xfrm>
              <a:prstGeom prst="rect">
                <a:avLst/>
              </a:prstGeom>
            </p:spPr>
            <p:txBody>
              <a:bodyPr wrap="square" lIns="77925" tIns="38963" rIns="77925" bIns="3896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1500" b="1" i="1" spc="-15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GB" sz="11500" b="1" spc="-15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604" y="-94030"/>
                <a:ext cx="1173940" cy="1848402"/>
              </a:xfrm>
              <a:prstGeom prst="rect">
                <a:avLst/>
              </a:prstGeom>
              <a:blipFill rotWithShape="1"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1778" y="1491630"/>
                <a:ext cx="1968456" cy="1848402"/>
              </a:xfrm>
              <a:prstGeom prst="rect">
                <a:avLst/>
              </a:prstGeom>
              <a:noFill/>
            </p:spPr>
            <p:txBody>
              <a:bodyPr wrap="square" lIns="77925" tIns="38963" rIns="77925" bIns="3896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1500" b="1" i="1" spc="-3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𝒇</m:t>
                      </m:r>
                      <m:r>
                        <a:rPr lang="en-GB" sz="11500" b="1" i="1" spc="-30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𝑬</m:t>
                      </m:r>
                    </m:oMath>
                  </m:oMathPara>
                </a14:m>
                <a:endParaRPr lang="en-GB" sz="11500" b="1" i="1" spc="-300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8" y="1491630"/>
                <a:ext cx="1968456" cy="1848402"/>
              </a:xfrm>
              <a:prstGeom prst="rect">
                <a:avLst/>
              </a:prstGeom>
              <a:blipFill rotWithShape="1">
                <a:blip r:embed="rId37"/>
                <a:stretch>
                  <a:fillRect b="-9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/>
          <p:nvPr/>
        </p:nvCxnSpPr>
        <p:spPr>
          <a:xfrm>
            <a:off x="4024570" y="892951"/>
            <a:ext cx="1302366" cy="6607"/>
          </a:xfrm>
          <a:prstGeom prst="straightConnector1">
            <a:avLst/>
          </a:prstGeom>
          <a:ln w="9525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955406" y="-88762"/>
                <a:ext cx="1237784" cy="1848402"/>
              </a:xfrm>
              <a:prstGeom prst="rect">
                <a:avLst/>
              </a:prstGeom>
            </p:spPr>
            <p:txBody>
              <a:bodyPr wrap="square" lIns="77925" tIns="38963" rIns="77925" bIns="3896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1500" b="1" i="1" spc="-15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GB" sz="11500" b="1" spc="-150" dirty="0">
                  <a:solidFill>
                    <a:schemeClr val="accent5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5406" y="-88762"/>
                <a:ext cx="1237784" cy="1848402"/>
              </a:xfrm>
              <a:prstGeom prst="rect">
                <a:avLst/>
              </a:prstGeom>
              <a:blipFill rotWithShape="1"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/>
          <p:cNvCxnSpPr/>
          <p:nvPr/>
        </p:nvCxnSpPr>
        <p:spPr>
          <a:xfrm flipV="1">
            <a:off x="2940586" y="1131591"/>
            <a:ext cx="432048" cy="162632"/>
          </a:xfrm>
          <a:prstGeom prst="straightConnector1">
            <a:avLst/>
          </a:prstGeom>
          <a:ln w="889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115848" y="3657570"/>
            <a:ext cx="376720" cy="268985"/>
          </a:xfrm>
          <a:prstGeom prst="straightConnector1">
            <a:avLst/>
          </a:prstGeom>
          <a:ln w="889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5092318" y="1371421"/>
                <a:ext cx="3712946" cy="940461"/>
              </a:xfrm>
              <a:prstGeom prst="rect">
                <a:avLst/>
              </a:prstGeom>
            </p:spPr>
            <p:txBody>
              <a:bodyPr wrap="square" lIns="77925" tIns="38963" rIns="77925" bIns="3896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5600" b="1" i="1" spc="-30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5600" b="1" i="1" spc="-30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 panose="02040503050406030204" pitchFamily="18" charset="0"/>
                        </a:rPr>
                        <m:t>𝑹</m:t>
                      </m:r>
                      <m:r>
                        <a:rPr lang="en-GB" sz="5600" b="1" i="1" spc="-30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5600" b="1" i="1" spc="-3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en-GB" sz="5600" b="1" i="1" spc="-30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GB" sz="5600" b="1" spc="-300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318" y="1371421"/>
                <a:ext cx="3712946" cy="940461"/>
              </a:xfrm>
              <a:prstGeom prst="rect">
                <a:avLst/>
              </a:prstGeom>
              <a:blipFill rotWithShape="1"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5103203" y="2134699"/>
                <a:ext cx="2959719" cy="959954"/>
              </a:xfrm>
              <a:prstGeom prst="rect">
                <a:avLst/>
              </a:prstGeom>
            </p:spPr>
            <p:txBody>
              <a:bodyPr wrap="square" lIns="77925" tIns="38963" rIns="77925" bIns="3896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5600" b="1" i="1" spc="-30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5600" b="1" i="1" spc="-30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 panose="02040503050406030204" pitchFamily="18" charset="0"/>
                        </a:rPr>
                        <m:t>𝑹</m:t>
                      </m:r>
                      <m:sSup>
                        <m:sSupPr>
                          <m:ctrlPr>
                            <a:rPr lang="en-GB" sz="5600" b="1" i="1" spc="-30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sz="5600" b="1" i="1" spc="-30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5600" b="1" i="1" spc="-30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GB" sz="5600" b="1" i="1" spc="-30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5600" b="1" i="1" spc="-30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 panose="02040503050406030204" pitchFamily="18" charset="0"/>
                            </a:rPr>
                            <m:t>𝒇</m:t>
                          </m:r>
                          <m:r>
                            <a:rPr lang="en-GB" sz="5600" b="1" i="1" spc="-30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GB" sz="5600" b="1" i="1" spc="-30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GB" sz="5600" b="1" i="1" spc="-30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GB" sz="5600" b="1" spc="-300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3201" y="2134699"/>
                <a:ext cx="2959719" cy="959954"/>
              </a:xfrm>
              <a:prstGeom prst="rect">
                <a:avLst/>
              </a:prstGeom>
              <a:blipFill rotWithShape="1">
                <a:blip r:embed="rId49"/>
                <a:stretch>
                  <a:fillRect r="-34774" b="-6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5049086" y="3050544"/>
                <a:ext cx="979984" cy="1186683"/>
              </a:xfrm>
              <a:prstGeom prst="rect">
                <a:avLst/>
              </a:prstGeom>
            </p:spPr>
            <p:txBody>
              <a:bodyPr wrap="square" lIns="77925" tIns="38963" rIns="77925" bIns="3896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7200" b="1" i="1" spc="-30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 panose="02040503050406030204" pitchFamily="18" charset="0"/>
                        </a:rPr>
                        <m:t>≔</m:t>
                      </m:r>
                    </m:oMath>
                  </m:oMathPara>
                </a14:m>
                <a:endParaRPr lang="en-GB" sz="7200" b="1" spc="-300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086" y="3050543"/>
                <a:ext cx="979984" cy="1186683"/>
              </a:xfrm>
              <a:prstGeom prst="rect">
                <a:avLst/>
              </a:prstGeom>
              <a:blipFill rotWithShape="1"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5894735" y="2739572"/>
                <a:ext cx="2202763" cy="1848402"/>
              </a:xfrm>
              <a:prstGeom prst="rect">
                <a:avLst/>
              </a:prstGeom>
            </p:spPr>
            <p:txBody>
              <a:bodyPr wrap="square" lIns="77925" tIns="38963" rIns="77925" bIns="3896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1500" b="1" i="1" spc="-30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 panose="02040503050406030204" pitchFamily="18" charset="0"/>
                        </a:rPr>
                        <m:t>𝑹</m:t>
                      </m:r>
                      <m:r>
                        <a:rPr lang="en-GB" sz="11500" b="1" i="1" spc="-30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𝑨</m:t>
                      </m:r>
                    </m:oMath>
                  </m:oMathPara>
                </a14:m>
                <a:endParaRPr lang="en-GB" sz="11500" b="1" spc="-300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4733" y="2739572"/>
                <a:ext cx="2202763" cy="1848402"/>
              </a:xfrm>
              <a:prstGeom prst="rect">
                <a:avLst/>
              </a:prstGeom>
              <a:blipFill rotWithShape="1"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386360" y="1976677"/>
                <a:ext cx="2128040" cy="1002017"/>
              </a:xfrm>
              <a:prstGeom prst="rect">
                <a:avLst/>
              </a:prstGeom>
              <a:noFill/>
            </p:spPr>
            <p:txBody>
              <a:bodyPr wrap="none" lIns="77925" tIns="38963" rIns="77925" bIns="3896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6000" b="1" i="1" spc="-30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𝑬</m:t>
                      </m:r>
                      <m:r>
                        <a:rPr lang="en-GB" sz="6000" b="1" i="1" spc="-30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−</m:t>
                      </m:r>
                      <m:r>
                        <a:rPr lang="en-GB" sz="6000" b="1" i="1" spc="-30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𝑹</m:t>
                      </m:r>
                    </m:oMath>
                  </m:oMathPara>
                </a14:m>
                <a:endParaRPr lang="en-GB" sz="5400" b="1" i="1" spc="-3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360" y="1976677"/>
                <a:ext cx="2128040" cy="1002017"/>
              </a:xfrm>
              <a:prstGeom prst="rect">
                <a:avLst/>
              </a:prstGeom>
              <a:blipFill rotWithShape="1">
                <a:blip r:embed="rId5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 rot="2796460">
                <a:off x="2839867" y="3235207"/>
                <a:ext cx="979713" cy="1094350"/>
              </a:xfrm>
              <a:prstGeom prst="rect">
                <a:avLst/>
              </a:prstGeom>
              <a:noFill/>
            </p:spPr>
            <p:txBody>
              <a:bodyPr wrap="none" lIns="77925" tIns="38963" rIns="77925" bIns="3896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6600" b="1" i="1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GB" sz="6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796460">
                <a:off x="2807805" y="3235207"/>
                <a:ext cx="1043833" cy="1094350"/>
              </a:xfrm>
              <a:prstGeom prst="rect">
                <a:avLst/>
              </a:prstGeom>
              <a:blipFill rotWithShape="1"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257174" y="2687586"/>
                <a:ext cx="962646" cy="1848402"/>
              </a:xfrm>
              <a:prstGeom prst="rect">
                <a:avLst/>
              </a:prstGeom>
              <a:noFill/>
            </p:spPr>
            <p:txBody>
              <a:bodyPr wrap="square" lIns="77925" tIns="38963" rIns="77925" bIns="3896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1500" b="1" i="1" spc="-3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𝒇</m:t>
                      </m:r>
                    </m:oMath>
                  </m:oMathPara>
                </a14:m>
                <a:endParaRPr lang="en-GB" sz="11500" b="1" i="1" spc="-300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7174" y="2687586"/>
                <a:ext cx="962646" cy="1848402"/>
              </a:xfrm>
              <a:prstGeom prst="rect">
                <a:avLst/>
              </a:prstGeom>
              <a:blipFill rotWithShape="1">
                <a:blip r:embed="rId45"/>
                <a:stretch>
                  <a:fillRect r="-3165" b="-99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2072716" y="2296419"/>
            <a:ext cx="144228" cy="37446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r">
              <a:lnSpc>
                <a:spcPts val="2200"/>
              </a:lnSpc>
            </a:pPr>
            <a:r>
              <a:rPr lang="en-GB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581572" y="1746964"/>
                <a:ext cx="1067878" cy="1309793"/>
              </a:xfrm>
              <a:prstGeom prst="rect">
                <a:avLst/>
              </a:prstGeom>
              <a:noFill/>
            </p:spPr>
            <p:txBody>
              <a:bodyPr wrap="none" lIns="77925" tIns="38963" rIns="77925" bIns="3896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8000" b="1" i="1" spc="-30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GB" sz="7200" b="1" i="1" spc="-300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572" y="1746963"/>
                <a:ext cx="1067878" cy="1309793"/>
              </a:xfrm>
              <a:prstGeom prst="rect">
                <a:avLst/>
              </a:prstGeom>
              <a:blipFill rotWithShape="1"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610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tar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90"/>
            <a:ext cx="9144000" cy="5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145556" y="1091333"/>
                <a:ext cx="3074516" cy="37701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77925" tIns="38963" rIns="77925" bIns="3896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GB" sz="8800" b="1" i="1" dirty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8800" b="1" i="1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𝒊</m:t>
                          </m:r>
                          <m:r>
                            <a:rPr lang="en-GB" sz="8800" b="1" i="1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=</m:t>
                          </m:r>
                          <m:r>
                            <a:rPr lang="en-GB" sz="8800" b="1" i="1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𝟎</m:t>
                          </m:r>
                        </m:sub>
                        <m:sup>
                          <m:r>
                            <a:rPr lang="en-GB" sz="8800" b="1" i="1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GB" sz="8800" b="1" i="1" dirty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8800" b="1" i="1" dirty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𝒇</m:t>
                              </m:r>
                            </m:e>
                            <m:sup>
                              <m:r>
                                <a:rPr lang="en-GB" sz="8800" b="1" i="1" dirty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𝒊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GB" sz="8000" b="1" i="1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556" y="1091333"/>
                <a:ext cx="3074516" cy="3770147"/>
              </a:xfrm>
              <a:prstGeom prst="rect">
                <a:avLst/>
              </a:prstGeom>
              <a:blipFill>
                <a:blip r:embed="rId3"/>
                <a:stretch>
                  <a:fillRect b="-25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-190208" y="1220490"/>
                <a:ext cx="2589128" cy="34026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77925" tIns="38963" rIns="77925" bIns="3896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600" b="1" i="1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𝑨</m:t>
                      </m:r>
                    </m:oMath>
                  </m:oMathPara>
                </a14:m>
                <a:endParaRPr lang="en-GB" sz="21600" b="1" i="1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0208" y="1220490"/>
                <a:ext cx="2589127" cy="3402674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704491" y="2150432"/>
                <a:ext cx="1198627" cy="1556014"/>
              </a:xfrm>
              <a:prstGeom prst="rect">
                <a:avLst/>
              </a:prstGeom>
              <a:noFill/>
            </p:spPr>
            <p:txBody>
              <a:bodyPr wrap="square" lIns="77925" tIns="38963" rIns="77925" bIns="3896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9600" b="1" i="1" spc="-256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GB" sz="9600" b="1" spc="-256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489" y="2150432"/>
                <a:ext cx="1198627" cy="1556014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144422" y="1506552"/>
                <a:ext cx="4305072" cy="2860218"/>
              </a:xfrm>
              <a:prstGeom prst="rect">
                <a:avLst/>
              </a:prstGeom>
              <a:noFill/>
            </p:spPr>
            <p:txBody>
              <a:bodyPr wrap="square" lIns="77925" tIns="38963" rIns="77925" bIns="3896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8800" b="1" i="1" spc="-256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8800" b="1" i="1" spc="-256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8800" b="1" i="1" spc="-256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GB" sz="8800" b="1" i="1" spc="-256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GB" sz="8800" b="1" i="1" spc="-256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8800" b="1" i="1" spc="-256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 panose="02040503050406030204" pitchFamily="18" charset="0"/>
                            </a:rPr>
                            <m:t>𝒇</m:t>
                          </m:r>
                        </m:den>
                      </m:f>
                    </m:oMath>
                  </m:oMathPara>
                </a14:m>
                <a:endParaRPr lang="en-GB" sz="8800" b="1" spc="-256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422" y="1506552"/>
                <a:ext cx="4305072" cy="2860218"/>
              </a:xfrm>
              <a:prstGeom prst="rect">
                <a:avLst/>
              </a:prstGeom>
              <a:blipFill rotWithShape="1">
                <a:blip r:embed="rId12"/>
                <a:stretch>
                  <a:fillRect b="-234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19146" y="-20537"/>
                <a:ext cx="8870632" cy="1186683"/>
              </a:xfrm>
              <a:prstGeom prst="rect">
                <a:avLst/>
              </a:prstGeom>
              <a:noFill/>
            </p:spPr>
            <p:txBody>
              <a:bodyPr wrap="square" lIns="77925" tIns="38963" rIns="77925" bIns="38963" rtlCol="0">
                <a:spAutoFit/>
              </a:bodyPr>
              <a:lstStyle/>
              <a:p>
                <a:r>
                  <a:rPr lang="en-GB" sz="5400" b="1" spc="-256" dirty="0"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 panose="02040503050406030204" pitchFamily="18" charset="0"/>
                  </a:rPr>
                  <a:t>Convergence criterion: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7200" b="1" i="1" spc="-256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7200" b="1" i="1" spc="-256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GB" sz="7200" b="1" i="1" spc="-256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 panose="02040503050406030204" pitchFamily="18" charset="0"/>
                          </a:rPr>
                          <m:t>𝒇</m:t>
                        </m:r>
                        <m:r>
                          <a:rPr lang="en-GB" sz="7200" b="1" i="1" spc="-256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GB" sz="7200" b="1" i="1" spc="-256" smtClean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 panose="02040503050406030204" pitchFamily="18" charset="0"/>
                      </a:rPr>
                      <m:t>&lt;</m:t>
                    </m:r>
                    <m:r>
                      <a:rPr lang="en-GB" sz="7200" b="1" i="1" spc="-256" smtClean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endParaRPr lang="en-GB" sz="6600" b="1" spc="-256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46" y="-20537"/>
                <a:ext cx="8870632" cy="1186683"/>
              </a:xfrm>
              <a:prstGeom prst="rect">
                <a:avLst/>
              </a:prstGeom>
              <a:blipFill rotWithShape="1">
                <a:blip r:embed="rId13"/>
                <a:stretch>
                  <a:fillRect l="-3986" b="-319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565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tar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90"/>
            <a:ext cx="9144000" cy="5160456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879100" y="1498735"/>
                <a:ext cx="1222730" cy="1925346"/>
              </a:xfrm>
              <a:prstGeom prst="rect">
                <a:avLst/>
              </a:prstGeom>
              <a:noFill/>
            </p:spPr>
            <p:txBody>
              <a:bodyPr wrap="square" lIns="77925" tIns="38963" rIns="77925" bIns="3896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2000" b="1" i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𝑬</m:t>
                      </m:r>
                    </m:oMath>
                  </m:oMathPara>
                </a14:m>
                <a:endParaRPr lang="en-GB" sz="120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9100" y="1498735"/>
                <a:ext cx="1222730" cy="192534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126" y="1466770"/>
                <a:ext cx="1397482" cy="1925346"/>
              </a:xfrm>
              <a:prstGeom prst="rect">
                <a:avLst/>
              </a:prstGeom>
              <a:noFill/>
            </p:spPr>
            <p:txBody>
              <a:bodyPr wrap="square" lIns="77925" tIns="38963" rIns="77925" bIns="3896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2000" b="1" i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𝑹</m:t>
                      </m:r>
                    </m:oMath>
                  </m:oMathPara>
                </a14:m>
                <a:endParaRPr lang="en-GB" sz="12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6" y="1466770"/>
                <a:ext cx="1397482" cy="192534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/>
          <p:cNvCxnSpPr/>
          <p:nvPr/>
        </p:nvCxnSpPr>
        <p:spPr>
          <a:xfrm>
            <a:off x="6275926" y="2554753"/>
            <a:ext cx="1824466" cy="10325"/>
          </a:xfrm>
          <a:prstGeom prst="straightConnector1">
            <a:avLst/>
          </a:prstGeom>
          <a:ln w="1016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666906" y="393432"/>
            <a:ext cx="2329724" cy="15021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algn="r">
              <a:lnSpc>
                <a:spcPts val="3700"/>
              </a:lnSpc>
            </a:pPr>
            <a:r>
              <a:rPr lang="en-GB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Absolute</a:t>
            </a:r>
          </a:p>
          <a:p>
            <a:pPr algn="r">
              <a:lnSpc>
                <a:spcPts val="3700"/>
              </a:lnSpc>
            </a:pPr>
            <a:r>
              <a:rPr lang="en-GB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equilibrium</a:t>
            </a:r>
            <a:endParaRPr lang="en-GB" sz="36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r">
              <a:lnSpc>
                <a:spcPts val="3700"/>
              </a:lnSpc>
            </a:pPr>
            <a:r>
              <a:rPr lang="en-GB" sz="36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temperature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808" y="3130689"/>
            <a:ext cx="2337626" cy="571129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en-GB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Input signal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36260" y="3152750"/>
            <a:ext cx="2625416" cy="571129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r"/>
            <a:r>
              <a:rPr lang="en-GB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Output signal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889440" y="674685"/>
            <a:ext cx="3338744" cy="3731386"/>
          </a:xfrm>
          <a:prstGeom prst="rect">
            <a:avLst/>
          </a:prstGeom>
          <a:noFill/>
          <a:ln w="508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GB" sz="9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3051575" y="1254987"/>
                <a:ext cx="1959147" cy="25408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77925" tIns="38963" rIns="77925" bIns="3896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0" b="1" i="1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𝑨</m:t>
                      </m:r>
                    </m:oMath>
                  </m:oMathPara>
                </a14:m>
                <a:endParaRPr lang="en-GB" sz="16000" b="1" i="1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575" y="1254987"/>
                <a:ext cx="1959147" cy="2540899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255522" y="1639898"/>
                <a:ext cx="1872208" cy="1629048"/>
              </a:xfrm>
              <a:prstGeom prst="rect">
                <a:avLst/>
              </a:prstGeom>
              <a:noFill/>
            </p:spPr>
            <p:txBody>
              <a:bodyPr wrap="square" lIns="77925" tIns="38963" rIns="77925" bIns="3896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5400" b="1" i="1" spc="-256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 panose="02040503050406030204" pitchFamily="18" charset="0"/>
                        </a:rPr>
                        <m:t>≔</m:t>
                      </m:r>
                      <m:f>
                        <m:fPr>
                          <m:ctrlPr>
                            <a:rPr lang="en-GB" sz="5400" b="1" i="1" spc="-256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5400" b="1" i="1" spc="-256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 panose="02040503050406030204" pitchFamily="18" charset="0"/>
                            </a:rPr>
                            <m:t>𝑬</m:t>
                          </m:r>
                        </m:num>
                        <m:den>
                          <m:r>
                            <a:rPr lang="en-GB" sz="5400" b="1" i="1" spc="-256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 panose="02040503050406030204" pitchFamily="18" charset="0"/>
                            </a:rPr>
                            <m:t>𝑹</m:t>
                          </m:r>
                        </m:den>
                      </m:f>
                    </m:oMath>
                  </m:oMathPara>
                </a14:m>
                <a:endParaRPr lang="en-GB" sz="5400" b="1" spc="-256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5522" y="1639898"/>
                <a:ext cx="1872208" cy="1629048"/>
              </a:xfrm>
              <a:prstGeom prst="rect">
                <a:avLst/>
              </a:prstGeom>
              <a:blipFill rotWithShape="1">
                <a:blip r:embed="rId13"/>
                <a:stretch>
                  <a:fillRect b="-29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73956" y="373410"/>
            <a:ext cx="2331130" cy="15021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GB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Absolute</a:t>
            </a:r>
          </a:p>
          <a:p>
            <a:pPr>
              <a:lnSpc>
                <a:spcPts val="3700"/>
              </a:lnSpc>
            </a:pPr>
            <a:r>
              <a:rPr lang="en-GB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reference</a:t>
            </a:r>
            <a:endParaRPr lang="en-GB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>
              <a:lnSpc>
                <a:spcPts val="3700"/>
              </a:lnSpc>
            </a:pPr>
            <a:r>
              <a:rPr lang="en-GB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temperature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086528" y="3271808"/>
                <a:ext cx="2952328" cy="739574"/>
              </a:xfrm>
              <a:prstGeom prst="rect">
                <a:avLst/>
              </a:prstGeom>
              <a:noFill/>
            </p:spPr>
            <p:txBody>
              <a:bodyPr wrap="square" lIns="77925" tIns="38963" rIns="77925" bIns="3896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4200" b="1" i="1" spc="-256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4200" b="1" i="1" spc="-256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4200" b="1" i="1" spc="-256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4200" b="1" i="1" spc="-256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GB" sz="4200" b="1" i="1" spc="-256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4200" b="1" i="1" spc="-256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 panose="02040503050406030204" pitchFamily="18" charset="0"/>
                            </a:rPr>
                            <m:t>𝒇</m:t>
                          </m:r>
                          <m:r>
                            <a:rPr lang="en-GB" sz="4200" b="1" i="1" spc="-256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GB" sz="4200" b="1" i="1" spc="-256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4200" b="1" i="1" spc="-256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GB" sz="4200" b="1" spc="-256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6528" y="3271808"/>
                <a:ext cx="2952328" cy="739574"/>
              </a:xfrm>
              <a:prstGeom prst="rect">
                <a:avLst/>
              </a:prstGeom>
              <a:blipFill rotWithShape="1">
                <a:blip r:embed="rId15"/>
                <a:stretch>
                  <a:fillRect b="-82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2654484" y="4151827"/>
            <a:ext cx="3803077" cy="553176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>
              <a:lnSpc>
                <a:spcPts val="3700"/>
              </a:lnSpc>
            </a:pPr>
            <a:r>
              <a:rPr lang="en-GB" sz="36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BLACK BOX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 rot="2796460">
                <a:off x="3011852" y="1433653"/>
                <a:ext cx="1156043" cy="1309793"/>
              </a:xfrm>
              <a:prstGeom prst="rect">
                <a:avLst/>
              </a:prstGeom>
              <a:noFill/>
            </p:spPr>
            <p:txBody>
              <a:bodyPr wrap="none" lIns="77925" tIns="38963" rIns="77925" bIns="3896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8000" b="1" i="1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GB" sz="8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796460">
                <a:off x="3011852" y="1433653"/>
                <a:ext cx="1156043" cy="1309793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2648133" y="411510"/>
            <a:ext cx="3815777" cy="4248472"/>
          </a:xfrm>
          <a:prstGeom prst="rect">
            <a:avLst/>
          </a:prstGeom>
          <a:noFill/>
          <a:ln w="444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/>
        </p:nvSpPr>
        <p:spPr>
          <a:xfrm>
            <a:off x="3138839" y="915567"/>
            <a:ext cx="2807665" cy="3236261"/>
          </a:xfrm>
          <a:prstGeom prst="rect">
            <a:avLst/>
          </a:prstGeom>
          <a:noFill/>
          <a:ln w="444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1115616" y="2564916"/>
            <a:ext cx="2232248" cy="6836"/>
          </a:xfrm>
          <a:prstGeom prst="straightConnector1">
            <a:avLst/>
          </a:prstGeom>
          <a:ln w="1016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14578" y="938454"/>
            <a:ext cx="1688022" cy="55317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algn="ctr">
              <a:lnSpc>
                <a:spcPts val="3700"/>
              </a:lnSpc>
            </a:pPr>
            <a:r>
              <a:rPr lang="en-GB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Transfer</a:t>
            </a:r>
            <a:endParaRPr lang="en-GB" sz="36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94556" y="1370502"/>
            <a:ext cx="1751646" cy="55317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algn="ctr">
              <a:lnSpc>
                <a:spcPts val="3700"/>
              </a:lnSpc>
            </a:pPr>
            <a:r>
              <a:rPr lang="en-GB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function</a:t>
            </a:r>
            <a:endParaRPr lang="en-GB" sz="36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59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Image result for the sun pic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2" y="1"/>
            <a:ext cx="9149042" cy="515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17879" y="1059582"/>
            <a:ext cx="9165966" cy="1502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150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Feedback</a:t>
            </a:r>
          </a:p>
          <a:p>
            <a:pPr algn="ctr">
              <a:lnSpc>
                <a:spcPts val="5500"/>
              </a:lnSpc>
            </a:pPr>
            <a:r>
              <a:rPr lang="en-US" sz="120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misdefined</a:t>
            </a:r>
            <a:endParaRPr lang="en-US" sz="1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1180" y="2578424"/>
            <a:ext cx="91651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GB" sz="5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How models forgot the Sun</a:t>
            </a:r>
          </a:p>
          <a:p>
            <a:pPr algn="ctr">
              <a:lnSpc>
                <a:spcPts val="4500"/>
              </a:lnSpc>
            </a:pP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Christopher Monckton of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Brenchley</a:t>
            </a:r>
            <a:endParaRPr lang="en-GB" sz="4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>
              <a:lnSpc>
                <a:spcPts val="4500"/>
              </a:lnSpc>
            </a:pP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monckton@mail.com</a:t>
            </a:r>
          </a:p>
          <a:p>
            <a:pPr algn="ctr">
              <a:lnSpc>
                <a:spcPts val="4500"/>
              </a:lnSpc>
            </a:pPr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Porto, 7 September 2018</a:t>
            </a:r>
          </a:p>
        </p:txBody>
      </p:sp>
    </p:spTree>
    <p:extLst>
      <p:ext uri="{BB962C8B-B14F-4D97-AF65-F5344CB8AC3E}">
        <p14:creationId xmlns:p14="http://schemas.microsoft.com/office/powerpoint/2010/main" val="398373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r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64879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GB" sz="6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Argumentum</a:t>
            </a:r>
            <a:r>
              <a:rPr lang="en-GB" sz="6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GB" sz="6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ex </a:t>
            </a:r>
            <a:r>
              <a:rPr lang="en-GB" sz="6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definitione</a:t>
            </a:r>
            <a:r>
              <a:rPr lang="en-GB" sz="6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48" y="1828781"/>
            <a:ext cx="9123252" cy="55317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algn="ctr">
              <a:lnSpc>
                <a:spcPts val="3700"/>
              </a:lnSpc>
            </a:pPr>
            <a:r>
              <a:rPr lang="en-GB" sz="36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Equilibrium temperature is </a:t>
            </a:r>
            <a:r>
              <a:rPr lang="en-GB" sz="3600" b="1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after</a:t>
            </a:r>
            <a:r>
              <a:rPr lang="en-GB" sz="36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feedback acts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748" y="1347614"/>
            <a:ext cx="9123252" cy="55317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algn="ctr">
              <a:lnSpc>
                <a:spcPts val="3700"/>
              </a:lnSpc>
            </a:pPr>
            <a:r>
              <a:rPr lang="en-GB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Reference temperature is </a:t>
            </a:r>
            <a:r>
              <a:rPr lang="en-GB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before</a:t>
            </a:r>
            <a:r>
              <a:rPr lang="en-GB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feedback acts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06" y="2499742"/>
            <a:ext cx="9133794" cy="120720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GB" sz="4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The transfer function is the ratio of</a:t>
            </a:r>
          </a:p>
          <a:p>
            <a:pPr algn="ctr">
              <a:lnSpc>
                <a:spcPts val="4400"/>
              </a:lnSpc>
            </a:pPr>
            <a:r>
              <a:rPr lang="en-GB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equilibriium</a:t>
            </a:r>
            <a:r>
              <a:rPr lang="en-GB" sz="4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to </a:t>
            </a:r>
            <a:r>
              <a:rPr lang="en-GB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reference</a:t>
            </a:r>
            <a:r>
              <a:rPr lang="en-GB" sz="4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temperature: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0749" y="3507854"/>
                <a:ext cx="912325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8800" b="1" i="1" spc="-30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𝑨</m:t>
                      </m:r>
                      <m:r>
                        <a:rPr lang="en-GB" sz="8800" b="1" i="1" spc="-30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GB" sz="8800" b="1" i="1" spc="-30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𝑬</m:t>
                      </m:r>
                      <m:r>
                        <a:rPr lang="en-GB" sz="8800" b="1" i="1" spc="-30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en-GB" sz="8800" b="1" i="1" spc="-30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𝑹</m:t>
                      </m:r>
                    </m:oMath>
                  </m:oMathPara>
                </a14:m>
                <a:endParaRPr lang="en-GB" sz="8000" b="1" spc="-300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49" y="3507854"/>
                <a:ext cx="9123252" cy="144655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62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ar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264879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GB" sz="6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Two temperature equilibria</a:t>
            </a:r>
            <a:endParaRPr lang="en-GB" sz="60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84780" y="1414006"/>
                <a:ext cx="8959220" cy="1733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6400"/>
                  </a:lnSpc>
                </a:pPr>
                <a:r>
                  <a:rPr lang="en-GB" sz="7200" b="1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1: 1850</a:t>
                </a:r>
                <a:r>
                  <a:rPr lang="en-GB" sz="7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 </a:t>
                </a:r>
                <a:r>
                  <a:rPr lang="en-GB" sz="72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7200" b="1" i="1" dirty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GB" sz="7200" b="1" i="1" dirty="0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𝑬</m:t>
                        </m:r>
                      </m:e>
                      <m:sub>
                        <m:r>
                          <a:rPr lang="en-GB" sz="7200" b="1" dirty="0" smtClean="0"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𝟏</m:t>
                        </m:r>
                      </m:sub>
                    </m:sSub>
                    <m:r>
                      <a:rPr lang="en-GB" sz="7200" b="1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nor/>
                      </m:rPr>
                      <a:rPr lang="en-GB" sz="7200" b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rPr>
                      <m:t>287 </m:t>
                    </m:r>
                    <m:r>
                      <m:rPr>
                        <m:nor/>
                      </m:rPr>
                      <a:rPr lang="en-GB" sz="7200" b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rPr>
                      <m:t>K</m:t>
                    </m:r>
                  </m:oMath>
                </a14:m>
                <a:endParaRPr lang="en-GB" sz="72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  <a:p>
                <a:pPr algn="ctr">
                  <a:lnSpc>
                    <a:spcPts val="6400"/>
                  </a:lnSpc>
                </a:pPr>
                <a:r>
                  <a:rPr lang="en-GB" sz="7200" b="1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2: 2011</a:t>
                </a:r>
                <a:r>
                  <a:rPr lang="en-GB" sz="7200" b="1" dirty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7200" b="1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GB" sz="7200" b="1" i="1" dirty="0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𝑬</m:t>
                        </m:r>
                      </m:e>
                      <m:sub>
                        <m:r>
                          <a:rPr lang="en-GB" sz="7200" b="1" dirty="0" smtClean="0"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𝟐</m:t>
                        </m:r>
                      </m:sub>
                    </m:sSub>
                    <m:r>
                      <a:rPr lang="en-GB" sz="7200" b="1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GB" sz="7200" b="1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</a:t>
                </a:r>
                <a:r>
                  <a:rPr lang="en-GB" sz="7200" b="1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288 </a:t>
                </a:r>
                <a:r>
                  <a:rPr lang="en-GB" sz="72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K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80" y="1414006"/>
                <a:ext cx="8959220" cy="1733808"/>
              </a:xfrm>
              <a:prstGeom prst="rect">
                <a:avLst/>
              </a:prstGeom>
              <a:blipFill rotWithShape="1">
                <a:blip r:embed="rId3"/>
                <a:stretch>
                  <a:fillRect t="-30634" b="-316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85862" y="3167846"/>
                <a:ext cx="8784976" cy="1708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6300"/>
                  </a:lnSpc>
                </a:pPr>
                <a:r>
                  <a:rPr lang="en-GB" sz="60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will be studied to derive</a:t>
                </a:r>
              </a:p>
              <a:p>
                <a:pPr algn="ctr">
                  <a:lnSpc>
                    <a:spcPts val="6300"/>
                  </a:lnSpc>
                </a:pPr>
                <a:r>
                  <a:rPr lang="en-GB" sz="6000" b="1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Charney sensitivity</a:t>
                </a:r>
                <a:r>
                  <a:rPr lang="en-GB" sz="6600" b="1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6600" b="1" i="1" dirty="0" smtClean="0">
                            <a:solidFill>
                              <a:schemeClr val="accent5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GB" sz="6600" b="1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GB" sz="6600" b="1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𝑬</m:t>
                        </m:r>
                      </m:e>
                      <m:sub>
                        <m:r>
                          <a:rPr lang="en-GB" sz="6600" b="1" i="0" dirty="0" smtClean="0"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𝟐</m:t>
                        </m:r>
                      </m:sub>
                    </m:sSub>
                  </m:oMath>
                </a14:m>
                <a:endParaRPr lang="en-GB" sz="6600" b="1" baseline="-25000" dirty="0">
                  <a:solidFill>
                    <a:schemeClr val="accent5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862" y="3167846"/>
                <a:ext cx="8784976" cy="1708160"/>
              </a:xfrm>
              <a:prstGeom prst="rect">
                <a:avLst/>
              </a:prstGeom>
              <a:blipFill rotWithShape="1">
                <a:blip r:embed="rId4"/>
                <a:stretch>
                  <a:fillRect t="-18214" b="-25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766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ar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90776789"/>
                  </p:ext>
                </p:extLst>
              </p:nvPr>
            </p:nvGraphicFramePr>
            <p:xfrm>
              <a:off x="0" y="1194782"/>
              <a:ext cx="9144000" cy="37795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03648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5328592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  <a:gridCol w="2411760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ts val="3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3600" b="1" i="1" baseline="0" smtClean="0">
                                        <a:solidFill>
                                          <a:srgbClr val="FFFF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3600" b="1" i="1" baseline="0" smtClean="0">
                                        <a:solidFill>
                                          <a:srgbClr val="FFFF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      </m:t>
                                    </m:r>
                                    <m:r>
                                      <a:rPr lang="en-GB" sz="3600" b="1" i="1" baseline="0" smtClean="0">
                                        <a:solidFill>
                                          <a:srgbClr val="FFFF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𝑺</m:t>
                                    </m:r>
                                  </m:e>
                                  <m:sub>
                                    <m:r>
                                      <a:rPr lang="en-GB" sz="3600" b="1" i="1" baseline="0" smtClean="0">
                                        <a:solidFill>
                                          <a:srgbClr val="FF0066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3600" b="1" baseline="0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Industrial-era insolation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1365 W m</a:t>
                          </a:r>
                          <a:r>
                            <a:rPr lang="en-GB" sz="3600" b="1" baseline="30000" dirty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–2</a:t>
                          </a:r>
                          <a:endParaRPr lang="en-GB" sz="3600" b="1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ts val="3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3600" b="1" i="1" baseline="0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mbria Math"/>
                                  </a:rPr>
                                  <m:t>        </m:t>
                                </m:r>
                                <m:r>
                                  <a:rPr lang="en-GB" sz="3600" b="1" i="1" baseline="0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mbria Math"/>
                                  </a:rPr>
                                  <m:t>𝜶</m:t>
                                </m:r>
                              </m:oMath>
                            </m:oMathPara>
                          </a14:m>
                          <a:endParaRPr lang="en-GB" sz="3600" b="1" baseline="0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Industrial-era albedo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0.3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ts val="3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3600" b="1" i="1" baseline="0" smtClean="0">
                                    <a:solidFill>
                                      <a:srgbClr val="FFFF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GB" sz="3600" b="1" i="1" baseline="0" smtClean="0">
                                        <a:solidFill>
                                          <a:srgbClr val="FFFF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3600" b="1" i="1" baseline="0" smtClean="0">
                                        <a:solidFill>
                                          <a:srgbClr val="FFFF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     </m:t>
                                    </m:r>
                                    <m:r>
                                      <a:rPr lang="en-GB" sz="3600" b="1" i="1" baseline="0" smtClean="0">
                                        <a:solidFill>
                                          <a:schemeClr val="accent3">
                                            <a:lumMod val="75000"/>
                                          </a:schemeClr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mbria Math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GB" sz="3600" b="1" i="1" baseline="0" smtClean="0">
                                        <a:solidFill>
                                          <a:schemeClr val="accent3">
                                            <a:lumMod val="75000"/>
                                          </a:schemeClr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𝑷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3600" b="1" baseline="0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Planck sensitivity 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0.3 K W</a:t>
                          </a:r>
                          <a:r>
                            <a:rPr lang="en-GB" sz="3600" b="1" baseline="3000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–1</a:t>
                          </a:r>
                          <a:r>
                            <a:rPr lang="en-GB" sz="3600" b="1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m</a:t>
                          </a:r>
                          <a:r>
                            <a:rPr lang="en-GB" sz="3600" b="1" baseline="3000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 </a:t>
                          </a:r>
                          <a:endParaRPr lang="en-GB" sz="3600" b="1" dirty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ts val="3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3600" b="1" i="1" baseline="0" smtClean="0">
                                    <a:solidFill>
                                      <a:srgbClr val="FFFF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   </m:t>
                                </m:r>
                                <m:sSub>
                                  <m:sSubPr>
                                    <m:ctrlPr>
                                      <a:rPr lang="en-GB" sz="3600" b="1" i="1" baseline="0" smtClean="0">
                                        <a:solidFill>
                                          <a:srgbClr val="FFFF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3600" b="1" i="1" baseline="0" smtClean="0">
                                        <a:solidFill>
                                          <a:srgbClr val="FFFF99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mbria Math"/>
                                      </a:rPr>
                                      <m:t>∆</m:t>
                                    </m:r>
                                    <m:r>
                                      <a:rPr lang="en-GB" sz="3600" b="1" i="1" baseline="0" smtClean="0">
                                        <a:solidFill>
                                          <a:srgbClr val="FFFF99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GB" sz="3600" b="1" i="1" baseline="0" smtClean="0">
                                        <a:solidFill>
                                          <a:srgbClr val="FF0066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3600" b="1" baseline="0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Non-con. GHG warming </a:t>
                          </a:r>
                          <a:r>
                            <a:rPr lang="en-GB" sz="3200" b="1" baseline="0" dirty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to 1850</a:t>
                          </a:r>
                          <a:endParaRPr lang="en-GB" sz="3200" b="1" baseline="0" dirty="0">
                            <a:solidFill>
                              <a:srgbClr val="FFFF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11 K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ts val="3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3600" b="1" i="1" baseline="0" smtClean="0">
                                    <a:solidFill>
                                      <a:srgbClr val="FFFF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GB" sz="3600" b="1" i="1" baseline="0" smtClean="0">
                                        <a:solidFill>
                                          <a:srgbClr val="FFFF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3600" b="1" i="1" baseline="0" smtClean="0">
                                        <a:solidFill>
                                          <a:srgbClr val="FFFF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     </m:t>
                                    </m:r>
                                    <m:r>
                                      <a:rPr lang="en-GB" sz="3600" b="1" i="1" baseline="0" smtClean="0">
                                        <a:solidFill>
                                          <a:schemeClr val="accent6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GB" sz="3600" b="1" i="1" baseline="0" smtClean="0">
                                        <a:solidFill>
                                          <a:srgbClr val="FF0066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3600" b="1" baseline="0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Equilibrium temperature </a:t>
                          </a:r>
                          <a:r>
                            <a:rPr lang="en-GB" sz="3200" b="1" baseline="0" dirty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in 1850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287 K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ts val="3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3600" b="1" i="1" baseline="0" smtClean="0">
                                    <a:solidFill>
                                      <a:srgbClr val="FFFF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   </m:t>
                                </m:r>
                                <m:sSub>
                                  <m:sSubPr>
                                    <m:ctrlPr>
                                      <a:rPr lang="en-GB" sz="3600" b="1" i="1" baseline="0" smtClean="0">
                                        <a:solidFill>
                                          <a:srgbClr val="FFFF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3600" b="1" i="1" baseline="0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mbria Math"/>
                                      </a:rPr>
                                      <m:t>∆</m:t>
                                    </m:r>
                                    <m:r>
                                      <a:rPr lang="en-GB" sz="3600" b="1" i="1" baseline="0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GB" sz="3600" b="1" i="1" baseline="0" smtClean="0">
                                        <a:solidFill>
                                          <a:srgbClr val="FF0066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3600" baseline="0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Anthropogenic forcing</a:t>
                          </a:r>
                          <a:r>
                            <a:rPr lang="en-GB" sz="3200" b="1" baseline="0" dirty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</a:t>
                          </a:r>
                          <a:r>
                            <a:rPr lang="en-GB" sz="3200" b="1" baseline="0" dirty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to 2011</a:t>
                          </a:r>
                          <a:endParaRPr lang="en-GB" sz="3200" baseline="0" dirty="0"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2.3 W m</a:t>
                          </a:r>
                          <a:r>
                            <a:rPr lang="en-GB" sz="3600" b="1" baseline="30000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–2</a:t>
                          </a:r>
                          <a:endParaRPr lang="en-GB" sz="3600" b="1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ts val="3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3600" b="1" i="1" baseline="0" smtClean="0">
                                    <a:solidFill>
                                      <a:srgbClr val="F6B4ED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GB" sz="3600" b="1" i="1" baseline="0" smtClean="0">
                                        <a:solidFill>
                                          <a:srgbClr val="F6B4ED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3600" b="1" i="1" baseline="0" smtClean="0">
                                        <a:solidFill>
                                          <a:srgbClr val="F6B4ED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mbria Math"/>
                                      </a:rPr>
                                      <m:t>∆</m:t>
                                    </m:r>
                                    <m:r>
                                      <a:rPr lang="en-GB" sz="3600" b="1" i="1" baseline="0" smtClean="0">
                                        <a:solidFill>
                                          <a:srgbClr val="F6B4ED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GB" sz="3600" b="1" i="0" baseline="0" smtClean="0">
                                        <a:solidFill>
                                          <a:srgbClr val="F6B4ED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𝐢𝐦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3600" baseline="0" dirty="0">
                            <a:solidFill>
                              <a:srgbClr val="F6B4ED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rgbClr val="F6B4ED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Net radiative imbalance </a:t>
                          </a:r>
                          <a:r>
                            <a:rPr lang="en-GB" sz="3200" b="1" baseline="0" dirty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to 2011</a:t>
                          </a:r>
                          <a:endParaRPr lang="en-GB" sz="3200" baseline="0" dirty="0"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rgbClr val="F6B4ED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0.6 W m</a:t>
                          </a:r>
                          <a:r>
                            <a:rPr lang="en-GB" sz="3600" b="1" baseline="30000" dirty="0">
                              <a:solidFill>
                                <a:srgbClr val="F6B4ED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–2</a:t>
                          </a:r>
                          <a:endParaRPr lang="en-GB" sz="3600" b="1" dirty="0">
                            <a:solidFill>
                              <a:srgbClr val="F6B4ED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3600" b="1" i="1" baseline="0" smtClean="0">
                                    <a:solidFill>
                                      <a:schemeClr val="accent3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GB" sz="3600" b="1" i="1" baseline="0" smtClean="0">
                                        <a:solidFill>
                                          <a:schemeClr val="accent3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3600" b="1" i="1" baseline="0" smtClean="0">
                                        <a:solidFill>
                                          <a:schemeClr val="accent3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GB" sz="3600" b="1" i="1" baseline="0" smtClean="0">
                                        <a:solidFill>
                                          <a:schemeClr val="accent3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mbria Math"/>
                                      </a:rPr>
                                      <m:t>∆</m:t>
                                    </m:r>
                                    <m:r>
                                      <a:rPr lang="en-GB" sz="3600" b="1" i="1" baseline="0" smtClean="0">
                                        <a:solidFill>
                                          <a:schemeClr val="accent3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GB" sz="3600" b="1" i="1" baseline="0" smtClean="0">
                                        <a:solidFill>
                                          <a:srgbClr val="FF0066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𝑪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3600" baseline="0" dirty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Radiative forcing, </a:t>
                          </a:r>
                          <a:r>
                            <a:rPr lang="en-GB" sz="3200" b="1" baseline="0" dirty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2011 to 2xCO</a:t>
                          </a:r>
                          <a:r>
                            <a:rPr lang="en-GB" sz="3200" b="1" baseline="-25000" dirty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</a:t>
                          </a:r>
                          <a:endParaRPr lang="en-GB" sz="3200" baseline="-25000" dirty="0"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3.5 W m</a:t>
                          </a:r>
                          <a:r>
                            <a:rPr lang="en-GB" sz="3600" b="1" baseline="30000" dirty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–2</a:t>
                          </a:r>
                          <a:endParaRPr lang="en-GB" sz="3600" b="1" dirty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90776789"/>
                  </p:ext>
                </p:extLst>
              </p:nvPr>
            </p:nvGraphicFramePr>
            <p:xfrm>
              <a:off x="0" y="1194782"/>
              <a:ext cx="9144000" cy="3785235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03648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0"/>
                        </a:ext>
                      </a:extLst>
                    </a:gridCol>
                    <a:gridCol w="5328592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1"/>
                        </a:ext>
                      </a:extLst>
                    </a:gridCol>
                    <a:gridCol w="2411760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2"/>
                        </a:ext>
                      </a:extLst>
                    </a:gridCol>
                  </a:tblGrid>
                  <a:tr h="4724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t="-53846" r="-552174" b="-755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Industrial-era insolation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1365 W m</a:t>
                          </a:r>
                          <a:r>
                            <a:rPr lang="en-GB" sz="3600" b="1" baseline="30000" dirty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–2</a:t>
                          </a:r>
                          <a:endParaRPr lang="en-GB" sz="3600" b="1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0"/>
                      </a:ext>
                    </a:extLst>
                  </a:tr>
                  <a:tr h="4724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t="-155844" r="-552174" b="-664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Industrial-era albedo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0.3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1"/>
                      </a:ext>
                    </a:extLst>
                  </a:tr>
                  <a:tr h="4724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t="-252564" r="-552174" b="-556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Planck sensitivity 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0.3 K W</a:t>
                          </a:r>
                          <a:r>
                            <a:rPr lang="en-GB" sz="3600" b="1" baseline="3000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–1</a:t>
                          </a:r>
                          <a:r>
                            <a:rPr lang="en-GB" sz="3600" b="1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m</a:t>
                          </a:r>
                          <a:r>
                            <a:rPr lang="en-GB" sz="3600" b="1" baseline="3000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 </a:t>
                          </a:r>
                          <a:endParaRPr lang="en-GB" sz="3600" b="1" dirty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2"/>
                      </a:ext>
                    </a:extLst>
                  </a:tr>
                  <a:tr h="4724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t="-357143" r="-552174" b="-46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Non-con. GHG warming </a:t>
                          </a:r>
                          <a:r>
                            <a:rPr lang="en-GB" sz="3200" b="1" baseline="0" dirty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to 1850</a:t>
                          </a:r>
                          <a:endParaRPr lang="en-GB" sz="3200" b="1" baseline="0" dirty="0">
                            <a:solidFill>
                              <a:srgbClr val="FFFF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11 K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3"/>
                      </a:ext>
                    </a:extLst>
                  </a:tr>
                  <a:tr h="4781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t="-451282" r="-552174" b="-35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Equilibrium temperature </a:t>
                          </a:r>
                          <a:r>
                            <a:rPr lang="en-GB" sz="3200" b="1" baseline="0" dirty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in 1850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287 K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4"/>
                      </a:ext>
                    </a:extLst>
                  </a:tr>
                  <a:tr h="4724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t="-551282" r="-552174" b="-25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Anthropogenic forcing</a:t>
                          </a:r>
                          <a:r>
                            <a:rPr lang="en-GB" sz="3200" b="1" baseline="0" dirty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</a:t>
                          </a:r>
                          <a:r>
                            <a:rPr lang="en-GB" sz="3200" b="1" baseline="0" dirty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to 2011</a:t>
                          </a:r>
                          <a:endParaRPr lang="en-GB" sz="3200" baseline="0" dirty="0"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2.3 W m</a:t>
                          </a:r>
                          <a:r>
                            <a:rPr lang="en-GB" sz="3600" b="1" baseline="30000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–2</a:t>
                          </a:r>
                          <a:endParaRPr lang="en-GB" sz="3600" b="1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6"/>
                      </a:ext>
                    </a:extLst>
                  </a:tr>
                  <a:tr h="4724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t="-659740" r="-552174" b="-1610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rgbClr val="F6B4ED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Net radiative imbalance </a:t>
                          </a:r>
                          <a:r>
                            <a:rPr lang="en-GB" sz="3200" b="1" baseline="0" dirty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to 2011</a:t>
                          </a:r>
                          <a:endParaRPr lang="en-GB" sz="3200" baseline="0" dirty="0"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rgbClr val="F6B4ED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0.6 W m</a:t>
                          </a:r>
                          <a:r>
                            <a:rPr lang="en-GB" sz="3600" b="1" baseline="30000" dirty="0">
                              <a:solidFill>
                                <a:srgbClr val="F6B4ED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–2</a:t>
                          </a:r>
                          <a:endParaRPr lang="en-GB" sz="3600" b="1" dirty="0">
                            <a:solidFill>
                              <a:srgbClr val="F6B4ED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7"/>
                      </a:ext>
                    </a:extLst>
                  </a:tr>
                  <a:tr h="4724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t="-750000" r="-552174" b="-589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Radiative forcing, </a:t>
                          </a:r>
                          <a:r>
                            <a:rPr lang="en-GB" sz="3200" b="1" baseline="0" dirty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2011 to 2xCO</a:t>
                          </a:r>
                          <a:r>
                            <a:rPr lang="en-GB" sz="3200" b="1" baseline="-25000" dirty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</a:t>
                          </a:r>
                          <a:endParaRPr lang="en-GB" sz="3200" baseline="-25000" dirty="0"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3.5 W m</a:t>
                          </a:r>
                          <a:r>
                            <a:rPr lang="en-GB" sz="3600" b="1" baseline="30000" dirty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–2</a:t>
                          </a:r>
                          <a:endParaRPr lang="en-GB" sz="3600" b="1" dirty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/>
          <p:cNvSpPr txBox="1"/>
          <p:nvPr/>
        </p:nvSpPr>
        <p:spPr>
          <a:xfrm>
            <a:off x="0" y="110991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GB" sz="4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8 key quantities determine</a:t>
            </a:r>
          </a:p>
          <a:p>
            <a:pPr algn="ctr">
              <a:lnSpc>
                <a:spcPts val="3900"/>
              </a:lnSpc>
            </a:pPr>
            <a:r>
              <a:rPr lang="en-GB" sz="4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Charney sensitivity</a:t>
            </a:r>
          </a:p>
        </p:txBody>
      </p:sp>
    </p:spTree>
    <p:extLst>
      <p:ext uri="{BB962C8B-B14F-4D97-AF65-F5344CB8AC3E}">
        <p14:creationId xmlns:p14="http://schemas.microsoft.com/office/powerpoint/2010/main" val="191150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964396"/>
            <a:ext cx="85011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" b="1">
                <a:solidFill>
                  <a:schemeClr val="bg1"/>
                </a:solidFill>
                <a:latin typeface="Times New Roman" pitchFamily="18" charset="0"/>
              </a:rPr>
              <a:t>IT’S THE SUN: changes in solar radiance striking the ground</a:t>
            </a:r>
          </a:p>
          <a:p>
            <a:pPr algn="ctr"/>
            <a:r>
              <a:rPr lang="en-GB" sz="4200" b="1">
                <a:solidFill>
                  <a:schemeClr val="bg1"/>
                </a:solidFill>
                <a:latin typeface="Times New Roman" pitchFamily="18" charset="0"/>
              </a:rPr>
              <a:t>explain recent temperature changes</a:t>
            </a:r>
            <a:endParaRPr lang="en-GB" sz="4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9" name="Picture 8" descr="http://researchpark.arc.nasa.gov/lecture%20series/images/Earth.jpg"/>
          <p:cNvPicPr/>
          <p:nvPr/>
        </p:nvPicPr>
        <p:blipFill rotWithShape="1">
          <a:blip r:embed="rId3" cstate="print"/>
          <a:srcRect l="2954"/>
          <a:stretch/>
        </p:blipFill>
        <p:spPr bwMode="auto">
          <a:xfrm>
            <a:off x="1" y="0"/>
            <a:ext cx="915444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-1" y="3795887"/>
            <a:ext cx="91544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First equilibrium: </a:t>
            </a:r>
            <a:r>
              <a:rPr lang="en-GB" sz="8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1850</a:t>
            </a:r>
            <a:r>
              <a:rPr lang="en-GB" sz="8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endParaRPr lang="en-GB" sz="66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3202" y="2286040"/>
            <a:ext cx="54841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monckton@mail.com</a:t>
            </a:r>
          </a:p>
        </p:txBody>
      </p:sp>
      <p:pic>
        <p:nvPicPr>
          <p:cNvPr id="13" name="Picture 19" descr="https://upload.wikimedia.org/wikipedia/commons/thumb/b/b0/Coronet_of_a_British_Viscount.svg/150px-Coronet_of_a_British_Viscount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872" y="172206"/>
            <a:ext cx="1452591" cy="120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17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ar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90"/>
            <a:ext cx="9144000" cy="5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57"/>
          <a:stretch/>
        </p:blipFill>
        <p:spPr bwMode="auto">
          <a:xfrm>
            <a:off x="-23394" y="1049250"/>
            <a:ext cx="9167394" cy="410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868144" y="3520554"/>
                <a:ext cx="3024336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en-GB" sz="6600" b="1" i="1" spc="-30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GB" sz="6600" b="1" spc="-3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 </a:t>
                </a:r>
                <a:r>
                  <a:rPr lang="en-GB" sz="8000" b="1" spc="-3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287 K</a:t>
                </a:r>
                <a:endParaRPr lang="en-AU" sz="6600" spc="-3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3520554"/>
                <a:ext cx="3024336" cy="1323439"/>
              </a:xfrm>
              <a:prstGeom prst="rect">
                <a:avLst/>
              </a:prstGeom>
              <a:blipFill rotWithShape="1">
                <a:blip r:embed="rId4"/>
                <a:stretch>
                  <a:fillRect t="-21198" r="-19355" b="-465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-4762" y="269668"/>
            <a:ext cx="9148762" cy="694240"/>
          </a:xfrm>
          <a:prstGeom prst="rect">
            <a:avLst/>
          </a:prstGeom>
          <a:noFill/>
        </p:spPr>
        <p:txBody>
          <a:bodyPr wrap="square" lIns="77925" tIns="38963" rIns="77925" bIns="38963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GB" sz="5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Equilibrium temperature</a:t>
            </a:r>
            <a:r>
              <a:rPr lang="en-GB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 </a:t>
            </a:r>
            <a:r>
              <a:rPr lang="en-GB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in</a:t>
            </a:r>
            <a:r>
              <a:rPr lang="en-GB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 </a:t>
            </a:r>
            <a:r>
              <a:rPr lang="en-GB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1850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275606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GB" sz="4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No trend for 80 years</a:t>
            </a:r>
            <a:r>
              <a:rPr lang="en-GB" sz="44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GB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1850-1929</a:t>
            </a:r>
            <a:r>
              <a:rPr lang="en-GB" sz="4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044306" y="3578785"/>
                <a:ext cx="936104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6600" b="1" i="1" spc="-300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6600" b="1" i="1" spc="-30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GB" sz="6600" b="1" i="0" spc="-300" smtClean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AU" sz="6600" spc="-3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306" y="3578785"/>
                <a:ext cx="936104" cy="1107996"/>
              </a:xfrm>
              <a:prstGeom prst="rect">
                <a:avLst/>
              </a:prstGeom>
              <a:blipFill rotWithShape="1">
                <a:blip r:embed="rId5"/>
                <a:stretch>
                  <a:fillRect r="-64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48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15634" r="25725" b="12758"/>
          <a:stretch/>
        </p:blipFill>
        <p:spPr bwMode="auto">
          <a:xfrm>
            <a:off x="-868" y="-3122"/>
            <a:ext cx="9144868" cy="514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350440" y="1346152"/>
                <a:ext cx="3693592" cy="11439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ts val="8200"/>
                  </a:lnSpc>
                </a:pPr>
                <a14:m>
                  <m:oMath xmlns:m="http://schemas.openxmlformats.org/officeDocument/2006/math">
                    <m:r>
                      <a:rPr lang="en-GB" sz="8000" b="1" i="1" smtClean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</m:oMath>
                </a14:m>
                <a:r>
                  <a:rPr lang="en-GB" sz="80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255 K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0440" y="1346152"/>
                <a:ext cx="3693592" cy="1143903"/>
              </a:xfrm>
              <a:prstGeom prst="rect">
                <a:avLst/>
              </a:prstGeom>
              <a:blipFill>
                <a:blip r:embed="rId3"/>
                <a:stretch>
                  <a:fillRect t="-39572" r="-15842" b="-550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-868" y="2955814"/>
                <a:ext cx="9144868" cy="1130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6600" b="1" i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GB" sz="6600" b="1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sz="6600" b="1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 [</m:t>
                          </m:r>
                          <m:sSub>
                            <m:sSubPr>
                              <m:ctrlPr>
                                <a:rPr lang="en-GB" sz="6600" b="1" i="1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6600" b="1" i="1" smtClean="0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(</m:t>
                              </m:r>
                              <m:r>
                                <a:rPr lang="en-GB" sz="6600" b="1" i="1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GB" sz="6600" b="1" i="1" smtClean="0">
                                  <a:solidFill>
                                    <a:srgbClr val="FF0066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𝟎</m:t>
                              </m:r>
                            </m:sub>
                          </m:sSub>
                          <m:r>
                            <a:rPr lang="en-GB" sz="6600" b="1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/</m:t>
                          </m:r>
                          <m:r>
                            <a:rPr lang="en-GB" sz="6600" b="1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𝟒</m:t>
                          </m:r>
                          <m:r>
                            <a:rPr lang="en-GB" sz="6600" b="1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)</m:t>
                          </m:r>
                          <m:d>
                            <m:dPr>
                              <m:ctrlPr>
                                <a:rPr lang="en-GB" sz="6600" b="1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sz="6600" b="1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𝟏</m:t>
                              </m:r>
                              <m:r>
                                <a:rPr lang="en-GB" sz="6600" b="1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GB" sz="6600" b="1" i="1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e>
                          </m:d>
                          <m:r>
                            <a:rPr lang="en-GB" sz="6600" b="1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GB" sz="6600" b="1" i="1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𝝈</m:t>
                          </m:r>
                          <m:r>
                            <a:rPr lang="en-GB" sz="6600" b="1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]</m:t>
                          </m:r>
                        </m:e>
                        <m:sup>
                          <m:r>
                            <a:rPr lang="en-US" sz="6600" b="1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¼</m:t>
                          </m:r>
                        </m:sup>
                      </m:sSup>
                    </m:oMath>
                  </m:oMathPara>
                </a14:m>
                <a:endParaRPr lang="en-GB" sz="66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68" y="2955814"/>
                <a:ext cx="9144868" cy="1130374"/>
              </a:xfrm>
              <a:prstGeom prst="rect">
                <a:avLst/>
              </a:prstGeom>
              <a:blipFill rotWithShape="1">
                <a:blip r:embed="rId4"/>
                <a:stretch>
                  <a:fillRect b="-5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3938888"/>
                <a:ext cx="914639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0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1365</a:t>
                </a:r>
                <a:r>
                  <a:rPr lang="en-GB" sz="40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GB" sz="28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W m</a:t>
                </a:r>
                <a:r>
                  <a:rPr lang="en-GB" sz="2800" b="1" baseline="30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– 2 </a:t>
                </a:r>
                <a:r>
                  <a:rPr lang="en-GB" sz="28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insolation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600" b="1" i="1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bPr>
                      <m:e>
                        <m:r>
                          <a:rPr lang="en-GB" sz="3600" b="1" i="1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𝑺</m:t>
                        </m:r>
                      </m:e>
                      <m:sub>
                        <m:r>
                          <a:rPr lang="en-GB" sz="3600" b="1" i="1"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GB" sz="28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(</a:t>
                </a:r>
                <a:r>
                  <a:rPr lang="en-GB" sz="28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DeWitte</a:t>
                </a:r>
                <a:r>
                  <a:rPr lang="en-GB" sz="28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&amp; </a:t>
                </a:r>
                <a:r>
                  <a:rPr lang="en-GB" sz="28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Nevens</a:t>
                </a:r>
                <a:r>
                  <a:rPr lang="en-GB" sz="28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2016)</a:t>
                </a:r>
                <a:r>
                  <a:rPr lang="en-GB" sz="2800" b="1" baseline="30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</a:t>
                </a:r>
                <a:endParaRPr lang="en-GB" sz="4000" b="1" baseline="30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38888"/>
                <a:ext cx="9146392" cy="707886"/>
              </a:xfrm>
              <a:prstGeom prst="rect">
                <a:avLst/>
              </a:prstGeom>
              <a:blipFill>
                <a:blip r:embed="rId5"/>
                <a:stretch>
                  <a:fillRect t="-17241" b="-413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4433" y="187604"/>
            <a:ext cx="9139568" cy="64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GB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Emission temperature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508825" y="267494"/>
                <a:ext cx="3328347" cy="27853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500" b="1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7500" b="1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𝑹</m:t>
                          </m:r>
                        </m:e>
                        <m:sub>
                          <m:r>
                            <a:rPr lang="en-GB" sz="17500" b="1" i="0" smtClean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AU" sz="175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825" y="267494"/>
                <a:ext cx="3328347" cy="278537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432" y="4385438"/>
                <a:ext cx="914639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0.3</a:t>
                </a:r>
                <a:r>
                  <a:rPr lang="en-GB" sz="4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GB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albedo </a:t>
                </a:r>
                <a14:m>
                  <m:oMath xmlns:m="http://schemas.openxmlformats.org/officeDocument/2006/math">
                    <m:r>
                      <a:rPr lang="en-GB" sz="3600" b="1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𝜶</m:t>
                    </m:r>
                  </m:oMath>
                </a14:m>
                <a:r>
                  <a:rPr lang="en-GB" sz="4000" b="1" baseline="30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</a:t>
                </a:r>
                <a:r>
                  <a:rPr lang="en-GB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(Loeb 2009)     </a:t>
                </a:r>
                <a:r>
                  <a:rPr lang="en-GB" sz="28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::  </a:t>
                </a:r>
                <a:r>
                  <a:rPr lang="en-GB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GB" sz="4000" b="1" i="1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𝝈</m:t>
                    </m:r>
                  </m:oMath>
                </a14:m>
                <a:r>
                  <a:rPr lang="en-GB" sz="3200" b="1" i="0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 Math"/>
                  </a:rPr>
                  <a:t> </a:t>
                </a:r>
                <a:r>
                  <a:rPr lang="en-GB" sz="3200" b="1" i="0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= 5.67 x 10</a:t>
                </a:r>
                <a:r>
                  <a:rPr lang="en-GB" sz="3200" b="1" i="0" baseline="30000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–8 </a:t>
                </a:r>
                <a:r>
                  <a:rPr lang="en-GB" sz="3200" b="1" i="0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 </a:t>
                </a:r>
                <a:endParaRPr lang="en-GB" sz="4000" b="1" baseline="30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2" y="4385438"/>
                <a:ext cx="9146392" cy="707886"/>
              </a:xfrm>
              <a:prstGeom prst="rect">
                <a:avLst/>
              </a:prstGeom>
              <a:blipFill>
                <a:blip r:embed="rId8"/>
                <a:stretch>
                  <a:fillRect t="-17094" b="-410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07504" y="1320918"/>
            <a:ext cx="25202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200"/>
              </a:lnSpc>
            </a:pPr>
            <a:r>
              <a:rPr lang="en-GB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Sunshine</a:t>
            </a:r>
          </a:p>
          <a:p>
            <a:pPr algn="r">
              <a:lnSpc>
                <a:spcPts val="4200"/>
              </a:lnSpc>
            </a:pPr>
            <a:r>
              <a:rPr lang="en-GB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term</a:t>
            </a:r>
          </a:p>
        </p:txBody>
      </p:sp>
    </p:spTree>
    <p:extLst>
      <p:ext uri="{BB962C8B-B14F-4D97-AF65-F5344CB8AC3E}">
        <p14:creationId xmlns:p14="http://schemas.microsoft.com/office/powerpoint/2010/main" val="224834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r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401124"/>
            <a:ext cx="9144000" cy="560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GB" sz="5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The </a:t>
            </a:r>
            <a:r>
              <a:rPr lang="en-GB" sz="5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transfer function </a:t>
            </a:r>
            <a:r>
              <a:rPr lang="en-GB" sz="5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 1850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0676898"/>
                  </p:ext>
                </p:extLst>
              </p:nvPr>
            </p:nvGraphicFramePr>
            <p:xfrm>
              <a:off x="107504" y="1059582"/>
              <a:ext cx="8928992" cy="3916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768752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2160240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i="1" baseline="0" dirty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Sunshine term</a:t>
                          </a:r>
                          <a:r>
                            <a:rPr lang="en-GB" sz="3200" b="1" baseline="0" dirty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: Emission temperature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255 Kelvin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Plus </a:t>
                          </a:r>
                          <a:r>
                            <a:rPr lang="en-GB" sz="3200" b="1" baseline="0" smtClean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non-condens</a:t>
                          </a:r>
                          <a:r>
                            <a:rPr lang="en-GB" sz="3200" b="1" baseline="0" dirty="0" smtClean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. GHG </a:t>
                          </a:r>
                          <a:r>
                            <a:rPr lang="en-GB" sz="3200" b="1" baseline="0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warming to 1850</a:t>
                          </a:r>
                          <a:endParaRPr lang="en-GB" sz="3200" b="1" baseline="0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 </a:t>
                          </a:r>
                          <a:r>
                            <a:rPr lang="en-GB" sz="800" b="1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</a:t>
                          </a:r>
                          <a:r>
                            <a:rPr lang="en-GB" sz="3600" b="1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11 Kelvin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Equals</a:t>
                          </a:r>
                          <a:r>
                            <a:rPr lang="en-GB" sz="3200" b="1" baseline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</a:t>
                          </a:r>
                          <a:r>
                            <a:rPr lang="en-GB" sz="3200" b="1" baseline="0" dirty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reference temperature in 1850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266 Kelvin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Minus</a:t>
                          </a:r>
                          <a:r>
                            <a:rPr lang="en-GB" sz="3200" b="1" baseline="0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equilibrium </a:t>
                          </a:r>
                          <a:r>
                            <a:rPr lang="en-GB" sz="3200" b="1" baseline="0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temperature in 1850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287 Kelvin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Feedback response </a:t>
                          </a:r>
                          <a14:m>
                            <m:oMath xmlns:m="http://schemas.openxmlformats.org/officeDocument/2006/math">
                              <m:r>
                                <a:rPr lang="en-GB" sz="3200" b="1" i="1" baseline="0" dirty="0" smtClean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𝑬</m:t>
                              </m:r>
                              <m:r>
                                <a:rPr lang="en-GB" sz="3200" b="1" i="1" baseline="0" dirty="0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GB" sz="3200" b="1" i="1" baseline="0" dirty="0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𝑹</m:t>
                              </m:r>
                            </m:oMath>
                          </a14:m>
                          <a:endParaRPr lang="en-GB" sz="3200" b="1" baseline="0" dirty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 21 Kelvin</a:t>
                          </a:r>
                          <a:endParaRPr lang="en-GB" sz="3600" b="1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5400"/>
                            </a:lnSpc>
                          </a:pPr>
                          <a:r>
                            <a:rPr lang="en-GB" sz="3200" b="1" baseline="0" dirty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Transfer function </a:t>
                          </a:r>
                          <a:r>
                            <a:rPr lang="en-GB" sz="3200" b="1" baseline="0" dirty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in </a:t>
                          </a:r>
                          <a:r>
                            <a:rPr lang="en-GB" sz="3200" b="1" baseline="0" dirty="0" smtClean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1850</a:t>
                          </a:r>
                          <a:r>
                            <a:rPr lang="en-GB" sz="3200" b="1" baseline="0" dirty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: </a:t>
                          </a:r>
                          <a:r>
                            <a:rPr lang="en-GB" sz="3600" b="1" baseline="0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287</a:t>
                          </a:r>
                          <a:r>
                            <a:rPr lang="en-GB" sz="3600" b="1" baseline="0" dirty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</a:t>
                          </a:r>
                          <a:r>
                            <a:rPr lang="en-GB" sz="3600" b="1" baseline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/</a:t>
                          </a:r>
                          <a:r>
                            <a:rPr lang="en-GB" sz="3600" b="1" baseline="0" dirty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</a:t>
                          </a:r>
                          <a:r>
                            <a:rPr lang="en-GB" sz="3600" b="1" baseline="0" dirty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266</a:t>
                          </a:r>
                          <a:r>
                            <a:rPr lang="en-GB" sz="3200" b="1" baseline="0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54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5400" b="1" i="1" baseline="0" dirty="0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GB" sz="5400" b="1" i="1" baseline="0" dirty="0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𝟏</m:t>
                                </m:r>
                                <m:r>
                                  <a:rPr lang="en-GB" sz="5400" b="1" i="1" baseline="0" dirty="0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en-GB" sz="5400" b="1" i="1" baseline="0" dirty="0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GB" sz="5400" b="1" dirty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5400"/>
                            </a:lnSpc>
                          </a:pPr>
                          <a:r>
                            <a:rPr lang="en-GB" sz="3200" b="1" baseline="0" dirty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”  ”  ”  ” </a:t>
                          </a:r>
                          <a:r>
                            <a:rPr lang="en-GB" sz="3200" b="1" baseline="0" dirty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 (feedback response 63 K)</a:t>
                          </a:r>
                          <a:endParaRPr lang="en-GB" sz="3200" b="1" baseline="0" dirty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54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5400" b="1" i="1" baseline="0" dirty="0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GB" sz="5400" b="1" i="1" baseline="0" dirty="0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𝟏</m:t>
                                </m:r>
                                <m:r>
                                  <a:rPr lang="en-GB" sz="5400" b="1" i="1" baseline="0" dirty="0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en-GB" sz="5400" b="1" i="1" baseline="0" dirty="0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𝟑</m:t>
                                </m:r>
                              </m:oMath>
                            </m:oMathPara>
                          </a14:m>
                          <a:endParaRPr lang="en-GB" sz="5400" b="1" dirty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0676898"/>
                  </p:ext>
                </p:extLst>
              </p:nvPr>
            </p:nvGraphicFramePr>
            <p:xfrm>
              <a:off x="107504" y="1059582"/>
              <a:ext cx="8928992" cy="3916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768752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0"/>
                        </a:ext>
                      </a:extLst>
                    </a:gridCol>
                    <a:gridCol w="216024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1"/>
                        </a:ext>
                      </a:extLst>
                    </a:gridCol>
                  </a:tblGrid>
                  <a:tr h="4724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i="1" baseline="0" dirty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Sunshine term</a:t>
                          </a:r>
                          <a:r>
                            <a:rPr lang="en-GB" sz="3200" b="1" baseline="0" dirty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: Emission temperature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255 Kelvin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0"/>
                      </a:ext>
                    </a:extLst>
                  </a:tr>
                  <a:tr h="4724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Plus </a:t>
                          </a:r>
                          <a:r>
                            <a:rPr lang="en-GB" sz="3200" b="1" baseline="0" smtClean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non-condens</a:t>
                          </a:r>
                          <a:r>
                            <a:rPr lang="en-GB" sz="3200" b="1" baseline="0" dirty="0" smtClean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. GHG </a:t>
                          </a:r>
                          <a:r>
                            <a:rPr lang="en-GB" sz="3200" b="1" baseline="0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warming to 1850</a:t>
                          </a:r>
                          <a:endParaRPr lang="en-GB" sz="3200" b="1" baseline="0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 </a:t>
                          </a:r>
                          <a:r>
                            <a:rPr lang="en-GB" sz="800" b="1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</a:t>
                          </a:r>
                          <a:r>
                            <a:rPr lang="en-GB" sz="3600" b="1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11 Kelvin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1"/>
                      </a:ext>
                    </a:extLst>
                  </a:tr>
                  <a:tr h="4724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Equals</a:t>
                          </a:r>
                          <a:r>
                            <a:rPr lang="en-GB" sz="3200" b="1" baseline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</a:t>
                          </a:r>
                          <a:r>
                            <a:rPr lang="en-GB" sz="3200" b="1" baseline="0" dirty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reference temperature in 1850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266 Kelvin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2"/>
                      </a:ext>
                    </a:extLst>
                  </a:tr>
                  <a:tr h="4724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Minus</a:t>
                          </a:r>
                          <a:r>
                            <a:rPr lang="en-GB" sz="3200" b="1" baseline="0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equilibrium </a:t>
                          </a:r>
                          <a:r>
                            <a:rPr lang="en-GB" sz="3200" b="1" baseline="0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temperature in 1850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287 Kelvin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3"/>
                      </a:ext>
                    </a:extLst>
                  </a:tr>
                  <a:tr h="4724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90" t="-457143" r="-31982" b="-364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 21 Kelvin</a:t>
                          </a:r>
                          <a:endParaRPr lang="en-GB" sz="3600" b="1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</a:tr>
                  <a:tr h="7772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5400"/>
                            </a:lnSpc>
                          </a:pPr>
                          <a:r>
                            <a:rPr lang="en-GB" sz="3200" b="1" baseline="0" dirty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Transfer function </a:t>
                          </a:r>
                          <a:r>
                            <a:rPr lang="en-GB" sz="3200" b="1" baseline="0" dirty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in </a:t>
                          </a:r>
                          <a:r>
                            <a:rPr lang="en-GB" sz="3200" b="1" baseline="0" dirty="0" smtClean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1850</a:t>
                          </a:r>
                          <a:r>
                            <a:rPr lang="en-GB" sz="3200" b="1" baseline="0" dirty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: </a:t>
                          </a:r>
                          <a:r>
                            <a:rPr lang="en-GB" sz="3600" b="1" baseline="0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287</a:t>
                          </a:r>
                          <a:r>
                            <a:rPr lang="en-GB" sz="3600" b="1" baseline="0" dirty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</a:t>
                          </a:r>
                          <a:r>
                            <a:rPr lang="en-GB" sz="3600" b="1" baseline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/</a:t>
                          </a:r>
                          <a:r>
                            <a:rPr lang="en-GB" sz="3600" b="1" baseline="0" dirty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</a:t>
                          </a:r>
                          <a:r>
                            <a:rPr lang="en-GB" sz="3600" b="1" baseline="0" dirty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266</a:t>
                          </a:r>
                          <a:r>
                            <a:rPr lang="en-GB" sz="3200" b="1" baseline="0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13842" t="-335156" r="-282" b="-1195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4"/>
                      </a:ext>
                    </a:extLst>
                  </a:tr>
                  <a:tr h="7772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5400"/>
                            </a:lnSpc>
                          </a:pPr>
                          <a:r>
                            <a:rPr lang="en-GB" sz="3200" b="1" baseline="0" dirty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”  ”  ”  ” </a:t>
                          </a:r>
                          <a:r>
                            <a:rPr lang="en-GB" sz="3200" b="1" baseline="0" dirty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 (feedback response 63 K)</a:t>
                          </a:r>
                          <a:endParaRPr lang="en-GB" sz="3200" b="1" baseline="0" dirty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13842" t="-438583" r="-282" b="-20472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8969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964396"/>
            <a:ext cx="85011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" b="1">
                <a:solidFill>
                  <a:schemeClr val="bg1"/>
                </a:solidFill>
                <a:latin typeface="Times New Roman" pitchFamily="18" charset="0"/>
              </a:rPr>
              <a:t>IT’S THE SUN: changes in solar radiance striking the ground</a:t>
            </a:r>
          </a:p>
          <a:p>
            <a:pPr algn="ctr"/>
            <a:r>
              <a:rPr lang="en-GB" sz="4200" b="1">
                <a:solidFill>
                  <a:schemeClr val="bg1"/>
                </a:solidFill>
                <a:latin typeface="Times New Roman" pitchFamily="18" charset="0"/>
              </a:rPr>
              <a:t>explain recent temperature changes</a:t>
            </a:r>
            <a:endParaRPr lang="en-GB" sz="4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9" name="Picture 8" descr="http://researchpark.arc.nasa.gov/lecture%20series/images/Earth.jpg"/>
          <p:cNvPicPr/>
          <p:nvPr/>
        </p:nvPicPr>
        <p:blipFill rotWithShape="1">
          <a:blip r:embed="rId3" cstate="print"/>
          <a:srcRect l="2954"/>
          <a:stretch/>
        </p:blipFill>
        <p:spPr bwMode="auto">
          <a:xfrm>
            <a:off x="1" y="0"/>
            <a:ext cx="915444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-1" y="3795887"/>
            <a:ext cx="91544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Second equilibrium: </a:t>
            </a:r>
            <a:r>
              <a:rPr lang="en-GB" sz="8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2011</a:t>
            </a:r>
            <a:endParaRPr lang="en-GB" sz="6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3202" y="2286040"/>
            <a:ext cx="54841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monckton@mail.com</a:t>
            </a:r>
          </a:p>
        </p:txBody>
      </p:sp>
      <p:pic>
        <p:nvPicPr>
          <p:cNvPr id="13" name="Picture 19" descr="https://upload.wikimedia.org/wikipedia/commons/thumb/b/b0/Coronet_of_a_British_Viscount.svg/150px-Coronet_of_a_British_Viscount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872" y="172206"/>
            <a:ext cx="1452591" cy="120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36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r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-4762" y="1513451"/>
                <a:ext cx="9148762" cy="2066411"/>
              </a:xfrm>
              <a:prstGeom prst="rect">
                <a:avLst/>
              </a:prstGeom>
              <a:noFill/>
            </p:spPr>
            <p:txBody>
              <a:bodyPr wrap="square" lIns="77925" tIns="38963" rIns="77925" bIns="38963">
                <a:spAutoFit/>
              </a:bodyPr>
              <a:lstStyle/>
              <a:p>
                <a:pPr algn="ctr">
                  <a:lnSpc>
                    <a:spcPts val="5900"/>
                  </a:lnSpc>
                </a:pPr>
                <a14:m>
                  <m:oMath xmlns:m="http://schemas.openxmlformats.org/officeDocument/2006/math">
                    <m:r>
                      <a:rPr lang="en-GB" sz="6600" b="1" i="1" spc="-150" smtClean="0"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GB" sz="6600" b="1" i="1" spc="-150" smtClean="0">
                            <a:solidFill>
                              <a:schemeClr val="accent5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GB" sz="6600" b="1" i="1" spc="-150" smtClean="0">
                            <a:solidFill>
                              <a:srgbClr val="FFFF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𝑹</m:t>
                        </m:r>
                      </m:e>
                      <m:sub>
                        <m:r>
                          <a:rPr lang="en-GB" sz="6600" b="1" i="0" spc="-150" smtClean="0"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𝟏</m:t>
                        </m:r>
                      </m:sub>
                    </m:sSub>
                    <m:r>
                      <a:rPr lang="en-GB" sz="6600" b="1" i="1" spc="-150" smtClean="0"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GB" sz="6600" b="1" spc="-15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 </a:t>
                </a:r>
                <a:r>
                  <a:rPr lang="en-GB" sz="6000" b="1" spc="-150" dirty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0.3</a:t>
                </a:r>
                <a:r>
                  <a:rPr lang="en-GB" sz="6000" b="1" spc="-15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 </a:t>
                </a:r>
                <a:r>
                  <a:rPr lang="en-GB" sz="6000" b="1" spc="-15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x</a:t>
                </a:r>
                <a:r>
                  <a:rPr lang="en-GB" sz="6000" b="1" spc="-15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 </a:t>
                </a:r>
                <a:r>
                  <a:rPr lang="en-GB" sz="6000" b="1" spc="-150" dirty="0">
                    <a:solidFill>
                      <a:schemeClr val="accent4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2.3</a:t>
                </a:r>
                <a:r>
                  <a:rPr lang="en-GB" sz="6000" b="1" spc="-15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mbria Math"/>
                  </a:rPr>
                  <a:t> </a:t>
                </a:r>
                <a:endParaRPr lang="en-GB" sz="6600" b="1" i="1" spc="-15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/>
                  <a:ea typeface="Cambria Math"/>
                </a:endParaRPr>
              </a:p>
              <a:p>
                <a:pPr algn="ctr">
                  <a:lnSpc>
                    <a:spcPts val="9600"/>
                  </a:lnSpc>
                </a:pPr>
                <a14:m>
                  <m:oMath xmlns:m="http://schemas.openxmlformats.org/officeDocument/2006/math">
                    <m:r>
                      <a:rPr lang="en-GB" sz="9600" b="1" i="1" spc="-150" smtClean="0"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=</m:t>
                    </m:r>
                    <m:r>
                      <a:rPr lang="en-GB" sz="9600" b="1" i="1" spc="-150" smtClean="0"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𝟎</m:t>
                    </m:r>
                    <m:r>
                      <a:rPr lang="en-GB" sz="9600" b="1" i="1" spc="-150" smtClean="0"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.</m:t>
                    </m:r>
                    <m:r>
                      <a:rPr lang="en-GB" sz="9600" b="1" i="1" spc="-150" smtClean="0"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𝟕</m:t>
                    </m:r>
                    <m:r>
                      <a:rPr lang="en-GB" sz="9600" b="1" i="1" spc="-150" smtClean="0"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 </m:t>
                    </m:r>
                    <m:r>
                      <a:rPr lang="en-GB" sz="9600" b="1" i="0" spc="-150" smtClean="0"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𝐊</m:t>
                    </m:r>
                  </m:oMath>
                </a14:m>
                <a:r>
                  <a:rPr lang="en-GB" sz="96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762" y="1513451"/>
                <a:ext cx="9148762" cy="2066411"/>
              </a:xfrm>
              <a:prstGeom prst="rect">
                <a:avLst/>
              </a:prstGeom>
              <a:blipFill rotWithShape="1">
                <a:blip r:embed="rId3"/>
                <a:stretch>
                  <a:fillRect t="-188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-3142" y="3723878"/>
            <a:ext cx="9148762" cy="1011250"/>
          </a:xfrm>
          <a:prstGeom prst="rect">
            <a:avLst/>
          </a:prstGeom>
          <a:noFill/>
        </p:spPr>
        <p:txBody>
          <a:bodyPr wrap="square" lIns="77925" tIns="38963" rIns="77925" bIns="38963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GB" sz="4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0.3</a:t>
            </a:r>
            <a:r>
              <a:rPr lang="en-GB" sz="3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 </a:t>
            </a:r>
            <a:r>
              <a:rPr lang="en-GB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K W</a:t>
            </a:r>
            <a:r>
              <a:rPr lang="en-GB" sz="2800" b="1" baseline="300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–1</a:t>
            </a:r>
            <a:r>
              <a:rPr lang="en-GB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 m</a:t>
            </a:r>
            <a:r>
              <a:rPr lang="en-GB" sz="2800" b="1" baseline="300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2</a:t>
            </a:r>
            <a:r>
              <a:rPr lang="en-GB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 Planck parameter (Schlesinger 1985)</a:t>
            </a:r>
            <a:r>
              <a:rPr lang="en-GB" sz="3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 </a:t>
            </a:r>
          </a:p>
          <a:p>
            <a:pPr algn="ctr">
              <a:lnSpc>
                <a:spcPts val="3600"/>
              </a:lnSpc>
            </a:pPr>
            <a:r>
              <a:rPr lang="en-GB" sz="4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2.3</a:t>
            </a:r>
            <a:r>
              <a:rPr lang="en-GB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 </a:t>
            </a:r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W m</a:t>
            </a:r>
            <a:r>
              <a:rPr lang="en-GB" sz="2800" b="1" baseline="30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–2</a:t>
            </a:r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 net </a:t>
            </a:r>
            <a:r>
              <a:rPr lang="en-GB" sz="28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anthro</a:t>
            </a:r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. forcing,</a:t>
            </a:r>
            <a:r>
              <a:rPr lang="en-GB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 </a:t>
            </a:r>
            <a:r>
              <a:rPr lang="en-GB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1850-2011 </a:t>
            </a:r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(IPCC 2013)</a:t>
            </a:r>
          </a:p>
        </p:txBody>
      </p:sp>
      <p:sp>
        <p:nvSpPr>
          <p:cNvPr id="2" name="Rectangle 1"/>
          <p:cNvSpPr/>
          <p:nvPr/>
        </p:nvSpPr>
        <p:spPr>
          <a:xfrm>
            <a:off x="163839" y="339502"/>
            <a:ext cx="8987781" cy="8489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5900"/>
              </a:lnSpc>
            </a:pPr>
            <a:r>
              <a:rPr lang="en-GB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Reference sensitivity, </a:t>
            </a:r>
            <a:r>
              <a:rPr lang="en-GB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1850-2011</a:t>
            </a:r>
            <a:r>
              <a:rPr lang="en-GB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843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r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-4762" y="688322"/>
                <a:ext cx="9148762" cy="2848676"/>
              </a:xfrm>
              <a:prstGeom prst="rect">
                <a:avLst/>
              </a:prstGeom>
              <a:noFill/>
            </p:spPr>
            <p:txBody>
              <a:bodyPr wrap="square" lIns="77925" tIns="38963" rIns="77925" bIns="38963">
                <a:spAutoFit/>
              </a:bodyPr>
              <a:lstStyle/>
              <a:p>
                <a:pPr algn="ctr">
                  <a:lnSpc>
                    <a:spcPts val="5600"/>
                  </a:lnSpc>
                </a:pPr>
                <a:endParaRPr lang="en-GB" sz="5400" b="1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ea typeface="Cambria Math"/>
                </a:endParaRPr>
              </a:p>
              <a:p>
                <a:pPr algn="ctr">
                  <a:lnSpc>
                    <a:spcPts val="6400"/>
                  </a:lnSpc>
                </a:pPr>
                <a14:m>
                  <m:oMath xmlns:m="http://schemas.openxmlformats.org/officeDocument/2006/math">
                    <m:r>
                      <a:rPr lang="en-GB" sz="7200" b="1" i="1" spc="-15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GB" sz="7200" b="1" i="1" spc="-150">
                            <a:solidFill>
                              <a:schemeClr val="accent5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GB" sz="7200" b="1" i="1" spc="-15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𝑬</m:t>
                        </m:r>
                      </m:e>
                      <m:sub>
                        <m:r>
                          <a:rPr lang="en-GB" sz="7200" b="1" spc="-150" smtClean="0"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𝟐</m:t>
                        </m:r>
                      </m:sub>
                    </m:sSub>
                    <m:r>
                      <a:rPr lang="en-GB" sz="8000" b="1" i="1" spc="-15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GB" sz="5400" b="1" spc="-15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 </a:t>
                </a:r>
                <a:r>
                  <a:rPr lang="en-GB" sz="6000" b="1" spc="-15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0.75</a:t>
                </a:r>
                <a:r>
                  <a:rPr lang="en-GB" sz="6000" b="1" spc="-15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 </a:t>
                </a:r>
                <a:r>
                  <a:rPr lang="en-GB" sz="6000" b="1" spc="-15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[</a:t>
                </a:r>
                <a:r>
                  <a:rPr lang="en-GB" sz="6000" b="1" spc="-150" dirty="0">
                    <a:solidFill>
                      <a:schemeClr val="accent4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2.3</a:t>
                </a:r>
                <a:r>
                  <a:rPr lang="en-GB" sz="6000" b="1" spc="-15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 </a:t>
                </a:r>
                <a:r>
                  <a:rPr lang="en-GB" sz="6000" b="1" i="1" spc="-15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/</a:t>
                </a:r>
                <a:r>
                  <a:rPr lang="en-GB" sz="6000" b="1" spc="-15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 (</a:t>
                </a:r>
                <a:r>
                  <a:rPr lang="en-GB" sz="6000" b="1" spc="-150" dirty="0">
                    <a:solidFill>
                      <a:schemeClr val="accent4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2.3 </a:t>
                </a:r>
                <a:r>
                  <a:rPr lang="en-GB" sz="6000" b="1" spc="-15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–</a:t>
                </a:r>
                <a:r>
                  <a:rPr lang="en-GB" sz="6000" b="1" spc="-15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 </a:t>
                </a:r>
                <a:r>
                  <a:rPr lang="en-GB" sz="6000" b="1" spc="-150" dirty="0">
                    <a:solidFill>
                      <a:srgbClr val="F6B4E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0.6</a:t>
                </a:r>
                <a:r>
                  <a:rPr lang="en-GB" sz="6000" b="1" spc="-15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)]</a:t>
                </a:r>
                <a:r>
                  <a:rPr lang="en-GB" sz="4400" b="1" spc="-15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mbria Math"/>
                  </a:rPr>
                  <a:t> </a:t>
                </a:r>
                <a:endParaRPr lang="en-GB" sz="7200" b="1" i="1" spc="-150" dirty="0">
                  <a:solidFill>
                    <a:schemeClr val="accent5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/>
                  <a:ea typeface="Cambria Math"/>
                </a:endParaRPr>
              </a:p>
              <a:p>
                <a:pPr algn="ctr">
                  <a:lnSpc>
                    <a:spcPts val="9600"/>
                  </a:lnSpc>
                </a:pPr>
                <a14:m>
                  <m:oMath xmlns:m="http://schemas.openxmlformats.org/officeDocument/2006/math">
                    <m:r>
                      <a:rPr lang="en-GB" sz="9600" b="1" i="1" spc="-15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=</m:t>
                    </m:r>
                    <m:r>
                      <a:rPr lang="en-GB" sz="9600" b="1" i="1" spc="-15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𝟏</m:t>
                    </m:r>
                    <m:r>
                      <a:rPr lang="en-GB" sz="9600" b="1" i="1" spc="-15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.</m:t>
                    </m:r>
                    <m:r>
                      <a:rPr lang="en-GB" sz="9600" b="1" i="1" spc="-15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𝟎</m:t>
                    </m:r>
                    <m:r>
                      <a:rPr lang="en-GB" sz="9600" b="1" i="1" spc="-15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 </m:t>
                    </m:r>
                    <m:r>
                      <a:rPr lang="en-GB" sz="9600" b="1" i="0" spc="-15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𝐊</m:t>
                    </m:r>
                  </m:oMath>
                </a14:m>
                <a:r>
                  <a:rPr lang="en-GB" sz="6600" b="1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762" y="688322"/>
                <a:ext cx="9148762" cy="2848676"/>
              </a:xfrm>
              <a:prstGeom prst="rect">
                <a:avLst/>
              </a:prstGeom>
              <a:blipFill rotWithShape="1">
                <a:blip r:embed="rId3"/>
                <a:stretch>
                  <a:fillRect r="-7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-4548" y="3507854"/>
            <a:ext cx="9148762" cy="1348265"/>
          </a:xfrm>
          <a:prstGeom prst="rect">
            <a:avLst/>
          </a:prstGeom>
          <a:noFill/>
        </p:spPr>
        <p:txBody>
          <a:bodyPr wrap="square" lIns="77925" tIns="38963" rIns="77925" bIns="38963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GB" sz="4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0.75</a:t>
            </a:r>
            <a:r>
              <a:rPr lang="en-GB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 K observed warming,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 </a:t>
            </a:r>
            <a:r>
              <a:rPr lang="en-GB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1850-2011 </a:t>
            </a:r>
            <a:r>
              <a:rPr lang="en-GB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(HadCRUT4)</a:t>
            </a:r>
            <a:endParaRPr lang="en-GB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Cambria Math"/>
            </a:endParaRPr>
          </a:p>
          <a:p>
            <a:pPr algn="ctr">
              <a:lnSpc>
                <a:spcPts val="3300"/>
              </a:lnSpc>
            </a:pPr>
            <a:r>
              <a:rPr lang="en-GB" sz="4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2.3</a:t>
            </a:r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 </a:t>
            </a:r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W m</a:t>
            </a:r>
            <a:r>
              <a:rPr lang="en-GB" sz="2800" b="1" baseline="30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–2</a:t>
            </a:r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 net </a:t>
            </a:r>
            <a:r>
              <a:rPr lang="en-GB" sz="28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anthro</a:t>
            </a:r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. forcing,</a:t>
            </a:r>
            <a:r>
              <a:rPr lang="en-GB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 </a:t>
            </a:r>
            <a:r>
              <a:rPr lang="en-GB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1850-2011 </a:t>
            </a:r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(IPCC 2013)</a:t>
            </a:r>
          </a:p>
          <a:p>
            <a:pPr algn="ctr">
              <a:lnSpc>
                <a:spcPts val="3300"/>
              </a:lnSpc>
            </a:pPr>
            <a:r>
              <a:rPr lang="en-GB" sz="4000" b="1" dirty="0">
                <a:solidFill>
                  <a:srgbClr val="F6B4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0.6</a:t>
            </a:r>
            <a:r>
              <a:rPr lang="en-GB" sz="3200" b="1" dirty="0">
                <a:solidFill>
                  <a:srgbClr val="F6B4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 </a:t>
            </a:r>
            <a:r>
              <a:rPr lang="en-GB" sz="2800" b="1" dirty="0">
                <a:solidFill>
                  <a:srgbClr val="F6B4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W m</a:t>
            </a:r>
            <a:r>
              <a:rPr lang="en-GB" sz="2800" b="1" baseline="30000" dirty="0">
                <a:solidFill>
                  <a:srgbClr val="F6B4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–2</a:t>
            </a:r>
            <a:r>
              <a:rPr lang="en-GB" sz="2800" b="1" dirty="0">
                <a:solidFill>
                  <a:srgbClr val="F6B4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 net radiative imbalance </a:t>
            </a:r>
            <a:r>
              <a:rPr lang="en-GB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to</a:t>
            </a:r>
            <a:r>
              <a:rPr lang="en-GB" sz="2800" b="1" dirty="0">
                <a:solidFill>
                  <a:srgbClr val="F6B4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 </a:t>
            </a:r>
            <a:r>
              <a:rPr lang="en-GB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2009 </a:t>
            </a:r>
            <a:r>
              <a:rPr lang="en-GB" sz="2800" b="1" dirty="0">
                <a:solidFill>
                  <a:srgbClr val="F6B4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(Smith 2015)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920" y="311046"/>
                <a:ext cx="9283311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5200" b="1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mbria Math"/>
                        </a:rPr>
                        <m:t>Equilibrium</m:t>
                      </m:r>
                      <m:r>
                        <m:rPr>
                          <m:nor/>
                        </m:rPr>
                        <a:rPr lang="en-GB" sz="5200" b="1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5200" b="1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mbria Math"/>
                        </a:rPr>
                        <m:t>sensitivity</m:t>
                      </m:r>
                      <m:r>
                        <m:rPr>
                          <m:nor/>
                        </m:rPr>
                        <a:rPr lang="en-GB" sz="5200" b="1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mbria Math"/>
                        </a:rPr>
                        <m:t>, 1850−2011</m:t>
                      </m:r>
                    </m:oMath>
                  </m:oMathPara>
                </a14:m>
                <a:endParaRPr lang="en-GB" sz="5200" dirty="0">
                  <a:solidFill>
                    <a:schemeClr val="accent6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0" y="311046"/>
                <a:ext cx="9283311" cy="89255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922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star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4" name="Picture 2" descr="http://www.desmogblog.com/sites/beta.desmogblog.com/files/Michael%20Limbur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0" r="6349"/>
          <a:stretch/>
        </p:blipFill>
        <p:spPr bwMode="auto">
          <a:xfrm>
            <a:off x="5484932" y="194931"/>
            <a:ext cx="1437347" cy="2267848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Picture 4" descr="Dr. Willie So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2" r="13845" b="3409"/>
          <a:stretch/>
        </p:blipFill>
        <p:spPr bwMode="auto">
          <a:xfrm>
            <a:off x="3910096" y="2695408"/>
            <a:ext cx="1255784" cy="2242567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8" name="Picture 6" descr="Dr. David Legat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9" r="12831"/>
          <a:stretch/>
        </p:blipFill>
        <p:spPr bwMode="auto">
          <a:xfrm>
            <a:off x="3899306" y="190638"/>
            <a:ext cx="1263650" cy="2272140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0" name="Picture 8" descr="Matt Brigg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r="50536" b="45180"/>
          <a:stretch/>
        </p:blipFill>
        <p:spPr bwMode="auto">
          <a:xfrm>
            <a:off x="101932" y="190638"/>
            <a:ext cx="1593850" cy="2272141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 rot="16200000">
            <a:off x="1158936" y="534017"/>
            <a:ext cx="1356406" cy="4080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9350" tIns="49675" rIns="99350" bIns="49675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Matt Briggs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932624" y="3239559"/>
            <a:ext cx="1797104" cy="4080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9350" tIns="49675" rIns="99350" bIns="49675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William </a:t>
            </a:r>
            <a:r>
              <a:rPr lang="en-GB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Rostron</a:t>
            </a:r>
            <a:endParaRPr lang="en-GB" sz="20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4487078" y="666962"/>
            <a:ext cx="1625711" cy="4080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9350" tIns="49675" rIns="99350" bIns="49675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David Legates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2794654" y="3257562"/>
            <a:ext cx="1811659" cy="4080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9350" tIns="49675" rIns="99350" bIns="49675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James Morrison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4639301" y="3018748"/>
            <a:ext cx="1329026" cy="4080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9350" tIns="49675" rIns="99350" bIns="49675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Willie Soon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6130014" y="787655"/>
            <a:ext cx="1867764" cy="4080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9350" tIns="49675" rIns="99350" bIns="49675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Michael Limburg</a:t>
            </a:r>
          </a:p>
        </p:txBody>
      </p:sp>
      <p:pic>
        <p:nvPicPr>
          <p:cNvPr id="17" name="Picture 16"/>
          <p:cNvPicPr/>
          <p:nvPr/>
        </p:nvPicPr>
        <p:blipFill rotWithShape="1">
          <a:blip r:embed="rId7"/>
          <a:srcRect l="30590" t="5024" r="42311" b="25106"/>
          <a:stretch/>
        </p:blipFill>
        <p:spPr bwMode="auto">
          <a:xfrm>
            <a:off x="2046396" y="194636"/>
            <a:ext cx="1507278" cy="2268143"/>
          </a:xfrm>
          <a:prstGeom prst="rect">
            <a:avLst/>
          </a:prstGeom>
          <a:ln w="19050"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/>
          <p:cNvSpPr txBox="1"/>
          <p:nvPr/>
        </p:nvSpPr>
        <p:spPr>
          <a:xfrm rot="16200000">
            <a:off x="2969382" y="595728"/>
            <a:ext cx="1462204" cy="4080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9350" tIns="49675" rIns="99350" bIns="49675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Alex </a:t>
            </a:r>
            <a:r>
              <a:rPr lang="en-GB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Henney</a:t>
            </a:r>
            <a:endParaRPr lang="en-GB" sz="20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pic>
        <p:nvPicPr>
          <p:cNvPr id="87042" name="Picture 2" descr="https://tools-lxa.mail.com/thumbnails/dT1hSFIwY0Rvdkx6TmpMVzFoYVd4amIyMHRiSGhoTG5ObGNuWmxjaTVzWVc0dmJXRnBiQzlqYkdsbGJuUXZhVzUwWlhKdVlXd3ZZWFIwWVdOb2JXVnVkQzlrYjNkdWJHOWhaQzkwWVhSME1GOHhMUzB0ZEcxaGFURTBaRFEwTVRsa04yWm1ZVFV4WmpnN2FuTmxjM05wYjI1cFpEMDJNRUZCUkRkRU1rWkdOa1U0TlVZeE1rVTNRa0UxTXpVME1UazJOMEUxT0MxdU1TNXNlR0V3Tm1JXyZ3PTgwMCZoPTYwMCZxPTc1JnQ9MTUwMDk4OTE3Mg__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1" t="21070" r="34088" b="32874"/>
          <a:stretch/>
        </p:blipFill>
        <p:spPr bwMode="auto">
          <a:xfrm>
            <a:off x="5489832" y="2695996"/>
            <a:ext cx="1432446" cy="2241980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 rot="16200000">
            <a:off x="6232408" y="3171148"/>
            <a:ext cx="1646550" cy="4080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9350" tIns="49675" rIns="99350" bIns="49675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John Whitfield</a:t>
            </a:r>
          </a:p>
        </p:txBody>
      </p:sp>
      <p:pic>
        <p:nvPicPr>
          <p:cNvPr id="20" name="Picture 19" descr="https://lh6.googleusercontent.com/-wBe9wyQEdvM/AAAAAAAAAAI/AAAAAAAABVw/Jntsko5Tkbo/photo.jpg"/>
          <p:cNvPicPr/>
          <p:nvPr/>
        </p:nvPicPr>
        <p:blipFill rotWithShape="1"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1" r="13564"/>
          <a:stretch/>
        </p:blipFill>
        <p:spPr bwMode="auto">
          <a:xfrm>
            <a:off x="7252754" y="194931"/>
            <a:ext cx="1570654" cy="2267848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11"/>
          <a:srcRect l="40229" t="22401" r="45755" b="41958"/>
          <a:stretch/>
        </p:blipFill>
        <p:spPr bwMode="auto">
          <a:xfrm>
            <a:off x="7252756" y="2691402"/>
            <a:ext cx="1570653" cy="2246572"/>
          </a:xfrm>
          <a:prstGeom prst="rect">
            <a:avLst/>
          </a:prstGeom>
          <a:ln w="19050"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21"/>
          <p:cNvSpPr txBox="1"/>
          <p:nvPr/>
        </p:nvSpPr>
        <p:spPr>
          <a:xfrm rot="16200000">
            <a:off x="8026257" y="3283792"/>
            <a:ext cx="1870969" cy="4080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9350" tIns="49675" rIns="99350" bIns="49675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Dietrich </a:t>
            </a:r>
            <a:r>
              <a:rPr lang="en-GB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Jeschke</a:t>
            </a:r>
            <a:endParaRPr lang="en-GB" sz="20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8183432" y="630842"/>
            <a:ext cx="1563835" cy="4080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9350" tIns="49675" rIns="99350" bIns="49675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Tom </a:t>
            </a:r>
            <a:r>
              <a:rPr lang="en-GB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Sheahen</a:t>
            </a:r>
            <a:endParaRPr lang="en-GB" sz="20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16066" name="Picture 2" descr="https://tus-us.ui-portal.com/temporary-url-resource-service1/rest/token/7710e3c8da21482a10505754dc864c1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7" t="4969" r="23923" b="19238"/>
          <a:stretch/>
        </p:blipFill>
        <p:spPr bwMode="auto">
          <a:xfrm>
            <a:off x="97751" y="2691402"/>
            <a:ext cx="1598033" cy="2256612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54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9" t="10673" r="19900" b="34627"/>
          <a:stretch/>
        </p:blipFill>
        <p:spPr bwMode="auto">
          <a:xfrm>
            <a:off x="2043664" y="2691113"/>
            <a:ext cx="1507524" cy="2246862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53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r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411510"/>
            <a:ext cx="9144000" cy="560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GB" sz="5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The transfer function </a:t>
            </a:r>
            <a:r>
              <a:rPr lang="en-GB" sz="5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 2011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7951988"/>
                  </p:ext>
                </p:extLst>
              </p:nvPr>
            </p:nvGraphicFramePr>
            <p:xfrm>
              <a:off x="107504" y="1165173"/>
              <a:ext cx="8928992" cy="36118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552728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2376264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Reference temperature in 1850</a:t>
                          </a:r>
                          <a:endParaRPr lang="en-GB" sz="3200" b="1" baseline="0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266.0 Kelvin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Plus </a:t>
                          </a:r>
                          <a:r>
                            <a:rPr lang="en-GB" sz="3200" b="1" baseline="0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reference </a:t>
                          </a:r>
                          <a:r>
                            <a:rPr lang="en-GB" sz="3200" b="1" baseline="0" dirty="0" smtClean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sensitivity, </a:t>
                          </a:r>
                          <a:r>
                            <a:rPr lang="en-GB" sz="3200" b="1" baseline="0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1850-2011</a:t>
                          </a:r>
                          <a:endParaRPr lang="en-GB" sz="3200" b="1" baseline="0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   0.7 Kelvin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b="1" baseline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Equals </a:t>
                          </a:r>
                          <a:r>
                            <a:rPr lang="en-GB" sz="3200" b="1" baseline="0" dirty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reference temperature in 2011</a:t>
                          </a:r>
                          <a:endParaRPr lang="en-GB" sz="3200" b="1" baseline="0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266.7 Kelvin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Equilibrium temperature in 1850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287.0 Kelvin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b="1" baseline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Plus </a:t>
                          </a:r>
                          <a:r>
                            <a:rPr lang="en-GB" sz="3200" b="1" baseline="0" dirty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equilibrium </a:t>
                          </a:r>
                          <a:r>
                            <a:rPr lang="en-GB" sz="3200" b="1" baseline="0" dirty="0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sensitivity, </a:t>
                          </a:r>
                          <a:r>
                            <a:rPr lang="en-GB" sz="3200" b="1" baseline="0" dirty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1950-2011</a:t>
                          </a:r>
                          <a:endParaRPr lang="en-GB" sz="3200" b="1" baseline="0" dirty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   1.0 Kelvin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b="1" baseline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Equals </a:t>
                          </a:r>
                          <a:r>
                            <a:rPr lang="en-GB" sz="3200" b="1" baseline="0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equilibrium temperature in 1850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288.0 Kelvin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5400"/>
                            </a:lnSpc>
                          </a:pPr>
                          <a:r>
                            <a:rPr lang="en-GB" sz="3200" b="1" baseline="0" dirty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Transfer function </a:t>
                          </a:r>
                          <a:r>
                            <a:rPr lang="en-GB" sz="3200" b="1" baseline="0" dirty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in 2011</a:t>
                          </a:r>
                          <a:r>
                            <a:rPr lang="en-GB" sz="3200" b="1" baseline="0" dirty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: </a:t>
                          </a:r>
                          <a:r>
                            <a:rPr lang="en-GB" sz="3600" b="1" baseline="0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288</a:t>
                          </a:r>
                          <a:r>
                            <a:rPr lang="en-GB" sz="3600" b="1" baseline="0" dirty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</a:t>
                          </a:r>
                          <a:r>
                            <a:rPr lang="en-GB" sz="3600" b="1" baseline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/</a:t>
                          </a:r>
                          <a:r>
                            <a:rPr lang="en-GB" sz="3600" b="1" baseline="0" dirty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</a:t>
                          </a:r>
                          <a:r>
                            <a:rPr lang="en-GB" sz="3600" b="1" baseline="0" dirty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266.7</a:t>
                          </a:r>
                          <a:r>
                            <a:rPr lang="en-GB" sz="3200" b="1" baseline="0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54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5400" b="1" i="1" baseline="0" dirty="0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=</m:t>
                              </m:r>
                              <m:r>
                                <a:rPr lang="en-GB" sz="5400" b="1" i="1" baseline="0" dirty="0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𝟏</m:t>
                              </m:r>
                              <m:r>
                                <a:rPr lang="en-GB" sz="5400" b="1" i="1" baseline="0" dirty="0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.</m:t>
                              </m:r>
                              <m:r>
                                <a:rPr lang="en-GB" sz="5400" b="1" i="1" baseline="0" dirty="0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𝟏</m:t>
                              </m:r>
                            </m:oMath>
                          </a14:m>
                          <a:r>
                            <a:rPr lang="en-GB" sz="5400" b="1" dirty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7951988"/>
                  </p:ext>
                </p:extLst>
              </p:nvPr>
            </p:nvGraphicFramePr>
            <p:xfrm>
              <a:off x="107504" y="1165173"/>
              <a:ext cx="8928992" cy="36118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552728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0"/>
                        </a:ext>
                      </a:extLst>
                    </a:gridCol>
                    <a:gridCol w="2376264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1"/>
                        </a:ext>
                      </a:extLst>
                    </a:gridCol>
                  </a:tblGrid>
                  <a:tr h="4724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Reference temperature in 1850</a:t>
                          </a:r>
                          <a:endParaRPr lang="en-GB" sz="3200" b="1" baseline="0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266.0 Kelvin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0"/>
                      </a:ext>
                    </a:extLst>
                  </a:tr>
                  <a:tr h="4724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Plus </a:t>
                          </a:r>
                          <a:r>
                            <a:rPr lang="en-GB" sz="3200" b="1" baseline="0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reference </a:t>
                          </a:r>
                          <a:r>
                            <a:rPr lang="en-GB" sz="3200" b="1" baseline="0" dirty="0" smtClean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sensitivity, </a:t>
                          </a:r>
                          <a:r>
                            <a:rPr lang="en-GB" sz="3200" b="1" baseline="0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1850-2011</a:t>
                          </a:r>
                          <a:endParaRPr lang="en-GB" sz="3200" b="1" baseline="0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   0.7 Kelvin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1"/>
                      </a:ext>
                    </a:extLst>
                  </a:tr>
                  <a:tr h="4724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b="1" baseline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Equals </a:t>
                          </a:r>
                          <a:r>
                            <a:rPr lang="en-GB" sz="3200" b="1" baseline="0" dirty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reference temperature in 2011</a:t>
                          </a:r>
                          <a:endParaRPr lang="en-GB" sz="3200" b="1" baseline="0" dirty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266.7 Kelvin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2"/>
                      </a:ext>
                    </a:extLst>
                  </a:tr>
                  <a:tr h="4724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Equilibrium temperature in 1850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287.0 Kelvin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3"/>
                      </a:ext>
                    </a:extLst>
                  </a:tr>
                  <a:tr h="4724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b="1" baseline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Plus </a:t>
                          </a:r>
                          <a:r>
                            <a:rPr lang="en-GB" sz="3200" b="1" baseline="0" dirty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equilibrium </a:t>
                          </a:r>
                          <a:r>
                            <a:rPr lang="en-GB" sz="3200" b="1" baseline="0" dirty="0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sensitivity, </a:t>
                          </a:r>
                          <a:r>
                            <a:rPr lang="en-GB" sz="3200" b="1" baseline="0" dirty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1950-2011</a:t>
                          </a:r>
                          <a:endParaRPr lang="en-GB" sz="3200" b="1" baseline="0" dirty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   1.0 Kelvin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4"/>
                      </a:ext>
                    </a:extLst>
                  </a:tr>
                  <a:tr h="4724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b="1" baseline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Equals </a:t>
                          </a:r>
                          <a:r>
                            <a:rPr lang="en-GB" sz="3200" b="1" baseline="0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equilibrium temperature in 1850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1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288.0 Kelvin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5"/>
                      </a:ext>
                    </a:extLst>
                  </a:tr>
                  <a:tr h="7772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5400"/>
                            </a:lnSpc>
                          </a:pPr>
                          <a:r>
                            <a:rPr lang="en-GB" sz="3200" b="1" baseline="0" dirty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Transfer function </a:t>
                          </a:r>
                          <a:r>
                            <a:rPr lang="en-GB" sz="3200" b="1" baseline="0" dirty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in 2011</a:t>
                          </a:r>
                          <a:r>
                            <a:rPr lang="en-GB" sz="3200" b="1" baseline="0" dirty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: </a:t>
                          </a:r>
                          <a:r>
                            <a:rPr lang="en-GB" sz="3600" b="1" baseline="0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288</a:t>
                          </a:r>
                          <a:r>
                            <a:rPr lang="en-GB" sz="3600" b="1" baseline="0" dirty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</a:t>
                          </a:r>
                          <a:r>
                            <a:rPr lang="en-GB" sz="3600" b="1" baseline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/</a:t>
                          </a:r>
                          <a:r>
                            <a:rPr lang="en-GB" sz="3600" b="1" baseline="0" dirty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</a:t>
                          </a:r>
                          <a:r>
                            <a:rPr lang="en-GB" sz="3600" b="1" baseline="0" dirty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266.7</a:t>
                          </a:r>
                          <a:r>
                            <a:rPr lang="en-GB" sz="3200" b="1" baseline="0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75641" t="-396094" r="-256" b="-546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1446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964396"/>
            <a:ext cx="85011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" b="1">
                <a:solidFill>
                  <a:schemeClr val="bg1"/>
                </a:solidFill>
                <a:latin typeface="Times New Roman" pitchFamily="18" charset="0"/>
              </a:rPr>
              <a:t>IT’S THE SUN: changes in solar radiance striking the ground</a:t>
            </a:r>
          </a:p>
          <a:p>
            <a:pPr algn="ctr"/>
            <a:r>
              <a:rPr lang="en-GB" sz="4200" b="1">
                <a:solidFill>
                  <a:schemeClr val="bg1"/>
                </a:solidFill>
                <a:latin typeface="Times New Roman" pitchFamily="18" charset="0"/>
              </a:rPr>
              <a:t>explain recent temperature changes</a:t>
            </a:r>
            <a:endParaRPr lang="en-GB" sz="4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9" name="Picture 8" descr="http://researchpark.arc.nasa.gov/lecture%20series/images/Earth.jpg"/>
          <p:cNvPicPr/>
          <p:nvPr/>
        </p:nvPicPr>
        <p:blipFill rotWithShape="1">
          <a:blip r:embed="rId3" cstate="print"/>
          <a:srcRect l="2954"/>
          <a:stretch/>
        </p:blipFill>
        <p:spPr bwMode="auto">
          <a:xfrm>
            <a:off x="1" y="0"/>
            <a:ext cx="915444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-1" y="3932351"/>
            <a:ext cx="9154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Charney</a:t>
            </a:r>
            <a:r>
              <a:rPr lang="en-GB" sz="6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sensitivity: </a:t>
            </a:r>
            <a:r>
              <a:rPr lang="en-GB" sz="6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2xCO</a:t>
            </a:r>
            <a:r>
              <a:rPr lang="en-GB" sz="6600" b="1" baseline="-250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63202" y="2286040"/>
            <a:ext cx="54841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monckton@mail.com</a:t>
            </a:r>
          </a:p>
        </p:txBody>
      </p:sp>
      <p:pic>
        <p:nvPicPr>
          <p:cNvPr id="13" name="Picture 19" descr="https://upload.wikimedia.org/wikipedia/commons/thumb/b/b0/Coronet_of_a_British_Viscount.svg/150px-Coronet_of_a_British_Viscount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872" y="172206"/>
            <a:ext cx="1452591" cy="120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26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r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38350"/>
            <a:ext cx="9144000" cy="574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GB" sz="48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Equilibrium </a:t>
            </a:r>
            <a:r>
              <a:rPr lang="en-GB" sz="4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sensitivity to </a:t>
            </a:r>
            <a:r>
              <a:rPr lang="en-GB" sz="4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2xCO</a:t>
            </a:r>
            <a:r>
              <a:rPr lang="en-GB" sz="4800" b="1" baseline="-25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</a:t>
            </a:r>
            <a:endParaRPr lang="en-GB" sz="4800" b="1" baseline="-250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30381501"/>
                  </p:ext>
                </p:extLst>
              </p:nvPr>
            </p:nvGraphicFramePr>
            <p:xfrm>
              <a:off x="107504" y="1583519"/>
              <a:ext cx="8928992" cy="17221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624736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2304256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Reference </a:t>
                          </a:r>
                          <a:r>
                            <a:rPr lang="en-GB" sz="3200" b="1" baseline="0" dirty="0" smtClean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sensitivity to doubled </a:t>
                          </a:r>
                          <a:r>
                            <a:rPr lang="en-GB" sz="3200" b="1" baseline="0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CO</a:t>
                          </a:r>
                          <a:r>
                            <a:rPr lang="en-GB" sz="3200" b="1" baseline="-25000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</a:t>
                          </a:r>
                          <a:endParaRPr lang="en-GB" sz="3200" b="1" baseline="-25000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4400" b="1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1.1 </a:t>
                          </a:r>
                          <a:r>
                            <a:rPr lang="en-GB" sz="4400" b="1" dirty="0" smtClean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K</a:t>
                          </a:r>
                          <a:endParaRPr lang="en-GB" sz="4400" b="1" dirty="0">
                            <a:solidFill>
                              <a:srgbClr val="FFFF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Times</a:t>
                          </a:r>
                          <a:r>
                            <a:rPr lang="en-GB" sz="3200" b="1" baseline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</a:t>
                          </a:r>
                          <a:r>
                            <a:rPr lang="en-GB" sz="3200" b="1" baseline="0" dirty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transfer function </a:t>
                          </a:r>
                          <a:r>
                            <a:rPr lang="en-GB" sz="3200" b="1" baseline="0" dirty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in 1850 &amp; 2011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4400" b="1" dirty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1.1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54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Equals </a:t>
                          </a:r>
                          <a:r>
                            <a:rPr lang="en-GB" sz="3200" b="1" baseline="0" dirty="0" err="1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Charney</a:t>
                          </a:r>
                          <a:r>
                            <a:rPr lang="en-GB" sz="3200" b="1" baseline="0" dirty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sensitivity: </a:t>
                          </a:r>
                          <a:r>
                            <a:rPr lang="en-GB" sz="4400" b="1" baseline="0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1.1</a:t>
                          </a:r>
                          <a:r>
                            <a:rPr lang="en-GB" sz="4400" b="1" baseline="0" dirty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</a:t>
                          </a:r>
                          <a:r>
                            <a:rPr lang="en-GB" sz="4400" b="1" baseline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x</a:t>
                          </a:r>
                          <a:r>
                            <a:rPr lang="en-GB" sz="4400" b="1" baseline="0" dirty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1.1</a:t>
                          </a:r>
                          <a:r>
                            <a:rPr lang="en-GB" sz="4000" b="1" baseline="0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</a:t>
                          </a:r>
                          <a:endParaRPr lang="en-GB" sz="3200" b="1" baseline="0" dirty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54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5400" b="1" i="1" baseline="0" dirty="0" smtClean="0">
                                  <a:solidFill>
                                    <a:schemeClr val="accent6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=</m:t>
                              </m:r>
                            </m:oMath>
                          </a14:m>
                          <a:r>
                            <a:rPr lang="en-GB" sz="5400" b="1" baseline="0" dirty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1.2 K</a:t>
                          </a:r>
                          <a:endParaRPr lang="en-GB" sz="5400" b="1" dirty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30381501"/>
                  </p:ext>
                </p:extLst>
              </p:nvPr>
            </p:nvGraphicFramePr>
            <p:xfrm>
              <a:off x="107504" y="1583519"/>
              <a:ext cx="8928992" cy="177850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624736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2304256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</a:tblGrid>
                  <a:tr h="500634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Reference </a:t>
                          </a:r>
                          <a:r>
                            <a:rPr lang="en-GB" sz="3200" b="1" baseline="0" dirty="0" smtClean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sensitivity to doubled </a:t>
                          </a:r>
                          <a:r>
                            <a:rPr lang="en-GB" sz="3200" b="1" baseline="0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CO</a:t>
                          </a:r>
                          <a:r>
                            <a:rPr lang="en-GB" sz="3200" b="1" baseline="-25000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2</a:t>
                          </a:r>
                          <a:endParaRPr lang="en-GB" sz="3200" b="1" baseline="-25000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4400" b="1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1.1 </a:t>
                          </a:r>
                          <a:r>
                            <a:rPr lang="en-GB" sz="4400" b="1" dirty="0" smtClean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K</a:t>
                          </a:r>
                          <a:endParaRPr lang="en-GB" sz="4400" b="1" dirty="0">
                            <a:solidFill>
                              <a:srgbClr val="FFFF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500634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30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Times</a:t>
                          </a:r>
                          <a:r>
                            <a:rPr lang="en-GB" sz="3200" b="1" baseline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</a:t>
                          </a:r>
                          <a:r>
                            <a:rPr lang="en-GB" sz="3200" b="1" baseline="0" dirty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transfer function </a:t>
                          </a:r>
                          <a:r>
                            <a:rPr lang="en-GB" sz="3200" b="1" baseline="0" dirty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in 1850 &amp; 2011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4400" b="1" dirty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1.1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7772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5400"/>
                            </a:lnSpc>
                          </a:pPr>
                          <a:r>
                            <a:rPr lang="en-GB" sz="3200" b="1" baseline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Equals </a:t>
                          </a:r>
                          <a:r>
                            <a:rPr lang="en-GB" sz="3200" b="1" baseline="0" dirty="0" err="1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Charney</a:t>
                          </a:r>
                          <a:r>
                            <a:rPr lang="en-GB" sz="3200" b="1" baseline="0" dirty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sensitivity: </a:t>
                          </a:r>
                          <a:r>
                            <a:rPr lang="en-GB" sz="4400" b="1" baseline="0" dirty="0">
                              <a:solidFill>
                                <a:srgbClr val="FFFF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1.1</a:t>
                          </a:r>
                          <a:r>
                            <a:rPr lang="en-GB" sz="4400" b="1" baseline="0" dirty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</a:t>
                          </a:r>
                          <a:r>
                            <a:rPr lang="en-GB" sz="4400" b="1" baseline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x</a:t>
                          </a:r>
                          <a:r>
                            <a:rPr lang="en-GB" sz="4400" b="1" baseline="0" dirty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1.1</a:t>
                          </a:r>
                          <a:r>
                            <a:rPr lang="en-GB" sz="4000" b="1" baseline="0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 Narrow" panose="020B0606020202030204" pitchFamily="34" charset="0"/>
                            </a:rPr>
                            <a:t> </a:t>
                          </a:r>
                          <a:endParaRPr lang="en-GB" sz="3200" b="1" baseline="0" dirty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 Narrow" panose="020B0606020202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87566" t="-178906" r="-265" b="-546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569861"/>
              </p:ext>
            </p:extLst>
          </p:nvPr>
        </p:nvGraphicFramePr>
        <p:xfrm>
          <a:off x="107504" y="3520152"/>
          <a:ext cx="8928992" cy="14851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247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ts val="3000"/>
                        </a:lnSpc>
                      </a:pPr>
                      <a:r>
                        <a:rPr lang="en-GB" sz="3200" b="1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For comparison:</a:t>
                      </a:r>
                      <a:r>
                        <a:rPr lang="en-GB" sz="3200" b="1" baseline="0" dirty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GB" sz="3200" b="1" baseline="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IPCC (2013)</a:t>
                      </a:r>
                      <a:endParaRPr lang="en-GB" sz="3200" b="1" baseline="-25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2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1.5 </a:t>
                      </a:r>
                      <a:r>
                        <a:rPr lang="en-GB" sz="4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- </a:t>
                      </a:r>
                      <a:r>
                        <a:rPr lang="en-GB" sz="42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4.5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ts val="3000"/>
                        </a:lnSpc>
                      </a:pPr>
                      <a:r>
                        <a:rPr lang="en-GB" sz="3200" b="1" baseline="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CMIP5 </a:t>
                      </a:r>
                      <a:r>
                        <a:rPr lang="en-GB" sz="3200" b="1" baseline="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general-circulation models</a:t>
                      </a:r>
                      <a:endParaRPr lang="en-GB" sz="3200" b="1" baseline="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2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2.1 </a:t>
                      </a:r>
                      <a:r>
                        <a:rPr lang="en-GB" sz="4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- </a:t>
                      </a:r>
                      <a:r>
                        <a:rPr lang="en-GB" sz="42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4.7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ts val="3000"/>
                        </a:lnSpc>
                      </a:pPr>
                      <a:r>
                        <a:rPr lang="en-GB" sz="3200" b="1" baseline="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Extremist papers in </a:t>
                      </a:r>
                      <a:r>
                        <a:rPr lang="en-GB" sz="3200" b="1" baseline="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climate </a:t>
                      </a:r>
                      <a:r>
                        <a:rPr lang="en-GB" sz="3200" b="1" baseline="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journals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up to </a:t>
                      </a:r>
                      <a:r>
                        <a:rPr lang="en-GB" sz="42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10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532" y="826356"/>
            <a:ext cx="9144000" cy="555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GB" sz="48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(</a:t>
            </a:r>
            <a:r>
              <a:rPr lang="en-GB" sz="48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Charney</a:t>
            </a:r>
            <a:r>
              <a:rPr lang="en-GB" sz="48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sensitivity)</a:t>
            </a:r>
            <a:endParaRPr lang="en-GB" sz="4800" b="1" baseline="-250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91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964396"/>
            <a:ext cx="85011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" b="1">
                <a:solidFill>
                  <a:schemeClr val="bg1"/>
                </a:solidFill>
                <a:latin typeface="Times New Roman" pitchFamily="18" charset="0"/>
              </a:rPr>
              <a:t>IT’S THE SUN: changes in solar radiance striking the ground</a:t>
            </a:r>
          </a:p>
          <a:p>
            <a:pPr algn="ctr"/>
            <a:r>
              <a:rPr lang="en-GB" sz="4200" b="1">
                <a:solidFill>
                  <a:schemeClr val="bg1"/>
                </a:solidFill>
                <a:latin typeface="Times New Roman" pitchFamily="18" charset="0"/>
              </a:rPr>
              <a:t>explain recent temperature changes</a:t>
            </a:r>
            <a:endParaRPr lang="en-GB" sz="4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9" name="Picture 8" descr="http://researchpark.arc.nasa.gov/lecture%20series/images/Earth.jpg"/>
          <p:cNvPicPr/>
          <p:nvPr/>
        </p:nvPicPr>
        <p:blipFill rotWithShape="1">
          <a:blip r:embed="rId3" cstate="print"/>
          <a:srcRect l="2954"/>
          <a:stretch/>
        </p:blipFill>
        <p:spPr bwMode="auto">
          <a:xfrm>
            <a:off x="1" y="0"/>
            <a:ext cx="915444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-1" y="4004360"/>
            <a:ext cx="9154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Models’ chief physical error</a:t>
            </a:r>
            <a:endParaRPr lang="en-GB" sz="6000" b="1" baseline="-250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3202" y="2286040"/>
            <a:ext cx="54841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monckton@mail.com</a:t>
            </a:r>
          </a:p>
        </p:txBody>
      </p:sp>
      <p:pic>
        <p:nvPicPr>
          <p:cNvPr id="13" name="Picture 19" descr="https://upload.wikimedia.org/wikipedia/commons/thumb/b/b0/Coronet_of_a_British_Viscount.svg/150px-Coronet_of_a_British_Viscount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872" y="172206"/>
            <a:ext cx="1452591" cy="120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51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star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4"/>
          <a:srcRect l="30105" t="24406" r="30088" b="24726"/>
          <a:stretch/>
        </p:blipFill>
        <p:spPr bwMode="auto">
          <a:xfrm>
            <a:off x="62558" y="49213"/>
            <a:ext cx="9025420" cy="48477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2705" y="80870"/>
            <a:ext cx="2843821" cy="232575"/>
          </a:xfrm>
          <a:prstGeom prst="rect">
            <a:avLst/>
          </a:prstGeom>
          <a:solidFill>
            <a:schemeClr val="bg1"/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en-GB" sz="1000" dirty="0">
                <a:latin typeface="Arial Narrow" panose="020B0606020202030204" pitchFamily="34" charset="0"/>
              </a:rPr>
              <a:t>                                                                                  </a:t>
            </a:r>
            <a:endParaRPr lang="en-AU" sz="1000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2621" y="1674370"/>
            <a:ext cx="3113945" cy="232575"/>
          </a:xfrm>
          <a:prstGeom prst="rect">
            <a:avLst/>
          </a:prstGeom>
          <a:solidFill>
            <a:schemeClr val="bg1"/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en-GB" sz="1000" dirty="0">
                <a:latin typeface="Arial Narrow" panose="020B0606020202030204" pitchFamily="34" charset="0"/>
              </a:rPr>
              <a:t>                                                                                  </a:t>
            </a:r>
            <a:endParaRPr lang="en-AU" sz="1000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9341" y="3348556"/>
            <a:ext cx="3173208" cy="232575"/>
          </a:xfrm>
          <a:prstGeom prst="rect">
            <a:avLst/>
          </a:prstGeom>
          <a:solidFill>
            <a:schemeClr val="bg1"/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en-GB" sz="1000" dirty="0">
                <a:latin typeface="Arial Narrow" panose="020B0606020202030204" pitchFamily="34" charset="0"/>
              </a:rPr>
              <a:t>                                                                                  </a:t>
            </a:r>
            <a:endParaRPr lang="en-AU" sz="1000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693010" y="3684409"/>
            <a:ext cx="1903043" cy="386464"/>
          </a:xfrm>
          <a:prstGeom prst="rect">
            <a:avLst/>
          </a:prstGeom>
          <a:solidFill>
            <a:schemeClr val="bg1"/>
          </a:solidFill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700" dirty="0">
                <a:latin typeface="Arial Narrow" panose="020B0606020202030204" pitchFamily="34" charset="0"/>
              </a:rPr>
              <a:t>    </a:t>
            </a:r>
            <a:r>
              <a:rPr lang="en-GB" sz="2000" dirty="0">
                <a:latin typeface="Arial Narrow" panose="020B0606020202030204" pitchFamily="34" charset="0"/>
              </a:rPr>
              <a:t> </a:t>
            </a:r>
            <a:r>
              <a:rPr lang="en-GB" sz="700" dirty="0">
                <a:latin typeface="Arial Narrow" panose="020B0606020202030204" pitchFamily="34" charset="0"/>
              </a:rPr>
              <a:t>                                                                             </a:t>
            </a:r>
            <a:endParaRPr lang="en-AU" sz="700" dirty="0"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2891" y="50167"/>
            <a:ext cx="3993674" cy="340297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en-GB" sz="1700" dirty="0">
                <a:latin typeface="Arial Narrow" panose="020B0606020202030204" pitchFamily="34" charset="0"/>
              </a:rPr>
              <a:t>Specific humidity (g kg</a:t>
            </a:r>
            <a:r>
              <a:rPr lang="en-GB" sz="1700" baseline="30000" dirty="0">
                <a:latin typeface="Arial Narrow" panose="020B0606020202030204" pitchFamily="34" charset="0"/>
              </a:rPr>
              <a:t>–1</a:t>
            </a:r>
            <a:r>
              <a:rPr lang="en-GB" sz="1700" dirty="0">
                <a:latin typeface="Arial Narrow" panose="020B0606020202030204" pitchFamily="34" charset="0"/>
              </a:rPr>
              <a:t>) at </a:t>
            </a:r>
            <a:r>
              <a:rPr lang="en-GB" sz="1700" b="1" dirty="0">
                <a:latin typeface="Arial Narrow" panose="020B0606020202030204" pitchFamily="34" charset="0"/>
              </a:rPr>
              <a:t>300 </a:t>
            </a:r>
            <a:r>
              <a:rPr lang="en-GB" sz="1700" b="1" dirty="0" err="1">
                <a:latin typeface="Arial Narrow" panose="020B0606020202030204" pitchFamily="34" charset="0"/>
              </a:rPr>
              <a:t>mb</a:t>
            </a:r>
            <a:r>
              <a:rPr lang="en-GB" sz="1700" dirty="0">
                <a:latin typeface="Arial Narrow" panose="020B0606020202030204" pitchFamily="34" charset="0"/>
              </a:rPr>
              <a:t> (</a:t>
            </a:r>
            <a:r>
              <a:rPr lang="en-GB" sz="1700" b="1" dirty="0">
                <a:latin typeface="Arial Narrow" panose="020B0606020202030204" pitchFamily="34" charset="0"/>
              </a:rPr>
              <a:t>9 km</a:t>
            </a:r>
            <a:r>
              <a:rPr lang="en-GB" sz="1700" dirty="0">
                <a:latin typeface="Arial Narrow" panose="020B0606020202030204" pitchFamily="34" charset="0"/>
              </a:rPr>
              <a:t> </a:t>
            </a:r>
            <a:r>
              <a:rPr lang="en-GB" sz="1700" dirty="0" err="1">
                <a:latin typeface="Arial Narrow" panose="020B0606020202030204" pitchFamily="34" charset="0"/>
              </a:rPr>
              <a:t>a.g.l</a:t>
            </a:r>
            <a:r>
              <a:rPr lang="en-GB" sz="1700" dirty="0">
                <a:latin typeface="Arial Narrow" panose="020B0606020202030204" pitchFamily="34" charset="0"/>
              </a:rPr>
              <a:t>.)</a:t>
            </a:r>
            <a:endParaRPr lang="en-AU" sz="1700" dirty="0"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81678" y="99921"/>
            <a:ext cx="2795105" cy="232575"/>
          </a:xfrm>
          <a:prstGeom prst="rect">
            <a:avLst/>
          </a:prstGeom>
          <a:solidFill>
            <a:schemeClr val="bg1"/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en-GB" sz="1000" dirty="0">
                <a:latin typeface="Arial Narrow" panose="020B0606020202030204" pitchFamily="34" charset="0"/>
              </a:rPr>
              <a:t>                                                                                  </a:t>
            </a:r>
            <a:endParaRPr lang="en-AU" sz="1000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6486" y="52263"/>
            <a:ext cx="3659869" cy="340297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pPr algn="r"/>
            <a:r>
              <a:rPr lang="en-GB" sz="1700" b="1" dirty="0">
                <a:latin typeface="Arial Narrow" panose="020B0606020202030204" pitchFamily="34" charset="0"/>
              </a:rPr>
              <a:t>NOAA ESRL: </a:t>
            </a:r>
            <a:r>
              <a:rPr lang="en-GB" sz="1700" b="1" dirty="0" err="1">
                <a:latin typeface="Arial Narrow" panose="020B0606020202030204" pitchFamily="34" charset="0"/>
              </a:rPr>
              <a:t>Kalnay</a:t>
            </a:r>
            <a:r>
              <a:rPr lang="en-GB" sz="1700" b="1" dirty="0">
                <a:latin typeface="Arial Narrow" panose="020B0606020202030204" pitchFamily="34" charset="0"/>
              </a:rPr>
              <a:t> et al. (1996 updated)</a:t>
            </a:r>
            <a:endParaRPr lang="en-AU" sz="1700" b="1" dirty="0"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2894" y="1534777"/>
            <a:ext cx="4164879" cy="340297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1700" dirty="0">
                <a:latin typeface="Arial Narrow" panose="020B0606020202030204" pitchFamily="34" charset="0"/>
              </a:rPr>
              <a:t>Specific humidity (g kg</a:t>
            </a:r>
            <a:r>
              <a:rPr lang="en-GB" sz="1700" baseline="30000" dirty="0">
                <a:latin typeface="Arial Narrow" panose="020B0606020202030204" pitchFamily="34" charset="0"/>
              </a:rPr>
              <a:t>–1</a:t>
            </a:r>
            <a:r>
              <a:rPr lang="en-GB" sz="1700" dirty="0">
                <a:latin typeface="Arial Narrow" panose="020B0606020202030204" pitchFamily="34" charset="0"/>
              </a:rPr>
              <a:t>) at </a:t>
            </a:r>
            <a:r>
              <a:rPr lang="en-GB" sz="1700" b="1" dirty="0">
                <a:latin typeface="Arial Narrow" panose="020B0606020202030204" pitchFamily="34" charset="0"/>
              </a:rPr>
              <a:t>600 </a:t>
            </a:r>
            <a:r>
              <a:rPr lang="en-GB" sz="1700" b="1" dirty="0" err="1">
                <a:latin typeface="Arial Narrow" panose="020B0606020202030204" pitchFamily="34" charset="0"/>
              </a:rPr>
              <a:t>mb</a:t>
            </a:r>
            <a:r>
              <a:rPr lang="en-GB" sz="1700" dirty="0">
                <a:latin typeface="Arial Narrow" panose="020B0606020202030204" pitchFamily="34" charset="0"/>
              </a:rPr>
              <a:t> (</a:t>
            </a:r>
            <a:r>
              <a:rPr lang="en-GB" sz="1700" b="1" dirty="0">
                <a:latin typeface="Arial Narrow" panose="020B0606020202030204" pitchFamily="34" charset="0"/>
              </a:rPr>
              <a:t>4.2 km</a:t>
            </a:r>
            <a:r>
              <a:rPr lang="en-GB" sz="1700" dirty="0">
                <a:latin typeface="Arial Narrow" panose="020B0606020202030204" pitchFamily="34" charset="0"/>
              </a:rPr>
              <a:t> </a:t>
            </a:r>
            <a:r>
              <a:rPr lang="en-GB" sz="1700" dirty="0" err="1">
                <a:latin typeface="Arial Narrow" panose="020B0606020202030204" pitchFamily="34" charset="0"/>
              </a:rPr>
              <a:t>a.g.l</a:t>
            </a:r>
            <a:r>
              <a:rPr lang="en-GB" sz="1700" dirty="0">
                <a:latin typeface="Arial Narrow" panose="020B0606020202030204" pitchFamily="34" charset="0"/>
              </a:rPr>
              <a:t>.)</a:t>
            </a:r>
            <a:endParaRPr lang="en-AU" sz="1700" dirty="0"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2894" y="3426035"/>
            <a:ext cx="4264265" cy="340297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1700" dirty="0">
                <a:latin typeface="Arial Narrow" panose="020B0606020202030204" pitchFamily="34" charset="0"/>
              </a:rPr>
              <a:t>Specific humidity (g kg</a:t>
            </a:r>
            <a:r>
              <a:rPr lang="en-GB" sz="1700" baseline="30000" dirty="0">
                <a:latin typeface="Arial Narrow" panose="020B0606020202030204" pitchFamily="34" charset="0"/>
              </a:rPr>
              <a:t>–1</a:t>
            </a:r>
            <a:r>
              <a:rPr lang="en-GB" sz="1700" dirty="0">
                <a:latin typeface="Arial Narrow" panose="020B0606020202030204" pitchFamily="34" charset="0"/>
              </a:rPr>
              <a:t>) at </a:t>
            </a:r>
            <a:r>
              <a:rPr lang="en-GB" sz="1700" b="1" dirty="0">
                <a:latin typeface="Arial Narrow" panose="020B0606020202030204" pitchFamily="34" charset="0"/>
              </a:rPr>
              <a:t>1000 </a:t>
            </a:r>
            <a:r>
              <a:rPr lang="en-GB" sz="1700" b="1" dirty="0" err="1">
                <a:latin typeface="Arial Narrow" panose="020B0606020202030204" pitchFamily="34" charset="0"/>
              </a:rPr>
              <a:t>mb</a:t>
            </a:r>
            <a:r>
              <a:rPr lang="en-GB" sz="1700" dirty="0">
                <a:latin typeface="Arial Narrow" panose="020B0606020202030204" pitchFamily="34" charset="0"/>
              </a:rPr>
              <a:t> (near surface)</a:t>
            </a:r>
            <a:endParaRPr lang="en-AU" sz="1700" dirty="0"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7290" y="4850666"/>
            <a:ext cx="8449369" cy="324908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1950  1954  1958  1962  1966  1970  1974  1978  1982  1986  1990  1994  1998  2002  2006  2010  2014  2018</a:t>
            </a:r>
            <a:endParaRPr lang="en-AU" sz="1600" b="1" baseline="30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8667266" y="1182951"/>
            <a:ext cx="619037" cy="155631"/>
          </a:xfrm>
          <a:prstGeom prst="rect">
            <a:avLst/>
          </a:prstGeom>
          <a:solidFill>
            <a:schemeClr val="bg1"/>
          </a:solidFill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500" dirty="0">
                <a:latin typeface="Arial Narrow" panose="020B0606020202030204" pitchFamily="34" charset="0"/>
              </a:rPr>
              <a:t>                                </a:t>
            </a:r>
            <a:endParaRPr lang="en-AU" sz="500" dirty="0"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8666731" y="2777608"/>
            <a:ext cx="619037" cy="155631"/>
          </a:xfrm>
          <a:prstGeom prst="rect">
            <a:avLst/>
          </a:prstGeom>
          <a:solidFill>
            <a:schemeClr val="bg1"/>
          </a:solidFill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500" dirty="0">
                <a:latin typeface="Arial Narrow" panose="020B0606020202030204" pitchFamily="34" charset="0"/>
              </a:rPr>
              <a:t>                                </a:t>
            </a:r>
            <a:endParaRPr lang="en-AU" sz="500" dirty="0"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8662858" y="4092805"/>
            <a:ext cx="619037" cy="155631"/>
          </a:xfrm>
          <a:prstGeom prst="rect">
            <a:avLst/>
          </a:prstGeom>
          <a:solidFill>
            <a:schemeClr val="bg1"/>
          </a:solidFill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500" dirty="0">
                <a:latin typeface="Arial Narrow" panose="020B0606020202030204" pitchFamily="34" charset="0"/>
              </a:rPr>
              <a:t>                                </a:t>
            </a:r>
            <a:endParaRPr lang="en-AU" sz="500" dirty="0">
              <a:latin typeface="Arial Narrow" panose="020B0606020202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1875" y="4568437"/>
            <a:ext cx="1866173" cy="186409"/>
          </a:xfrm>
          <a:prstGeom prst="rect">
            <a:avLst/>
          </a:prstGeom>
          <a:solidFill>
            <a:schemeClr val="bg1"/>
          </a:solidFill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700" dirty="0">
                <a:latin typeface="Arial Narrow" panose="020B0606020202030204" pitchFamily="34" charset="0"/>
              </a:rPr>
              <a:t>                                                                                  </a:t>
            </a:r>
            <a:endParaRPr lang="en-AU" sz="700" dirty="0">
              <a:latin typeface="Arial Narrow" panose="020B0606020202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44131" y="4444287"/>
            <a:ext cx="3222314" cy="340297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pPr algn="r"/>
            <a:r>
              <a:rPr lang="en-GB" sz="1700" b="1" dirty="0" err="1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Prof.</a:t>
            </a:r>
            <a:r>
              <a:rPr lang="en-GB" sz="1700" b="1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 Ole </a:t>
            </a:r>
            <a:r>
              <a:rPr lang="en-GB" sz="1700" b="1" dirty="0" err="1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Humlum</a:t>
            </a:r>
            <a:r>
              <a:rPr lang="en-GB" sz="1700" b="1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: climate4you.com</a:t>
            </a:r>
            <a:endParaRPr lang="en-AU" sz="1700" b="1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869601" y="477960"/>
            <a:ext cx="0" cy="3888432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768163" y="374187"/>
            <a:ext cx="1010170" cy="34029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1700" b="1" dirty="0">
                <a:solidFill>
                  <a:srgbClr val="FF0000"/>
                </a:solidFill>
                <a:latin typeface="Arial Narrow" panose="020B0606020202030204" pitchFamily="34" charset="0"/>
              </a:rPr>
              <a:t>April 2018</a:t>
            </a:r>
            <a:endParaRPr lang="en-AU" sz="17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704" y="146282"/>
            <a:ext cx="505224" cy="340297"/>
          </a:xfrm>
          <a:prstGeom prst="rect">
            <a:avLst/>
          </a:prstGeom>
          <a:solidFill>
            <a:schemeClr val="bg1"/>
          </a:solidFill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1700" b="1" dirty="0">
                <a:latin typeface="Arial Narrow" panose="020B0606020202030204" pitchFamily="34" charset="0"/>
              </a:rPr>
              <a:t>0.32</a:t>
            </a:r>
            <a:endParaRPr lang="en-AU" sz="17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7169" y="602221"/>
            <a:ext cx="505224" cy="340297"/>
          </a:xfrm>
          <a:prstGeom prst="rect">
            <a:avLst/>
          </a:prstGeom>
          <a:solidFill>
            <a:schemeClr val="bg1"/>
          </a:solidFill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1700" b="1" dirty="0">
                <a:latin typeface="Arial Narrow" panose="020B0606020202030204" pitchFamily="34" charset="0"/>
              </a:rPr>
              <a:t>0.28</a:t>
            </a:r>
            <a:endParaRPr lang="en-AU" sz="17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7252" y="1065091"/>
            <a:ext cx="505224" cy="340297"/>
          </a:xfrm>
          <a:prstGeom prst="rect">
            <a:avLst/>
          </a:prstGeom>
          <a:solidFill>
            <a:schemeClr val="bg1"/>
          </a:solidFill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1700" b="1" dirty="0">
                <a:latin typeface="Arial Narrow" panose="020B0606020202030204" pitchFamily="34" charset="0"/>
              </a:rPr>
              <a:t>0.24</a:t>
            </a:r>
            <a:endParaRPr lang="en-AU" sz="17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7169" y="1582034"/>
            <a:ext cx="405838" cy="340297"/>
          </a:xfrm>
          <a:prstGeom prst="rect">
            <a:avLst/>
          </a:prstGeom>
          <a:solidFill>
            <a:schemeClr val="bg1"/>
          </a:solidFill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1700" b="1" dirty="0">
                <a:latin typeface="Arial Narrow" panose="020B0606020202030204" pitchFamily="34" charset="0"/>
              </a:rPr>
              <a:t>2.5</a:t>
            </a:r>
            <a:endParaRPr lang="en-AU" sz="17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7169" y="1975487"/>
            <a:ext cx="405838" cy="340297"/>
          </a:xfrm>
          <a:prstGeom prst="rect">
            <a:avLst/>
          </a:prstGeom>
          <a:solidFill>
            <a:schemeClr val="bg1"/>
          </a:solidFill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1700" b="1" dirty="0">
                <a:latin typeface="Arial Narrow" panose="020B0606020202030204" pitchFamily="34" charset="0"/>
              </a:rPr>
              <a:t>2.3</a:t>
            </a:r>
            <a:endParaRPr lang="en-AU" sz="17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7169" y="2369008"/>
            <a:ext cx="405838" cy="340297"/>
          </a:xfrm>
          <a:prstGeom prst="rect">
            <a:avLst/>
          </a:prstGeom>
          <a:solidFill>
            <a:schemeClr val="bg1"/>
          </a:solidFill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1700" b="1" dirty="0">
                <a:latin typeface="Arial Narrow" panose="020B0606020202030204" pitchFamily="34" charset="0"/>
              </a:rPr>
              <a:t>2.1</a:t>
            </a:r>
            <a:endParaRPr lang="en-AU" sz="17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7169" y="2762461"/>
            <a:ext cx="405838" cy="340297"/>
          </a:xfrm>
          <a:prstGeom prst="rect">
            <a:avLst/>
          </a:prstGeom>
          <a:solidFill>
            <a:schemeClr val="bg1"/>
          </a:solidFill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1700" b="1" dirty="0">
                <a:latin typeface="Arial Narrow" panose="020B0606020202030204" pitchFamily="34" charset="0"/>
              </a:rPr>
              <a:t>1.9</a:t>
            </a:r>
            <a:endParaRPr lang="en-AU" sz="17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7169" y="3233104"/>
            <a:ext cx="356144" cy="340297"/>
          </a:xfrm>
          <a:prstGeom prst="rect">
            <a:avLst/>
          </a:prstGeom>
          <a:solidFill>
            <a:schemeClr val="bg1"/>
          </a:solidFill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1700" b="1" dirty="0">
                <a:latin typeface="Arial Narrow" panose="020B0606020202030204" pitchFamily="34" charset="0"/>
              </a:rPr>
              <a:t>12</a:t>
            </a:r>
            <a:endParaRPr lang="en-AU" sz="17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76653" y="3688268"/>
            <a:ext cx="346334" cy="340297"/>
          </a:xfrm>
          <a:prstGeom prst="rect">
            <a:avLst/>
          </a:prstGeom>
          <a:solidFill>
            <a:schemeClr val="bg1"/>
          </a:solidFill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1700" b="1" dirty="0">
                <a:latin typeface="Arial Narrow" panose="020B0606020202030204" pitchFamily="34" charset="0"/>
              </a:rPr>
              <a:t>11</a:t>
            </a:r>
            <a:endParaRPr lang="en-AU" sz="17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76652" y="4158911"/>
            <a:ext cx="356144" cy="340297"/>
          </a:xfrm>
          <a:prstGeom prst="rect">
            <a:avLst/>
          </a:prstGeom>
          <a:solidFill>
            <a:schemeClr val="bg1"/>
          </a:solidFill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1700" b="1" dirty="0">
                <a:latin typeface="Arial Narrow" panose="020B0606020202030204" pitchFamily="34" charset="0"/>
              </a:rPr>
              <a:t>10</a:t>
            </a:r>
            <a:endParaRPr lang="en-AU" sz="17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76653" y="4593714"/>
            <a:ext cx="356144" cy="34029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1700" b="1" dirty="0">
                <a:latin typeface="Arial Narrow" panose="020B0606020202030204" pitchFamily="34" charset="0"/>
              </a:rPr>
              <a:t>  9</a:t>
            </a:r>
            <a:endParaRPr lang="en-AU" sz="1700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71873" y="772368"/>
            <a:ext cx="8097728" cy="292722"/>
          </a:xfrm>
          <a:prstGeom prst="straightConnector1">
            <a:avLst/>
          </a:prstGeom>
          <a:ln w="117475">
            <a:solidFill>
              <a:schemeClr val="accent3">
                <a:lumMod val="75000"/>
                <a:alpha val="34000"/>
              </a:schemeClr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771873" y="2591914"/>
            <a:ext cx="8084950" cy="56351"/>
          </a:xfrm>
          <a:prstGeom prst="straightConnector1">
            <a:avLst/>
          </a:prstGeom>
          <a:ln w="117475">
            <a:solidFill>
              <a:srgbClr val="FFFF00">
                <a:alpha val="34000"/>
              </a:srgbClr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778624" y="3984841"/>
            <a:ext cx="8084950" cy="260570"/>
          </a:xfrm>
          <a:prstGeom prst="straightConnector1">
            <a:avLst/>
          </a:prstGeom>
          <a:ln w="117475">
            <a:solidFill>
              <a:srgbClr val="FF0000">
                <a:alpha val="20000"/>
              </a:srgbClr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86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0" r="9524"/>
          <a:stretch/>
        </p:blipFill>
        <p:spPr bwMode="auto">
          <a:xfrm>
            <a:off x="-3414" y="1"/>
            <a:ext cx="9147414" cy="526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32394" y="4527700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500" b="1" dirty="0">
                <a:solidFill>
                  <a:srgbClr val="FFFF00"/>
                </a:solidFill>
                <a:latin typeface="Arial Narrow" panose="020B0606020202030204" pitchFamily="34" charset="0"/>
              </a:rPr>
              <a:t>AR4</a:t>
            </a:r>
          </a:p>
          <a:p>
            <a:pPr algn="ctr">
              <a:lnSpc>
                <a:spcPts val="1200"/>
              </a:lnSpc>
            </a:pPr>
            <a:r>
              <a:rPr lang="en-GB" sz="1500" b="1" dirty="0">
                <a:solidFill>
                  <a:srgbClr val="FFFF00"/>
                </a:solidFill>
                <a:latin typeface="Arial Narrow" panose="020B0606020202030204" pitchFamily="34" charset="0"/>
              </a:rPr>
              <a:t>fig. 9.1c</a:t>
            </a:r>
            <a:endParaRPr lang="en-AU" sz="15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70" y="555526"/>
            <a:ext cx="34660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PREDICTED</a:t>
            </a:r>
            <a:endParaRPr lang="en-AU" sz="54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37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4" r="9460"/>
          <a:stretch/>
        </p:blipFill>
        <p:spPr bwMode="auto">
          <a:xfrm>
            <a:off x="-18811" y="0"/>
            <a:ext cx="916281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555526"/>
            <a:ext cx="33616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OBSERVED</a:t>
            </a:r>
            <a:endParaRPr lang="en-AU" sz="54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14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964396"/>
            <a:ext cx="85011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" b="1">
                <a:solidFill>
                  <a:schemeClr val="bg1"/>
                </a:solidFill>
                <a:latin typeface="Times New Roman" pitchFamily="18" charset="0"/>
              </a:rPr>
              <a:t>IT’S THE SUN: changes in solar radiance striking the ground</a:t>
            </a:r>
          </a:p>
          <a:p>
            <a:pPr algn="ctr"/>
            <a:r>
              <a:rPr lang="en-GB" sz="4200" b="1">
                <a:solidFill>
                  <a:schemeClr val="bg1"/>
                </a:solidFill>
                <a:latin typeface="Times New Roman" pitchFamily="18" charset="0"/>
              </a:rPr>
              <a:t>explain recent temperature changes</a:t>
            </a:r>
            <a:endParaRPr lang="en-GB" sz="4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9" name="Picture 8" descr="http://researchpark.arc.nasa.gov/lecture%20series/images/Earth.jpg"/>
          <p:cNvPicPr/>
          <p:nvPr/>
        </p:nvPicPr>
        <p:blipFill rotWithShape="1">
          <a:blip r:embed="rId3" cstate="print"/>
          <a:srcRect l="2954"/>
          <a:stretch/>
        </p:blipFill>
        <p:spPr bwMode="auto">
          <a:xfrm>
            <a:off x="1" y="0"/>
            <a:ext cx="915444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-1" y="3983454"/>
            <a:ext cx="9154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Don’t trust – verify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63202" y="2286040"/>
            <a:ext cx="54841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monckton@mail.com</a:t>
            </a:r>
          </a:p>
        </p:txBody>
      </p:sp>
      <p:pic>
        <p:nvPicPr>
          <p:cNvPr id="10" name="Picture 9" descr="https://upload.wikimedia.org/wikipedia/commons/thumb/b/b0/Coronet_of_a_British_Viscount.svg/150px-Coronet_of_a_British_Viscount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153" y="123479"/>
            <a:ext cx="1880279" cy="155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26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11525" r="11261" b="11754"/>
          <a:stretch>
            <a:fillRect/>
          </a:stretch>
        </p:blipFill>
        <p:spPr bwMode="auto">
          <a:xfrm>
            <a:off x="-12971" y="0"/>
            <a:ext cx="9156972" cy="513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20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40177" r="52046" b="29845"/>
          <a:stretch/>
        </p:blipFill>
        <p:spPr bwMode="auto">
          <a:xfrm>
            <a:off x="1" y="0"/>
            <a:ext cx="9143998" cy="51435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74959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crates: The Right Man for Our Age?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0" b="10596"/>
          <a:stretch/>
        </p:blipFill>
        <p:spPr bwMode="auto">
          <a:xfrm>
            <a:off x="-14842" y="0"/>
            <a:ext cx="9158842" cy="5143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08046" y="284704"/>
            <a:ext cx="41398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GB" sz="40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Ad argumentum, </a:t>
            </a:r>
            <a:r>
              <a:rPr lang="en-GB" sz="4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we adopt all of climatology except what we disprove</a:t>
            </a:r>
          </a:p>
        </p:txBody>
      </p:sp>
    </p:spTree>
    <p:extLst>
      <p:ext uri="{BB962C8B-B14F-4D97-AF65-F5344CB8AC3E}">
        <p14:creationId xmlns:p14="http://schemas.microsoft.com/office/powerpoint/2010/main" val="19470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r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7704547"/>
              </p:ext>
            </p:extLst>
          </p:nvPr>
        </p:nvGraphicFramePr>
        <p:xfrm>
          <a:off x="-174177" y="-73496"/>
          <a:ext cx="9503468" cy="5327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59" name="AutoSketch Drawing" r:id="rId4" imgW="5897880" imgH="3109680" progId="AutoSketch.Drawing.9">
                  <p:embed/>
                </p:oleObj>
              </mc:Choice>
              <mc:Fallback>
                <p:oleObj name="AutoSketch Drawing" r:id="rId4" imgW="5897880" imgH="3109680" progId="AutoSketch.Drawing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74177" y="-73496"/>
                        <a:ext cx="9503468" cy="5327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1255" y="7020"/>
            <a:ext cx="89258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IPCC business-as-usual </a:t>
            </a:r>
            <a:r>
              <a:rPr lang="en-GB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1990-2030     </a:t>
            </a:r>
            <a:r>
              <a:rPr lang="en-GB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3.30 K</a:t>
            </a:r>
            <a:endParaRPr lang="en-A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906" y="639728"/>
            <a:ext cx="7510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IPCC </a:t>
            </a:r>
            <a:r>
              <a:rPr lang="en-GB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biz-as-usual 1990-2025   </a:t>
            </a:r>
            <a:r>
              <a:rPr lang="en-GB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GB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2.78 K</a:t>
            </a:r>
            <a:endParaRPr lang="en-A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904" y="1266592"/>
            <a:ext cx="5798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RSS                             </a:t>
            </a:r>
            <a:r>
              <a:rPr lang="en-GB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GB" sz="4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2.10 K</a:t>
            </a:r>
            <a:endParaRPr lang="en-AU" sz="4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906" y="1901964"/>
            <a:ext cx="52373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GISS                        1.93 K</a:t>
            </a:r>
            <a:endParaRPr lang="en-AU" sz="4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905" y="2537336"/>
            <a:ext cx="5001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NCEI                     </a:t>
            </a: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GB" sz="4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1.82 K</a:t>
            </a:r>
            <a:endParaRPr lang="en-AU" sz="4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904" y="3160008"/>
            <a:ext cx="4669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HadCRUT4         1.72 K</a:t>
            </a:r>
            <a:endParaRPr lang="en-AU" sz="4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713" y="3808080"/>
            <a:ext cx="35028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UAH         </a:t>
            </a:r>
            <a:r>
              <a:rPr lang="en-GB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GB" sz="4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1.28 K</a:t>
            </a:r>
            <a:endParaRPr lang="en-AU" sz="4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2906" y="4441294"/>
            <a:ext cx="3175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MofB</a:t>
            </a:r>
            <a:r>
              <a:rPr lang="en-GB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 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GB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1.17 K</a:t>
            </a:r>
            <a:endParaRPr lang="en-A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39953" y="1614156"/>
            <a:ext cx="48965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Predicted</a:t>
            </a:r>
            <a:endParaRPr lang="en-GB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r">
              <a:lnSpc>
                <a:spcPts val="4400"/>
              </a:lnSpc>
            </a:pP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and </a:t>
            </a:r>
            <a:r>
              <a:rPr lang="en-GB" sz="4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observed</a:t>
            </a:r>
          </a:p>
          <a:p>
            <a:pPr algn="r">
              <a:lnSpc>
                <a:spcPts val="4400"/>
              </a:lnSpc>
            </a:pP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centennial-</a:t>
            </a:r>
          </a:p>
          <a:p>
            <a:pPr algn="r">
              <a:lnSpc>
                <a:spcPts val="4400"/>
              </a:lnSpc>
            </a:pP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equivalent</a:t>
            </a:r>
          </a:p>
          <a:p>
            <a:pPr algn="r">
              <a:lnSpc>
                <a:spcPts val="4400"/>
              </a:lnSpc>
            </a:pP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warming (K cent</a:t>
            </a:r>
            <a:r>
              <a:rPr lang="en-GB" sz="4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–1</a:t>
            </a: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) </a:t>
            </a:r>
          </a:p>
          <a:p>
            <a:pPr algn="r">
              <a:lnSpc>
                <a:spcPts val="4400"/>
              </a:lnSpc>
            </a:pP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from 1990-2018</a:t>
            </a:r>
            <a:endParaRPr lang="en-A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51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964396"/>
            <a:ext cx="85011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" b="1">
                <a:solidFill>
                  <a:schemeClr val="bg1"/>
                </a:solidFill>
                <a:latin typeface="Times New Roman" pitchFamily="18" charset="0"/>
              </a:rPr>
              <a:t>IT’S THE SUN: changes in solar radiance striking the ground</a:t>
            </a:r>
          </a:p>
          <a:p>
            <a:pPr algn="ctr"/>
            <a:r>
              <a:rPr lang="en-GB" sz="4200" b="1">
                <a:solidFill>
                  <a:schemeClr val="bg1"/>
                </a:solidFill>
                <a:latin typeface="Times New Roman" pitchFamily="18" charset="0"/>
              </a:rPr>
              <a:t>explain recent temperature changes</a:t>
            </a:r>
            <a:endParaRPr lang="en-GB" sz="4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9" name="Picture 8" descr="http://researchpark.arc.nasa.gov/lecture%20series/images/Earth.jpg"/>
          <p:cNvPicPr/>
          <p:nvPr/>
        </p:nvPicPr>
        <p:blipFill rotWithShape="1">
          <a:blip r:embed="rId3" cstate="print"/>
          <a:srcRect l="2954"/>
          <a:stretch/>
        </p:blipFill>
        <p:spPr bwMode="auto">
          <a:xfrm>
            <a:off x="1" y="0"/>
            <a:ext cx="915444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-1" y="3075807"/>
                <a:ext cx="915444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7200" b="1" i="1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𝟐</m:t>
                    </m:r>
                    <m:r>
                      <a:rPr lang="en-GB" sz="7200" b="1" i="1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  <m:r>
                      <a:rPr lang="en-GB" sz="7200" b="1" i="0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𝛔</m:t>
                    </m:r>
                  </m:oMath>
                </a14:m>
                <a:r>
                  <a:rPr lang="en-GB" sz="7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confidence interval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3075806"/>
                <a:ext cx="9154446" cy="1200329"/>
              </a:xfrm>
              <a:prstGeom prst="rect">
                <a:avLst/>
              </a:prstGeom>
              <a:blipFill rotWithShape="1">
                <a:blip r:embed="rId4"/>
                <a:stretch>
                  <a:fillRect t="-20408" r="-2330" b="-4693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663202" y="2286040"/>
            <a:ext cx="54841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monckton@mail.com</a:t>
            </a:r>
          </a:p>
        </p:txBody>
      </p:sp>
      <p:pic>
        <p:nvPicPr>
          <p:cNvPr id="11" name="Picture 10" descr="https://upload.wikimedia.org/wikipedia/commons/thumb/b/b0/Coronet_of_a_British_Viscount.svg/150px-Coronet_of_a_British_Viscount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282" y="123479"/>
            <a:ext cx="1880279" cy="155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556" y="3891702"/>
            <a:ext cx="9154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of </a:t>
            </a:r>
            <a:r>
              <a:rPr lang="en-GB" sz="7200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Charney</a:t>
            </a:r>
            <a:r>
              <a:rPr lang="en-GB" sz="7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sensitivities</a:t>
            </a:r>
          </a:p>
        </p:txBody>
      </p:sp>
    </p:spTree>
    <p:extLst>
      <p:ext uri="{BB962C8B-B14F-4D97-AF65-F5344CB8AC3E}">
        <p14:creationId xmlns:p14="http://schemas.microsoft.com/office/powerpoint/2010/main" val="256728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ar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/>
          <p:nvPr/>
        </p:nvPicPr>
        <p:blipFill>
          <a:blip r:embed="rId3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307913" y="491599"/>
                <a:ext cx="3600399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en-GB" sz="3900" b="1" i="1" dirty="0" smtClean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𝟐</m:t>
                    </m:r>
                    <m:r>
                      <a:rPr lang="en-GB" sz="3900" b="1" i="1" dirty="0" smtClean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  <m:r>
                      <a:rPr lang="en-GB" sz="3900" b="1" i="1" dirty="0" smtClean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𝝈</m:t>
                    </m:r>
                  </m:oMath>
                </a14:m>
                <a:r>
                  <a:rPr lang="en-GB" sz="3900" b="1" dirty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uncertainties</a:t>
                </a:r>
                <a:endParaRPr lang="en-GB" sz="3900" b="1" i="1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1" i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𝟏</m:t>
                      </m:r>
                      <m:r>
                        <a:rPr lang="en-GB" sz="3400" b="1" i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.</m:t>
                      </m:r>
                      <m:r>
                        <a:rPr lang="en-GB" sz="3400" b="1" i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𝟏𝟕</m:t>
                      </m:r>
                      <m:r>
                        <a:rPr lang="en-GB" sz="3400" b="1" i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a:rPr lang="en-GB" sz="3400" i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[1.</m:t>
                      </m:r>
                      <m:r>
                        <a:rPr lang="en-GB" sz="3400" b="0" i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09</m:t>
                      </m:r>
                      <m:r>
                        <a:rPr lang="en-GB" sz="3400" i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, 1.25] </m:t>
                      </m:r>
                      <m:r>
                        <m:rPr>
                          <m:sty m:val="p"/>
                        </m:rPr>
                        <a:rPr lang="en-GB" sz="3400" i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K</m:t>
                      </m:r>
                    </m:oMath>
                  </m:oMathPara>
                </a14:m>
                <a:endParaRPr lang="en-GB" sz="3400" b="1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913" y="491599"/>
                <a:ext cx="3600399" cy="1215717"/>
              </a:xfrm>
              <a:prstGeom prst="rect">
                <a:avLst/>
              </a:prstGeom>
              <a:blipFill rotWithShape="1">
                <a:blip r:embed="rId5"/>
                <a:stretch>
                  <a:fillRect t="-9548" r="-694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27585" y="489868"/>
            <a:ext cx="2592288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GB" sz="39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Monte Carlo</a:t>
            </a:r>
          </a:p>
          <a:p>
            <a:pPr>
              <a:lnSpc>
                <a:spcPts val="3500"/>
              </a:lnSpc>
            </a:pPr>
            <a:r>
              <a:rPr lang="en-GB" sz="39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simulation:</a:t>
            </a:r>
          </a:p>
          <a:p>
            <a:pPr>
              <a:lnSpc>
                <a:spcPts val="4000"/>
              </a:lnSpc>
            </a:pPr>
            <a:r>
              <a:rPr lang="en-GB" sz="39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30,000 trials</a:t>
            </a:r>
            <a:endParaRPr lang="en-GB" sz="39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0792" y="1899885"/>
            <a:ext cx="4874772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GB" sz="39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{                                    </a:t>
            </a:r>
            <a:r>
              <a:rPr lang="en-GB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GB" sz="39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}</a:t>
            </a:r>
            <a:endParaRPr lang="en-GB" sz="39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235994" y="2151422"/>
            <a:ext cx="1963266" cy="6350"/>
          </a:xfrm>
          <a:prstGeom prst="straightConnector1">
            <a:avLst/>
          </a:prstGeom>
          <a:ln w="101600">
            <a:solidFill>
              <a:schemeClr val="accent3">
                <a:lumMod val="75000"/>
              </a:schemeClr>
            </a:solidFill>
            <a:headEnd type="stealth" w="lg" len="lg"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688458" y="2151422"/>
            <a:ext cx="1846808" cy="6350"/>
          </a:xfrm>
          <a:prstGeom prst="straightConnector1">
            <a:avLst/>
          </a:prstGeom>
          <a:ln w="101600">
            <a:solidFill>
              <a:schemeClr val="accent3">
                <a:lumMod val="75000"/>
              </a:schemeClr>
            </a:solidFill>
            <a:headEnd type="stealth" w="lg" len="lg"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0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ar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3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82983" y="883816"/>
                <a:ext cx="740138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en-GB" sz="4800" b="1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𝟏</m:t>
                    </m:r>
                    <m:r>
                      <a:rPr lang="en-GB" sz="4800" b="1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.</m:t>
                    </m:r>
                    <m:r>
                      <a:rPr lang="en-GB" sz="4800" b="1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𝟏𝟕</m:t>
                    </m:r>
                    <m:r>
                      <a:rPr lang="en-GB" sz="4800" b="1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[</m:t>
                    </m:r>
                    <m:r>
                      <a:rPr lang="en-GB" sz="4800" b="1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𝟏</m:t>
                    </m:r>
                    <m:r>
                      <a:rPr lang="en-GB" sz="4800" b="1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.</m:t>
                    </m:r>
                    <m:r>
                      <a:rPr lang="en-GB" sz="4800" b="1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𝟎𝟗</m:t>
                    </m:r>
                    <m:r>
                      <a:rPr lang="en-GB" sz="4800" b="1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, </m:t>
                    </m:r>
                    <m:r>
                      <a:rPr lang="en-GB" sz="4800" b="1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𝟏</m:t>
                    </m:r>
                    <m:r>
                      <a:rPr lang="en-GB" sz="4800" b="1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.</m:t>
                    </m:r>
                    <m:r>
                      <a:rPr lang="en-GB" sz="4800" b="1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𝟐𝟓</m:t>
                    </m:r>
                    <m:r>
                      <a:rPr lang="en-GB" sz="4800" b="1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] </m:t>
                    </m:r>
                    <m:r>
                      <a:rPr lang="en-GB" sz="4800" b="1" i="0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𝐊</m:t>
                    </m:r>
                  </m:oMath>
                </a14:m>
                <a:r>
                  <a:rPr lang="en-GB" sz="48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: M of B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983" y="883816"/>
                <a:ext cx="7401385" cy="830997"/>
              </a:xfrm>
              <a:prstGeom prst="rect">
                <a:avLst/>
              </a:prstGeom>
              <a:blipFill rotWithShape="1">
                <a:blip r:embed="rId8"/>
                <a:stretch>
                  <a:fillRect t="-17647" r="-4448" b="-4411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90947" y="3324929"/>
                <a:ext cx="763284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48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CMIP5: </a:t>
                </a:r>
                <a14:m>
                  <m:oMath xmlns:m="http://schemas.openxmlformats.org/officeDocument/2006/math">
                    <m:r>
                      <a:rPr lang="en-GB" sz="4800" b="1" i="1" dirty="0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𝟑</m:t>
                    </m:r>
                    <m:r>
                      <a:rPr lang="en-GB" sz="4800" b="1" i="1" dirty="0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.</m:t>
                    </m:r>
                    <m:r>
                      <a:rPr lang="en-GB" sz="4800" b="1" i="1" dirty="0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𝟑𝟕</m:t>
                    </m:r>
                    <m:r>
                      <a:rPr lang="en-GB" sz="4800" b="1" i="1" dirty="0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[</m:t>
                    </m:r>
                    <m:r>
                      <a:rPr lang="en-GB" sz="4800" b="1" i="1" dirty="0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𝟐</m:t>
                    </m:r>
                    <m:r>
                      <a:rPr lang="en-GB" sz="4800" b="1" i="1" dirty="0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.</m:t>
                    </m:r>
                    <m:r>
                      <a:rPr lang="en-GB" sz="4800" b="1" i="1" dirty="0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𝟕𝟓</m:t>
                    </m:r>
                    <m:r>
                      <a:rPr lang="en-GB" sz="4800" b="1" i="1" dirty="0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, </m:t>
                    </m:r>
                    <m:r>
                      <a:rPr lang="en-GB" sz="4800" b="1" i="1" dirty="0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𝟒</m:t>
                    </m:r>
                    <m:r>
                      <a:rPr lang="en-GB" sz="4800" b="1" i="1" dirty="0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.</m:t>
                    </m:r>
                    <m:r>
                      <a:rPr lang="en-GB" sz="4800" b="1" i="1" dirty="0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𝟑𝟎</m:t>
                    </m:r>
                    <m:r>
                      <a:rPr lang="en-GB" sz="4800" b="1" i="1" dirty="0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] </m:t>
                    </m:r>
                    <m:r>
                      <a:rPr lang="en-GB" sz="4800" b="1" i="0" dirty="0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𝐊</m:t>
                    </m:r>
                  </m:oMath>
                </a14:m>
                <a:endParaRPr lang="en-GB" sz="48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947" y="3324929"/>
                <a:ext cx="7632849" cy="830997"/>
              </a:xfrm>
              <a:prstGeom prst="rect">
                <a:avLst/>
              </a:prstGeom>
              <a:blipFill rotWithShape="1">
                <a:blip r:embed="rId9"/>
                <a:stretch>
                  <a:fillRect t="-18248" b="-4233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656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964396"/>
            <a:ext cx="85011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" b="1">
                <a:solidFill>
                  <a:schemeClr val="bg1"/>
                </a:solidFill>
                <a:latin typeface="Times New Roman" pitchFamily="18" charset="0"/>
              </a:rPr>
              <a:t>IT’S THE SUN: changes in solar radiance striking the ground</a:t>
            </a:r>
          </a:p>
          <a:p>
            <a:pPr algn="ctr"/>
            <a:r>
              <a:rPr lang="en-GB" sz="4200" b="1">
                <a:solidFill>
                  <a:schemeClr val="bg1"/>
                </a:solidFill>
                <a:latin typeface="Times New Roman" pitchFamily="18" charset="0"/>
              </a:rPr>
              <a:t>explain recent temperature changes</a:t>
            </a:r>
            <a:endParaRPr lang="en-GB" sz="4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9" name="Picture 8" descr="http://researchpark.arc.nasa.gov/lecture%20series/images/Earth.jpg"/>
          <p:cNvPicPr/>
          <p:nvPr/>
        </p:nvPicPr>
        <p:blipFill rotWithShape="1">
          <a:blip r:embed="rId3" cstate="print"/>
          <a:srcRect l="2954"/>
          <a:stretch/>
        </p:blipFill>
        <p:spPr bwMode="auto">
          <a:xfrm>
            <a:off x="1" y="0"/>
            <a:ext cx="915444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663202" y="2286040"/>
            <a:ext cx="54841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monckton@mail.com</a:t>
            </a:r>
          </a:p>
        </p:txBody>
      </p:sp>
      <p:pic>
        <p:nvPicPr>
          <p:cNvPr id="11" name="Picture 10" descr="https://upload.wikimedia.org/wikipedia/commons/thumb/b/b0/Coronet_of_a_British_Viscount.svg/150px-Coronet_of_a_British_Viscount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282" y="123479"/>
            <a:ext cx="1880279" cy="155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38" y="3568536"/>
            <a:ext cx="91544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THE BOTTOM LINE</a:t>
            </a:r>
          </a:p>
        </p:txBody>
      </p:sp>
    </p:spTree>
    <p:extLst>
      <p:ext uri="{BB962C8B-B14F-4D97-AF65-F5344CB8AC3E}">
        <p14:creationId xmlns:p14="http://schemas.microsoft.com/office/powerpoint/2010/main" val="127362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star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1"/>
          <a:stretch/>
        </p:blipFill>
        <p:spPr bwMode="auto">
          <a:xfrm>
            <a:off x="654345" y="116351"/>
            <a:ext cx="8395599" cy="4479294"/>
          </a:xfrm>
          <a:prstGeom prst="rect">
            <a:avLst/>
          </a:prstGeom>
          <a:solidFill>
            <a:schemeClr val="bg1"/>
          </a:solidFill>
          <a:ln w="6350">
            <a:solidFill>
              <a:srgbClr val="260AF6"/>
            </a:solidFill>
            <a:miter lim="800000"/>
            <a:headEnd/>
            <a:tailEnd/>
          </a:ln>
          <a:extLst/>
        </p:spPr>
      </p:pic>
      <p:sp>
        <p:nvSpPr>
          <p:cNvPr id="7" name="TextBox 6"/>
          <p:cNvSpPr txBox="1"/>
          <p:nvPr/>
        </p:nvSpPr>
        <p:spPr>
          <a:xfrm>
            <a:off x="184322" y="132256"/>
            <a:ext cx="470022" cy="4635319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pPr algn="r"/>
            <a:r>
              <a:rPr lang="en-GB" sz="141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10 K</a:t>
            </a:r>
          </a:p>
          <a:p>
            <a:pPr algn="r"/>
            <a:endParaRPr lang="en-GB" sz="141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r"/>
            <a:r>
              <a:rPr lang="en-GB" sz="141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9 K</a:t>
            </a:r>
          </a:p>
          <a:p>
            <a:pPr algn="r"/>
            <a:endParaRPr lang="en-GB" sz="141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r"/>
            <a:r>
              <a:rPr lang="en-GB" sz="141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8 K</a:t>
            </a:r>
          </a:p>
          <a:p>
            <a:pPr algn="r"/>
            <a:endParaRPr lang="en-GB" sz="141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r"/>
            <a:r>
              <a:rPr lang="en-GB" sz="141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7 K</a:t>
            </a:r>
          </a:p>
          <a:p>
            <a:pPr algn="r"/>
            <a:endParaRPr lang="en-GB" sz="141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r"/>
            <a:r>
              <a:rPr lang="en-GB" sz="141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6 K</a:t>
            </a:r>
          </a:p>
          <a:p>
            <a:pPr algn="r"/>
            <a:endParaRPr lang="en-GB" sz="141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r"/>
            <a:r>
              <a:rPr lang="en-GB" sz="141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5 K</a:t>
            </a:r>
          </a:p>
          <a:p>
            <a:pPr algn="r"/>
            <a:endParaRPr lang="en-GB" sz="141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r"/>
            <a:r>
              <a:rPr lang="en-GB" sz="141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4 K</a:t>
            </a:r>
          </a:p>
          <a:p>
            <a:pPr algn="r"/>
            <a:endParaRPr lang="en-GB" sz="141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r"/>
            <a:r>
              <a:rPr lang="en-GB" sz="141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3 K</a:t>
            </a:r>
          </a:p>
          <a:p>
            <a:pPr algn="r"/>
            <a:endParaRPr lang="en-GB" sz="141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r"/>
            <a:r>
              <a:rPr lang="en-GB" sz="141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 K</a:t>
            </a:r>
          </a:p>
          <a:p>
            <a:pPr algn="r"/>
            <a:endParaRPr lang="en-GB" sz="141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r"/>
            <a:r>
              <a:rPr lang="en-GB" sz="141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 K</a:t>
            </a:r>
          </a:p>
          <a:p>
            <a:pPr algn="r"/>
            <a:endParaRPr lang="en-GB" sz="141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r"/>
            <a:r>
              <a:rPr lang="en-GB" sz="141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0  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51818" y="4141402"/>
            <a:ext cx="8391774" cy="454242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 w="63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AU" dirty="0"/>
          </a:p>
        </p:txBody>
      </p:sp>
      <p:sp>
        <p:nvSpPr>
          <p:cNvPr id="20" name="Rectangle 19"/>
          <p:cNvSpPr/>
          <p:nvPr/>
        </p:nvSpPr>
        <p:spPr>
          <a:xfrm>
            <a:off x="6544446" y="1435925"/>
            <a:ext cx="1316343" cy="355686"/>
          </a:xfrm>
          <a:prstGeom prst="rect">
            <a:avLst/>
          </a:prstGeom>
          <a:noFill/>
        </p:spPr>
        <p:txBody>
          <a:bodyPr wrap="none" lIns="77925" tIns="38963" rIns="77925" bIns="38963">
            <a:spAutoFit/>
          </a:bodyPr>
          <a:lstStyle/>
          <a:p>
            <a:pPr algn="r"/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Armour 2017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836492" y="1593563"/>
            <a:ext cx="659379" cy="0"/>
          </a:xfrm>
          <a:prstGeom prst="straightConnector1">
            <a:avLst/>
          </a:prstGeom>
          <a:ln w="444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416036" y="1209848"/>
            <a:ext cx="1444583" cy="355686"/>
          </a:xfrm>
          <a:prstGeom prst="rect">
            <a:avLst/>
          </a:prstGeom>
          <a:noFill/>
        </p:spPr>
        <p:txBody>
          <a:bodyPr wrap="none" lIns="77925" tIns="38963" rIns="77925" bIns="38963">
            <a:spAutoFit/>
          </a:bodyPr>
          <a:lstStyle/>
          <a:p>
            <a:pPr algn="r"/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Friedrich 2016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836492" y="1391457"/>
            <a:ext cx="739277" cy="0"/>
          </a:xfrm>
          <a:prstGeom prst="straightConnector1">
            <a:avLst/>
          </a:prstGeom>
          <a:ln w="444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222684" y="999559"/>
            <a:ext cx="1633737" cy="355686"/>
          </a:xfrm>
          <a:prstGeom prst="rect">
            <a:avLst/>
          </a:prstGeom>
          <a:noFill/>
        </p:spPr>
        <p:txBody>
          <a:bodyPr wrap="none" lIns="77925" tIns="38963" rIns="77925" bIns="38963">
            <a:spAutoFit/>
          </a:bodyPr>
          <a:lstStyle/>
          <a:p>
            <a:pPr algn="r"/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Johansson 2015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7841373" y="1202823"/>
            <a:ext cx="805746" cy="0"/>
          </a:xfrm>
          <a:prstGeom prst="straightConnector1">
            <a:avLst/>
          </a:prstGeom>
          <a:ln w="444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647950" y="672625"/>
            <a:ext cx="1212148" cy="355686"/>
          </a:xfrm>
          <a:prstGeom prst="rect">
            <a:avLst/>
          </a:prstGeom>
          <a:noFill/>
        </p:spPr>
        <p:txBody>
          <a:bodyPr wrap="none" lIns="77925" tIns="38963" rIns="77925" bIns="38963">
            <a:spAutoFit/>
          </a:bodyPr>
          <a:lstStyle/>
          <a:p>
            <a:pPr algn="r"/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Forest 2006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7828673" y="840684"/>
            <a:ext cx="930868" cy="0"/>
          </a:xfrm>
          <a:prstGeom prst="straightConnector1">
            <a:avLst/>
          </a:prstGeom>
          <a:ln w="444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246418" y="459805"/>
            <a:ext cx="1632135" cy="355686"/>
          </a:xfrm>
          <a:prstGeom prst="rect">
            <a:avLst/>
          </a:prstGeom>
          <a:noFill/>
        </p:spPr>
        <p:txBody>
          <a:bodyPr wrap="none" lIns="77925" tIns="38963" rIns="77925" bIns="38963">
            <a:spAutoFit/>
          </a:bodyPr>
          <a:lstStyle/>
          <a:p>
            <a:pPr algn="r"/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Andronova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2001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7835025" y="631010"/>
            <a:ext cx="981705" cy="0"/>
          </a:xfrm>
          <a:prstGeom prst="straightConnector1">
            <a:avLst/>
          </a:prstGeom>
          <a:ln w="444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538953" y="113515"/>
            <a:ext cx="1316343" cy="355686"/>
          </a:xfrm>
          <a:prstGeom prst="rect">
            <a:avLst/>
          </a:prstGeom>
          <a:noFill/>
        </p:spPr>
        <p:txBody>
          <a:bodyPr wrap="none" lIns="77925" tIns="38963" rIns="77925" bIns="38963">
            <a:spAutoFit/>
          </a:bodyPr>
          <a:lstStyle/>
          <a:p>
            <a:pPr algn="r"/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Murphy 2009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7828674" y="288648"/>
            <a:ext cx="1063806" cy="566"/>
          </a:xfrm>
          <a:prstGeom prst="straightConnector1">
            <a:avLst/>
          </a:prstGeom>
          <a:ln w="444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997374" y="2700758"/>
            <a:ext cx="1628626" cy="514704"/>
          </a:xfrm>
          <a:prstGeom prst="rect">
            <a:avLst/>
          </a:prstGeom>
          <a:noFill/>
        </p:spPr>
        <p:txBody>
          <a:bodyPr wrap="square" lIns="77925" tIns="38963" rIns="77925" bIns="38963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CMIP5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8676456" y="4141403"/>
            <a:ext cx="0" cy="452923"/>
          </a:xfrm>
          <a:prstGeom prst="straightConnector1">
            <a:avLst/>
          </a:prstGeom>
          <a:ln w="44450">
            <a:solidFill>
              <a:schemeClr val="accent3">
                <a:lumMod val="50000"/>
              </a:schemeClr>
            </a:solidFill>
            <a:prstDash val="sysDot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049958" y="4143227"/>
            <a:ext cx="0" cy="452923"/>
          </a:xfrm>
          <a:prstGeom prst="straightConnector1">
            <a:avLst/>
          </a:prstGeom>
          <a:ln w="44450">
            <a:solidFill>
              <a:schemeClr val="accent3">
                <a:lumMod val="50000"/>
              </a:schemeClr>
            </a:solidFill>
            <a:prstDash val="sysDot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54844" y="4567099"/>
            <a:ext cx="8689156" cy="351069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en-GB" sz="177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0.0             0.1             0.2             0.3             0.4       </a:t>
            </a:r>
            <a:r>
              <a:rPr lang="en-GB" sz="177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sz="177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0.5             0.6             0.7             0.8             0.9</a:t>
            </a:r>
            <a:endParaRPr lang="en-AU" sz="177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671627" y="4731991"/>
            <a:ext cx="2268527" cy="448019"/>
          </a:xfrm>
          <a:prstGeom prst="rect">
            <a:avLst/>
          </a:prstGeom>
        </p:spPr>
        <p:txBody>
          <a:bodyPr wrap="none" lIns="77925" tIns="38963" rIns="77925" bIns="38963">
            <a:spAutoFit/>
          </a:bodyPr>
          <a:lstStyle/>
          <a:p>
            <a:pPr algn="ctr"/>
            <a:r>
              <a:rPr lang="en-GB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Feedback factor </a:t>
            </a:r>
            <a:r>
              <a:rPr lang="en-GB" sz="24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AU" sz="24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8938573" y="116352"/>
            <a:ext cx="5895" cy="4025051"/>
          </a:xfrm>
          <a:prstGeom prst="straightConnector1">
            <a:avLst/>
          </a:prstGeom>
          <a:ln w="44450">
            <a:solidFill>
              <a:srgbClr val="FF33CC"/>
            </a:solidFill>
            <a:prstDash val="solid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1498082" y="4064544"/>
                <a:ext cx="677294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3000" b="1" dirty="0">
                    <a:solidFill>
                      <a:schemeClr val="accent3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Reference </a:t>
                </a:r>
                <a:r>
                  <a:rPr lang="en-GB" sz="3000" b="1" i="1" dirty="0">
                    <a:solidFill>
                      <a:schemeClr val="accent3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sensitivity</a:t>
                </a:r>
                <a:r>
                  <a:rPr lang="en-GB" sz="3000" b="1" dirty="0">
                    <a:solidFill>
                      <a:schemeClr val="accent3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3000" b="1" i="1" smtClean="0"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GB" sz="30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GB" sz="3000" b="1" i="1" smtClean="0">
                            <a:solidFill>
                              <a:srgbClr val="FFFF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𝑹</m:t>
                        </m:r>
                      </m:e>
                      <m:sub>
                        <m:r>
                          <a:rPr lang="en-GB" sz="3000" b="1" i="0" smtClean="0"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GB" sz="3000" b="1" dirty="0">
                    <a:solidFill>
                      <a:schemeClr val="accent3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on </a:t>
                </a:r>
                <a:r>
                  <a:rPr lang="en-GB" sz="3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1.1</a:t>
                </a:r>
                <a:r>
                  <a:rPr lang="en-GB" sz="3000" b="1" dirty="0">
                    <a:solidFill>
                      <a:schemeClr val="accent3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[</a:t>
                </a:r>
                <a:r>
                  <a:rPr lang="en-GB" sz="3000" b="1" dirty="0">
                    <a:solidFill>
                      <a:srgbClr val="260AF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1.0</a:t>
                </a:r>
                <a:r>
                  <a:rPr lang="en-GB" sz="3000" b="1" dirty="0">
                    <a:solidFill>
                      <a:schemeClr val="accent3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, </a:t>
                </a:r>
                <a:r>
                  <a:rPr lang="en-GB" sz="3000" b="1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1.2</a:t>
                </a:r>
                <a:r>
                  <a:rPr lang="en-GB" sz="3000" b="1" dirty="0">
                    <a:solidFill>
                      <a:schemeClr val="accent3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] K</a:t>
                </a:r>
                <a:endParaRPr lang="en-AU" sz="3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082" y="4064544"/>
                <a:ext cx="6772944" cy="553998"/>
              </a:xfrm>
              <a:prstGeom prst="rect">
                <a:avLst/>
              </a:prstGeom>
              <a:blipFill>
                <a:blip r:embed="rId4"/>
                <a:stretch>
                  <a:fillRect l="-1800" t="-15385" r="-2160" b="-395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6037546" y="1707003"/>
                <a:ext cx="1919336" cy="837293"/>
              </a:xfrm>
              <a:prstGeom prst="rect">
                <a:avLst/>
              </a:prstGeom>
              <a:noFill/>
            </p:spPr>
            <p:txBody>
              <a:bodyPr wrap="square" lIns="77925" tIns="38963" rIns="77925" bIns="38963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1" i="1" dirty="0" smtClean="0">
                              <a:solidFill>
                                <a:srgbClr val="FF9933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400" b="1" i="1" dirty="0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GB" sz="2400" b="1" i="1" dirty="0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GB" sz="2400" b="1" i="0" dirty="0" smtClean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𝟐</m:t>
                          </m:r>
                        </m:sub>
                      </m:sSub>
                      <m:r>
                        <a:rPr lang="en-GB" sz="24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GB" sz="2400" b="1" i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GB" sz="2400" b="1" i="1" dirty="0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b="1" i="1" dirty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b="1" i="1" dirty="0" smtClean="0">
                                  <a:solidFill>
                                    <a:srgbClr val="FFFF99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GB" sz="2400" b="1" i="1" dirty="0" smtClean="0">
                                  <a:solidFill>
                                    <a:srgbClr val="FFFF99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GB" sz="2400" b="1" i="0" dirty="0" smtClean="0">
                                  <a:solidFill>
                                    <a:srgbClr val="FF0066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r>
                            <a:rPr lang="en-GB" sz="2400" b="1" i="1" dirty="0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𝟏</m:t>
                          </m:r>
                          <m:r>
                            <a:rPr lang="en-GB" sz="2400" b="1" i="1" dirty="0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GB" sz="2400" b="1" i="1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𝒇</m:t>
                          </m:r>
                        </m:den>
                      </m:f>
                    </m:oMath>
                  </m:oMathPara>
                </a14:m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546" y="1707003"/>
                <a:ext cx="1919336" cy="837293"/>
              </a:xfrm>
              <a:prstGeom prst="rect">
                <a:avLst/>
              </a:prstGeom>
              <a:blipFill>
                <a:blip r:embed="rId5"/>
                <a:stretch>
                  <a:fillRect b="-14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/>
          <p:cNvSpPr/>
          <p:nvPr/>
        </p:nvSpPr>
        <p:spPr>
          <a:xfrm>
            <a:off x="3517170" y="2650433"/>
            <a:ext cx="4223182" cy="1295701"/>
          </a:xfrm>
          <a:prstGeom prst="rect">
            <a:avLst/>
          </a:prstGeom>
          <a:solidFill>
            <a:srgbClr val="FFC000">
              <a:alpha val="24000"/>
            </a:srgbClr>
          </a:solidFill>
          <a:ln w="63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AU" dirty="0"/>
          </a:p>
        </p:txBody>
      </p:sp>
      <p:sp>
        <p:nvSpPr>
          <p:cNvPr id="46" name="Rectangle 45"/>
          <p:cNvSpPr/>
          <p:nvPr/>
        </p:nvSpPr>
        <p:spPr>
          <a:xfrm rot="5400000">
            <a:off x="7448808" y="2856621"/>
            <a:ext cx="1953890" cy="848128"/>
          </a:xfrm>
          <a:prstGeom prst="rect">
            <a:avLst/>
          </a:prstGeom>
          <a:noFill/>
        </p:spPr>
        <p:txBody>
          <a:bodyPr wrap="square" lIns="77925" tIns="38963" rIns="77925" bIns="38963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GB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Feedback response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289204" y="2772767"/>
            <a:ext cx="1628626" cy="514704"/>
          </a:xfrm>
          <a:prstGeom prst="rect">
            <a:avLst/>
          </a:prstGeom>
          <a:noFill/>
        </p:spPr>
        <p:txBody>
          <a:bodyPr wrap="square" lIns="77925" tIns="38963" rIns="77925" bIns="38963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GB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IPCC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088000" y="2573556"/>
            <a:ext cx="2740675" cy="1149880"/>
          </a:xfrm>
          <a:prstGeom prst="rect">
            <a:avLst/>
          </a:prstGeom>
          <a:solidFill>
            <a:schemeClr val="accent6">
              <a:lumMod val="60000"/>
              <a:lumOff val="40000"/>
              <a:alpha val="24000"/>
            </a:scheme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 rot="16200000">
                <a:off x="-1387316" y="2204874"/>
                <a:ext cx="3079582" cy="448019"/>
              </a:xfrm>
              <a:prstGeom prst="rect">
                <a:avLst/>
              </a:prstGeom>
            </p:spPr>
            <p:txBody>
              <a:bodyPr wrap="none" lIns="77925" tIns="38963" rIns="77925" bIns="38963">
                <a:spAutoFit/>
              </a:bodyPr>
              <a:lstStyle/>
              <a:p>
                <a:pPr algn="r"/>
                <a:r>
                  <a:rPr lang="en-GB" sz="2400" b="1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Charney sensitivity</a:t>
                </a:r>
                <a:r>
                  <a:rPr lang="en-GB" sz="2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 dirty="0" smtClean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GB" sz="2400" b="1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GB" sz="2400" b="1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𝑬</m:t>
                        </m:r>
                      </m:e>
                      <m:sub>
                        <m:r>
                          <a:rPr lang="en-GB" sz="2400" b="1" i="0" dirty="0" smtClean="0"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𝟐</m:t>
                        </m:r>
                      </m:sub>
                    </m:sSub>
                  </m:oMath>
                </a14:m>
                <a:endParaRPr lang="en-GB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387316" y="2204874"/>
                <a:ext cx="3079582" cy="448019"/>
              </a:xfrm>
              <a:prstGeom prst="rect">
                <a:avLst/>
              </a:prstGeom>
              <a:blipFill rotWithShape="1">
                <a:blip r:embed="rId6"/>
                <a:stretch>
                  <a:fillRect l="-13514" t="-792" r="-37838" b="-27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>
          <a:xfrm flipH="1">
            <a:off x="1724510" y="1957072"/>
            <a:ext cx="1717762" cy="2136752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headEnd type="none" w="lg" len="lg"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1403650" y="1957073"/>
            <a:ext cx="2038622" cy="2190681"/>
          </a:xfrm>
          <a:prstGeom prst="straightConnector1">
            <a:avLst/>
          </a:prstGeom>
          <a:ln w="44450">
            <a:solidFill>
              <a:srgbClr val="0000FF"/>
            </a:solidFill>
            <a:prstDash val="sysDash"/>
            <a:headEnd type="none" w="lg" len="lg"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2026320" y="1957072"/>
            <a:ext cx="1415952" cy="2076550"/>
          </a:xfrm>
          <a:prstGeom prst="straightConnector1">
            <a:avLst/>
          </a:prstGeom>
          <a:ln w="44450">
            <a:solidFill>
              <a:srgbClr val="7030A0"/>
            </a:solidFill>
            <a:prstDash val="sysDash"/>
            <a:headEnd type="none" w="lg" len="lg"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944393" y="339502"/>
                <a:ext cx="4995761" cy="1617570"/>
              </a:xfrm>
              <a:prstGeom prst="rect">
                <a:avLst/>
              </a:prstGeom>
              <a:solidFill>
                <a:schemeClr val="bg1"/>
              </a:solidFill>
              <a:ln w="47625">
                <a:solidFill>
                  <a:schemeClr val="accent3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77925" tIns="38963" rIns="77925" bIns="38963">
                <a:spAutoFit/>
              </a:bodyPr>
              <a:lstStyle/>
              <a:p>
                <a:pPr algn="ctr">
                  <a:lnSpc>
                    <a:spcPts val="4000"/>
                  </a:lnSpc>
                </a:pPr>
                <a:r>
                  <a:rPr lang="en-GB" sz="3200" b="1" dirty="0">
                    <a:solidFill>
                      <a:schemeClr val="accent3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CORRECTED SENSITIVITY</a:t>
                </a:r>
              </a:p>
              <a:p>
                <a:pPr algn="ctr">
                  <a:lnSpc>
                    <a:spcPts val="4000"/>
                  </a:lnSpc>
                </a:pPr>
                <a:r>
                  <a:rPr lang="en-GB" sz="3200" b="1" dirty="0" smtClean="0">
                    <a:solidFill>
                      <a:schemeClr val="bg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GB" sz="3200" b="1" i="1" smtClean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𝒇</m:t>
                    </m:r>
                  </m:oMath>
                </a14:m>
                <a:r>
                  <a:rPr lang="en-GB" sz="3200" b="1" dirty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on </a:t>
                </a:r>
                <a:r>
                  <a:rPr lang="en-GB" sz="3200" b="1" i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0.12</a:t>
                </a:r>
                <a:r>
                  <a:rPr lang="en-GB" sz="3200" b="1" i="0" dirty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[ </a:t>
                </a:r>
                <a:r>
                  <a:rPr lang="en-GB" sz="3200" b="1" i="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0.08</a:t>
                </a:r>
                <a:r>
                  <a:rPr lang="en-GB" sz="3200" b="1" i="0" dirty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, </a:t>
                </a:r>
                <a:r>
                  <a:rPr lang="en-GB" sz="3200" b="1" i="0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0.15 </a:t>
                </a:r>
                <a:r>
                  <a:rPr lang="en-GB" sz="3200" b="1" i="0" dirty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]</a:t>
                </a:r>
                <a:endParaRPr lang="en-GB" sz="3200" b="1" i="1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ea typeface="Cambria Math"/>
                </a:endParaRPr>
              </a:p>
              <a:p>
                <a:pPr algn="ctr">
                  <a:lnSpc>
                    <a:spcPts val="4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3200" b="1" i="1" spc="-128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GB" sz="3200" b="1" i="1" spc="-128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GB" sz="3200" b="1" i="1" spc="-128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𝑬</m:t>
                        </m:r>
                      </m:e>
                      <m:sub>
                        <m:r>
                          <a:rPr lang="en-GB" sz="3200" b="1" i="0" spc="-128" dirty="0" smtClean="0"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GB" sz="3200" b="1" dirty="0">
                    <a:solidFill>
                      <a:srgbClr val="008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GB" sz="3200" b="1" dirty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on </a:t>
                </a:r>
                <a:r>
                  <a:rPr lang="en-GB" sz="3200" b="1" i="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1.17</a:t>
                </a:r>
                <a:r>
                  <a:rPr lang="en-GB" sz="3200" b="1" i="0" dirty="0" smtClean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</a:t>
                </a:r>
                <a:r>
                  <a:rPr lang="en-GB" sz="3200" b="1" i="0" dirty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[ </a:t>
                </a:r>
                <a:r>
                  <a:rPr lang="en-GB" sz="3200" b="1" i="0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1.09</a:t>
                </a:r>
                <a:r>
                  <a:rPr lang="en-GB" sz="3200" b="1" i="0" dirty="0" smtClean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, </a:t>
                </a:r>
                <a:r>
                  <a:rPr lang="en-GB" sz="3200" b="1" i="0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1.25 </a:t>
                </a:r>
                <a:r>
                  <a:rPr lang="en-GB" sz="3200" b="1" i="0" dirty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] K</a:t>
                </a: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93" y="339502"/>
                <a:ext cx="4995761" cy="161757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47625">
                <a:solidFill>
                  <a:schemeClr val="accent3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325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tar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930358"/>
              </p:ext>
            </p:extLst>
          </p:nvPr>
        </p:nvGraphicFramePr>
        <p:xfrm>
          <a:off x="-2603" y="665904"/>
          <a:ext cx="9147620" cy="4345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485" name="AutoSketch Drawing" r:id="rId4" imgW="5897880" imgH="2509560" progId="AutoSketch.Drawing.9">
                  <p:embed/>
                </p:oleObj>
              </mc:Choice>
              <mc:Fallback>
                <p:oleObj name="AutoSketch Drawing" r:id="rId4" imgW="5897880" imgH="2509560" progId="AutoSketch.Drawing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603" y="665904"/>
                        <a:ext cx="9147620" cy="43456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88474" y="646855"/>
            <a:ext cx="1273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4.7 C°</a:t>
            </a:r>
            <a:endParaRPr lang="en-A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6976" y="1048362"/>
            <a:ext cx="1342034" cy="66172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CMIP5</a:t>
            </a:r>
          </a:p>
          <a:p>
            <a:pPr algn="ctr"/>
            <a:endParaRPr lang="en-AU" sz="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8744" y="2499065"/>
            <a:ext cx="1088760" cy="66172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IPCC</a:t>
            </a:r>
          </a:p>
          <a:p>
            <a:pPr algn="ctr"/>
            <a:endParaRPr lang="en-AU" sz="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21276" y="2087015"/>
            <a:ext cx="1273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4.5 C°</a:t>
            </a:r>
            <a:endParaRPr lang="en-A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99615" y="1053690"/>
            <a:ext cx="148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3.35 C°</a:t>
            </a:r>
            <a:endParaRPr lang="en-A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82208" y="1469818"/>
            <a:ext cx="1273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2.1 C°</a:t>
            </a:r>
            <a:endParaRPr lang="en-A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09908" y="2493307"/>
            <a:ext cx="1526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(3.0 C°)</a:t>
            </a:r>
            <a:endParaRPr lang="en-A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809758" y="2907780"/>
            <a:ext cx="1273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1.5 C°</a:t>
            </a:r>
            <a:endParaRPr lang="en-A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70364" y="3522701"/>
            <a:ext cx="148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1.25 C°</a:t>
            </a:r>
            <a:endParaRPr lang="en-AU" sz="36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435916" y="3946926"/>
            <a:ext cx="148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1.17 C°</a:t>
            </a:r>
            <a:endParaRPr lang="en-AU" sz="36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54774" y="4358846"/>
            <a:ext cx="148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1.09 C°</a:t>
            </a:r>
            <a:endParaRPr lang="en-AU" sz="36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-2604" y="155228"/>
            <a:ext cx="9146603" cy="672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GB" sz="555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Charney</a:t>
            </a:r>
            <a:r>
              <a:rPr lang="en-GB" sz="555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sensitivities compared</a:t>
            </a:r>
            <a:endParaRPr lang="en-AU" sz="5550" b="1" baseline="-25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23" name="Picture 22" descr="https://upload.wikimedia.org/wikipedia/commons/thumb/b/b0/Coronet_of_a_British_Viscount.svg/150px-Coronet_of_a_British_Viscount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4" y="3723880"/>
            <a:ext cx="1544826" cy="105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206385" y="3629789"/>
            <a:ext cx="4397358" cy="1575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700"/>
              </a:lnSpc>
            </a:pPr>
            <a:r>
              <a:rPr lang="en-GB" sz="72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Too little to</a:t>
            </a:r>
          </a:p>
          <a:p>
            <a:pPr>
              <a:lnSpc>
                <a:spcPts val="5700"/>
              </a:lnSpc>
            </a:pPr>
            <a:r>
              <a:rPr lang="en-GB" sz="72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cause harm</a:t>
            </a:r>
            <a:endParaRPr lang="en-AU" sz="72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6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964396"/>
            <a:ext cx="85011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" b="1">
                <a:solidFill>
                  <a:schemeClr val="bg1"/>
                </a:solidFill>
                <a:latin typeface="Times New Roman" pitchFamily="18" charset="0"/>
              </a:rPr>
              <a:t>IT’S THE SUN: changes in solar radiance striking the ground</a:t>
            </a:r>
          </a:p>
          <a:p>
            <a:pPr algn="ctr"/>
            <a:r>
              <a:rPr lang="en-GB" sz="4200" b="1">
                <a:solidFill>
                  <a:schemeClr val="bg1"/>
                </a:solidFill>
                <a:latin typeface="Times New Roman" pitchFamily="18" charset="0"/>
              </a:rPr>
              <a:t>explain recent temperature changes</a:t>
            </a:r>
            <a:endParaRPr lang="en-GB" sz="4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9" name="Picture 8" descr="http://researchpark.arc.nasa.gov/lecture%20series/images/Earth.jpg"/>
          <p:cNvPicPr/>
          <p:nvPr/>
        </p:nvPicPr>
        <p:blipFill rotWithShape="1">
          <a:blip r:embed="rId3" cstate="print"/>
          <a:srcRect l="2954"/>
          <a:stretch/>
        </p:blipFill>
        <p:spPr bwMode="auto">
          <a:xfrm>
            <a:off x="1" y="0"/>
            <a:ext cx="915444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-1" y="3992860"/>
            <a:ext cx="9154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crisis in a single slide</a:t>
            </a:r>
            <a:endParaRPr lang="en-GB" sz="6600" b="1" baseline="-250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3202" y="2286040"/>
            <a:ext cx="54841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monckton@mail.com</a:t>
            </a:r>
          </a:p>
        </p:txBody>
      </p:sp>
      <p:pic>
        <p:nvPicPr>
          <p:cNvPr id="13" name="Picture 19" descr="https://upload.wikimedia.org/wikipedia/commons/thumb/b/b0/Coronet_of_a_British_Viscount.svg/150px-Coronet_of_a_British_Viscount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872" y="172206"/>
            <a:ext cx="1452591" cy="120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4762" y="3274938"/>
            <a:ext cx="9154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End of the global warming</a:t>
            </a:r>
            <a:endParaRPr lang="en-GB" sz="6600" b="1" baseline="-250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55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ar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3200772"/>
            <a:ext cx="9144000" cy="973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6800"/>
              </a:lnSpc>
            </a:pPr>
            <a:endParaRPr lang="en-US" sz="80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776013"/>
              </p:ext>
            </p:extLst>
          </p:nvPr>
        </p:nvGraphicFramePr>
        <p:xfrm>
          <a:off x="37654" y="248444"/>
          <a:ext cx="9030592" cy="48442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62338"/>
                <a:gridCol w="2456261"/>
                <a:gridCol w="2111993"/>
              </a:tblGrid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GB" sz="2800" b="1" dirty="0" smtClean="0"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1850:</a:t>
                      </a:r>
                      <a:r>
                        <a:rPr lang="en-GB" sz="2800" b="1" baseline="0" dirty="0" smtClean="0"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GB" sz="2800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Reference temperature</a:t>
                      </a:r>
                      <a:endParaRPr lang="en-GB" sz="2800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266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endParaRPr lang="en-GB" sz="2800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GB" sz="2800" b="1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Equilibrium</a:t>
                      </a:r>
                      <a:r>
                        <a:rPr lang="en-GB" sz="2800" b="1" baseline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temperature</a:t>
                      </a:r>
                      <a:endParaRPr lang="en-GB" sz="28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b="1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287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endParaRPr lang="en-GB" sz="28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GB" sz="3200" b="1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Transfer</a:t>
                      </a:r>
                      <a:r>
                        <a:rPr lang="en-GB" sz="3200" b="1" baseline="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function</a:t>
                      </a:r>
                      <a:endParaRPr lang="en-GB" sz="3200" b="1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en-GB" sz="3600" b="1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287</a:t>
                      </a:r>
                      <a:r>
                        <a:rPr lang="en-GB" sz="2800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GB" sz="3600" b="1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/</a:t>
                      </a:r>
                      <a:r>
                        <a:rPr lang="en-GB" sz="2800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GB" sz="3600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266</a:t>
                      </a:r>
                      <a:endParaRPr lang="en-GB" sz="3600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GB" sz="5400" b="1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1.1</a:t>
                      </a:r>
                      <a:endParaRPr lang="en-GB" sz="5400" b="1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endParaRPr lang="en-GB" sz="28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endParaRPr lang="en-GB" sz="3600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endParaRPr lang="en-GB" sz="2800" b="1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GB" sz="2800" b="1" dirty="0" smtClean="0"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2011:</a:t>
                      </a:r>
                      <a:r>
                        <a:rPr lang="en-GB" sz="2800" b="1" baseline="0" dirty="0" smtClean="0"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GB" sz="2800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Reference temperature</a:t>
                      </a:r>
                      <a:endParaRPr lang="en-GB" sz="2800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en-GB" sz="3600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266</a:t>
                      </a:r>
                      <a:r>
                        <a:rPr lang="en-GB" sz="2000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GB" sz="3600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K </a:t>
                      </a:r>
                      <a:r>
                        <a:rPr lang="en-GB" sz="3600" b="1" dirty="0" smtClean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+ 0.7</a:t>
                      </a:r>
                      <a:r>
                        <a:rPr lang="en-GB" sz="2000" b="1" dirty="0" smtClean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GB" sz="3600" b="1" dirty="0" smtClean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K</a:t>
                      </a:r>
                      <a:endParaRPr lang="en-GB" sz="3600" b="1" dirty="0"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GB" sz="3600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266.7 K</a:t>
                      </a:r>
                      <a:endParaRPr lang="en-GB" sz="3600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GB" sz="2800" b="1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Equilibrium</a:t>
                      </a:r>
                      <a:r>
                        <a:rPr lang="en-GB" sz="2800" b="1" baseline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temperature</a:t>
                      </a:r>
                      <a:endParaRPr lang="en-GB" sz="28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en-GB" sz="3600" b="1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287</a:t>
                      </a:r>
                      <a:r>
                        <a:rPr lang="en-GB" sz="2000" b="1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GB" sz="3600" b="1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K </a:t>
                      </a:r>
                      <a:r>
                        <a:rPr lang="en-GB" sz="3600" b="1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+ 1.0</a:t>
                      </a:r>
                      <a:r>
                        <a:rPr lang="en-GB" sz="2000" b="1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GB" sz="3600" b="1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K</a:t>
                      </a:r>
                      <a:endParaRPr lang="en-GB" sz="36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GB" sz="3600" b="1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288 K</a:t>
                      </a:r>
                      <a:endParaRPr lang="en-GB" sz="36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GB" sz="3200" b="1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Transfer</a:t>
                      </a:r>
                      <a:r>
                        <a:rPr lang="en-GB" sz="3200" b="1" baseline="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function</a:t>
                      </a:r>
                      <a:endParaRPr lang="en-GB" sz="3200" b="1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en-GB" sz="3600" b="1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288</a:t>
                      </a:r>
                      <a:r>
                        <a:rPr lang="en-GB" sz="3600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GB" sz="3600" b="1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/</a:t>
                      </a:r>
                      <a:r>
                        <a:rPr lang="en-GB" sz="3600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266.7</a:t>
                      </a:r>
                      <a:endParaRPr lang="en-GB" sz="3600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GB" sz="5400" b="1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1.1</a:t>
                      </a:r>
                      <a:endParaRPr lang="en-GB" sz="5400" b="1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endParaRPr lang="en-GB" sz="28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endParaRPr lang="en-GB" sz="3600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endParaRPr lang="en-GB" sz="2800" b="1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smtClean="0"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2xCO</a:t>
                      </a:r>
                      <a:r>
                        <a:rPr lang="en-GB" sz="2800" b="1" baseline="-25000" dirty="0" smtClean="0"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GB" sz="2800" b="1" dirty="0" smtClean="0"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:</a:t>
                      </a:r>
                      <a:r>
                        <a:rPr lang="en-GB" sz="2800" b="1" baseline="0" dirty="0" smtClean="0"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         </a:t>
                      </a:r>
                      <a:r>
                        <a:rPr lang="en-GB" sz="1400" b="1" baseline="0" dirty="0" smtClean="0"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GB" sz="28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Planck parameter</a:t>
                      </a:r>
                      <a:endParaRPr lang="en-GB" sz="2800" b="1" dirty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0.3</a:t>
                      </a:r>
                      <a:r>
                        <a:rPr lang="en-GB" sz="3600" b="1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K W</a:t>
                      </a:r>
                      <a:r>
                        <a:rPr lang="en-GB" sz="3600" b="1" baseline="30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–1</a:t>
                      </a:r>
                      <a:r>
                        <a:rPr lang="en-GB" sz="3600" b="1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m</a:t>
                      </a:r>
                      <a:r>
                        <a:rPr lang="en-GB" sz="3600" b="1" baseline="30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GB" sz="3600" b="1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</a:t>
                      </a:r>
                      <a:endParaRPr lang="en-GB" sz="3600" b="1" dirty="0" smtClean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endParaRPr lang="en-GB" sz="36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GB" sz="2800" b="1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CO</a:t>
                      </a:r>
                      <a:r>
                        <a:rPr lang="en-GB" sz="2800" b="1" baseline="-25000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GB" sz="2800" b="1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radiative forcing</a:t>
                      </a:r>
                      <a:endParaRPr lang="en-GB" sz="2800" b="1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en-GB" sz="3600" b="1" baseline="0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3.5 W m</a:t>
                      </a:r>
                      <a:r>
                        <a:rPr lang="en-GB" sz="3600" b="1" baseline="30000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–2</a:t>
                      </a:r>
                      <a:endParaRPr lang="en-GB" sz="3600" b="1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 smtClean="0">
                        <a:solidFill>
                          <a:srgbClr val="F6B4ED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GB" sz="3600" b="1" dirty="0" err="1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Charney</a:t>
                      </a:r>
                      <a:r>
                        <a:rPr lang="en-GB" sz="3600" b="1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sensitivity</a:t>
                      </a:r>
                      <a:endParaRPr lang="en-GB" sz="36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0.3</a:t>
                      </a:r>
                      <a:r>
                        <a:rPr lang="en-GB" sz="1600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GB" sz="3200" b="1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x</a:t>
                      </a:r>
                      <a:r>
                        <a:rPr lang="en-GB" sz="1600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GB" sz="3200" b="1" baseline="0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3.5</a:t>
                      </a:r>
                      <a:r>
                        <a:rPr lang="en-GB" sz="1600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GB" sz="3200" b="1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x</a:t>
                      </a:r>
                      <a:r>
                        <a:rPr lang="en-GB" sz="1600" b="1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GB" sz="5400" b="1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1.1</a:t>
                      </a:r>
                      <a:endParaRPr lang="en-GB" sz="5000" b="1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5200"/>
                        </a:lnSpc>
                      </a:pPr>
                      <a:endParaRPr lang="en-GB" sz="32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914968" y="3810669"/>
            <a:ext cx="216597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1.2</a:t>
            </a:r>
            <a:r>
              <a:rPr lang="en-GB" sz="4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GB" sz="8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K</a:t>
            </a:r>
            <a:endParaRPr lang="en-GB" sz="84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15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(Credit: The Scream 1895/Edvard Munch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4" r="17849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65934" y="989309"/>
            <a:ext cx="3110146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6900"/>
              </a:lnSpc>
            </a:pPr>
            <a:r>
              <a:rPr lang="en-GB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UEA,</a:t>
            </a:r>
          </a:p>
          <a:p>
            <a:pPr algn="r">
              <a:lnSpc>
                <a:spcPts val="6900"/>
              </a:lnSpc>
            </a:pPr>
            <a:r>
              <a:rPr lang="en-GB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IPCC,</a:t>
            </a:r>
          </a:p>
          <a:p>
            <a:pPr algn="r">
              <a:lnSpc>
                <a:spcPts val="6900"/>
              </a:lnSpc>
            </a:pPr>
            <a:r>
              <a:rPr lang="en-GB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UN, IMF,</a:t>
            </a:r>
          </a:p>
          <a:p>
            <a:pPr algn="r">
              <a:lnSpc>
                <a:spcPts val="6900"/>
              </a:lnSpc>
            </a:pPr>
            <a:r>
              <a:rPr lang="en-GB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UNFCCC</a:t>
            </a:r>
          </a:p>
        </p:txBody>
      </p:sp>
      <p:sp>
        <p:nvSpPr>
          <p:cNvPr id="3" name="Rectangle 2"/>
          <p:cNvSpPr/>
          <p:nvPr/>
        </p:nvSpPr>
        <p:spPr>
          <a:xfrm>
            <a:off x="4682584" y="4309619"/>
            <a:ext cx="44518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et hoc genus </a:t>
            </a:r>
            <a:r>
              <a:rPr lang="en-GB" sz="44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omne</a:t>
            </a:r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25727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964396"/>
            <a:ext cx="85011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" b="1">
                <a:solidFill>
                  <a:schemeClr val="bg1"/>
                </a:solidFill>
                <a:latin typeface="Times New Roman" pitchFamily="18" charset="0"/>
              </a:rPr>
              <a:t>IT’S THE SUN: changes in solar radiance striking the ground</a:t>
            </a:r>
          </a:p>
          <a:p>
            <a:pPr algn="ctr"/>
            <a:r>
              <a:rPr lang="en-GB" sz="4200" b="1">
                <a:solidFill>
                  <a:schemeClr val="bg1"/>
                </a:solidFill>
                <a:latin typeface="Times New Roman" pitchFamily="18" charset="0"/>
              </a:rPr>
              <a:t>explain recent temperature changes</a:t>
            </a:r>
            <a:endParaRPr lang="en-GB" sz="4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9" name="Picture 8" descr="http://researchpark.arc.nasa.gov/lecture%20series/images/Earth.jpg"/>
          <p:cNvPicPr/>
          <p:nvPr/>
        </p:nvPicPr>
        <p:blipFill rotWithShape="1">
          <a:blip r:embed="rId3" cstate="print"/>
          <a:srcRect l="2954"/>
          <a:stretch/>
        </p:blipFill>
        <p:spPr bwMode="auto">
          <a:xfrm>
            <a:off x="1" y="0"/>
            <a:ext cx="915444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-1" y="4024610"/>
            <a:ext cx="9154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pretext for large warming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63202" y="2286040"/>
            <a:ext cx="54841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monckton@mail.com</a:t>
            </a:r>
          </a:p>
        </p:txBody>
      </p:sp>
      <p:pic>
        <p:nvPicPr>
          <p:cNvPr id="13" name="Picture 19" descr="https://upload.wikimedia.org/wikipedia/commons/thumb/b/b0/Coronet_of_a_British_Viscount.svg/150px-Coronet_of_a_British_Viscount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872" y="172206"/>
            <a:ext cx="1452591" cy="120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32" y="3363838"/>
            <a:ext cx="9154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Large feedback: the chief</a:t>
            </a:r>
          </a:p>
        </p:txBody>
      </p:sp>
    </p:spTree>
    <p:extLst>
      <p:ext uri="{BB962C8B-B14F-4D97-AF65-F5344CB8AC3E}">
        <p14:creationId xmlns:p14="http://schemas.microsoft.com/office/powerpoint/2010/main" val="2948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http://ictv.org/gameover/files/2017/01/GOhead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5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1A173A"/>
              </a:clrFrom>
              <a:clrTo>
                <a:srgbClr val="1A17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" t="21426" r="7402" b="21837"/>
          <a:stretch/>
        </p:blipFill>
        <p:spPr bwMode="auto">
          <a:xfrm>
            <a:off x="3150797" y="312182"/>
            <a:ext cx="2826878" cy="110744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4261" name="Picture 5" descr="Server Privilege Management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9" t="18109" r="25437" b="18111"/>
          <a:stretch/>
        </p:blipFill>
        <p:spPr bwMode="auto">
          <a:xfrm rot="327547">
            <a:off x="6081574" y="247001"/>
            <a:ext cx="2815366" cy="1541608"/>
          </a:xfrm>
          <a:prstGeom prst="rect">
            <a:avLst/>
          </a:prstGeom>
          <a:noFill/>
          <a:ln w="53975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3" name="Picture 7" descr="Image result for game over imag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8"/>
              </a:clrFrom>
              <a:clrTo>
                <a:srgbClr val="F6F6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2354">
            <a:off x="203566" y="252675"/>
            <a:ext cx="2865076" cy="1501371"/>
          </a:xfrm>
          <a:prstGeom prst="rect">
            <a:avLst/>
          </a:prstGeom>
          <a:noFill/>
          <a:ln w="508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5" name="Picture 9" descr="Image result for game over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6" t="38041" r="18797" b="29560"/>
          <a:stretch/>
        </p:blipFill>
        <p:spPr bwMode="auto">
          <a:xfrm>
            <a:off x="2850158" y="3764136"/>
            <a:ext cx="3657601" cy="1073150"/>
          </a:xfrm>
          <a:prstGeom prst="rect">
            <a:avLst/>
          </a:prstGeom>
          <a:noFill/>
          <a:ln w="50800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9" name="Picture 13" descr="https://scontent-lhr3-1.xx.fbcdn.net/v/t1.0-1/26195483_721013174763298_8276056594467444771_n.png?_nc_cat=0&amp;oh=432b6a7d33b0b249f464d283356c2bd2&amp;oe=5C3A8501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t="26939" r="5296" b="26895"/>
          <a:stretch/>
        </p:blipFill>
        <p:spPr bwMode="auto">
          <a:xfrm>
            <a:off x="60493" y="3521656"/>
            <a:ext cx="2711307" cy="159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71" name="Picture 15" descr="Image result for game over image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3" t="14698" r="13391" b="14478"/>
          <a:stretch/>
        </p:blipFill>
        <p:spPr bwMode="auto">
          <a:xfrm>
            <a:off x="6647532" y="3464794"/>
            <a:ext cx="2403722" cy="166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475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Feedback response currently represents</a:t>
            </a:r>
            <a:endParaRPr lang="en-GB" sz="36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126354"/>
            <a:ext cx="9144000" cy="744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GB" sz="4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of </a:t>
            </a:r>
            <a:r>
              <a:rPr lang="en-GB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mid-range predicted global warming and</a:t>
            </a:r>
            <a:endParaRPr lang="en-GB" sz="40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95423" y="1027618"/>
                <a:ext cx="5400600" cy="14516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06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15000" b="1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15000" b="1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𝟔𝟕</m:t>
                      </m:r>
                      <m:r>
                        <a:rPr lang="en-GB" sz="15000" b="1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%</m:t>
                      </m:r>
                    </m:oMath>
                  </m:oMathPara>
                </a14:m>
                <a:endParaRPr lang="en-GB" sz="15000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23" y="1027618"/>
                <a:ext cx="5400600" cy="1451679"/>
              </a:xfrm>
              <a:prstGeom prst="rect">
                <a:avLst/>
              </a:prstGeom>
              <a:blipFill rotWithShape="1">
                <a:blip r:embed="rId3"/>
                <a:stretch>
                  <a:fillRect t="-16807" r="-110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8AFDBE3-6080-4E41-A969-197DE739E68F}"/>
              </a:ext>
            </a:extLst>
          </p:cNvPr>
          <p:cNvSpPr txBox="1"/>
          <p:nvPr/>
        </p:nvSpPr>
        <p:spPr>
          <a:xfrm>
            <a:off x="2126" y="4299942"/>
            <a:ext cx="914400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GB" sz="4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of the </a:t>
            </a:r>
            <a:r>
              <a:rPr lang="en-GB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uncertainty in predicted warming</a:t>
            </a:r>
            <a:endParaRPr lang="en-GB" sz="40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46A01757-909C-4B57-814C-A755354797EB}"/>
                  </a:ext>
                </a:extLst>
              </p:cNvPr>
              <p:cNvSpPr/>
              <p:nvPr/>
            </p:nvSpPr>
            <p:spPr>
              <a:xfrm>
                <a:off x="1298270" y="3186452"/>
                <a:ext cx="5400600" cy="14516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06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15000" b="1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15000" b="1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𝟗𝟎</m:t>
                      </m:r>
                      <m:r>
                        <a:rPr lang="en-GB" sz="15000" b="1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%</m:t>
                      </m:r>
                    </m:oMath>
                  </m:oMathPara>
                </a14:m>
                <a:endParaRPr lang="en-GB" sz="15000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6A01757-909C-4B57-814C-A75535479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270" y="3186452"/>
                <a:ext cx="5400600" cy="1451679"/>
              </a:xfrm>
              <a:prstGeom prst="rect">
                <a:avLst/>
              </a:prstGeom>
              <a:blipFill rotWithShape="1">
                <a:blip r:embed="rId4"/>
                <a:stretch>
                  <a:fillRect t="-16807" r="-109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037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-279832" y="-167626"/>
          <a:ext cx="9741552" cy="5496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47" name="AutoSketch Drawing" r:id="rId4" imgW="5897880" imgH="3145320" progId="AutoSketch.Drawing.9">
                  <p:embed/>
                </p:oleObj>
              </mc:Choice>
              <mc:Fallback>
                <p:oleObj name="AutoSketch Drawing" r:id="rId4" imgW="5897880" imgH="3145320" progId="AutoSketch.Drawing.9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79832" y="-167626"/>
                        <a:ext cx="9741552" cy="5496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564110" y="168047"/>
            <a:ext cx="8616402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900"/>
              </a:lnSpc>
            </a:pPr>
            <a:r>
              <a:rPr lang="en-GB" sz="79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  2  3  4  5  6  7  8  9C</a:t>
            </a:r>
            <a:endParaRPr lang="en-AU" sz="7950" dirty="0">
              <a:solidFill>
                <a:srgbClr val="FFFF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164633" y="829910"/>
            <a:ext cx="6822" cy="3672408"/>
          </a:xfrm>
          <a:prstGeom prst="straightConnector1">
            <a:avLst/>
          </a:prstGeom>
          <a:ln w="168275">
            <a:solidFill>
              <a:schemeClr val="bg1"/>
            </a:solidFill>
            <a:headEnd type="none" w="lg" len="lg"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475656" y="3331413"/>
            <a:ext cx="2670781" cy="0"/>
          </a:xfrm>
          <a:prstGeom prst="straightConnector1">
            <a:avLst/>
          </a:prstGeom>
          <a:ln w="190500">
            <a:solidFill>
              <a:srgbClr val="FFFF99"/>
            </a:solidFill>
            <a:headEnd type="stealth" w="lg" len="lg"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-29688" y="4876006"/>
            <a:ext cx="1032352" cy="0"/>
          </a:xfrm>
          <a:prstGeom prst="straightConnector1">
            <a:avLst/>
          </a:prstGeom>
          <a:ln w="82550">
            <a:solidFill>
              <a:schemeClr val="accent3">
                <a:lumMod val="75000"/>
              </a:schemeClr>
            </a:solidFill>
            <a:headEnd type="stealth" w="lg" len="lg"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945592" y="2228259"/>
            <a:ext cx="2252720" cy="23035"/>
          </a:xfrm>
          <a:prstGeom prst="straightConnector1">
            <a:avLst/>
          </a:prstGeom>
          <a:ln w="190500">
            <a:solidFill>
              <a:srgbClr val="FFC000"/>
            </a:solidFill>
            <a:headEnd type="stealth" w="lg" len="lg"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198312" y="1782714"/>
            <a:ext cx="4982200" cy="0"/>
          </a:xfrm>
          <a:prstGeom prst="straightConnector1">
            <a:avLst/>
          </a:prstGeom>
          <a:ln w="520700">
            <a:solidFill>
              <a:schemeClr val="tx1"/>
            </a:solidFill>
            <a:headEnd type="stealth" w="med" len="med"/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772285" y="1304937"/>
            <a:ext cx="3969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Extreme papers</a:t>
            </a:r>
            <a:endParaRPr lang="en-AU" sz="48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26335" y="2892881"/>
            <a:ext cx="1390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IPCC</a:t>
            </a:r>
            <a:endParaRPr lang="en-AU" sz="48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88912" y="1812761"/>
            <a:ext cx="1726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CMIP5</a:t>
            </a:r>
            <a:endParaRPr lang="en-AU" sz="48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287226" y="2181210"/>
            <a:ext cx="17267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 of B</a:t>
            </a:r>
            <a:endParaRPr lang="en-AU" sz="48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009488" y="4876006"/>
            <a:ext cx="8171024" cy="0"/>
          </a:xfrm>
          <a:prstGeom prst="straightConnector1">
            <a:avLst/>
          </a:prstGeom>
          <a:ln w="82550">
            <a:solidFill>
              <a:schemeClr val="accent2">
                <a:lumMod val="60000"/>
                <a:lumOff val="40000"/>
              </a:schemeClr>
            </a:solidFill>
            <a:headEnd type="stealth" w="lg" len="lg"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758440" y="3768010"/>
            <a:ext cx="66720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Feedback response</a:t>
            </a:r>
            <a:endParaRPr lang="en-AU" sz="66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1648243" y="2266044"/>
            <a:ext cx="428033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9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Reference sensitivity</a:t>
            </a:r>
            <a:endParaRPr lang="en-AU" sz="39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12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star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1"/>
          <a:stretch/>
        </p:blipFill>
        <p:spPr bwMode="auto">
          <a:xfrm>
            <a:off x="654345" y="116351"/>
            <a:ext cx="8395599" cy="4479294"/>
          </a:xfrm>
          <a:prstGeom prst="rect">
            <a:avLst/>
          </a:prstGeom>
          <a:solidFill>
            <a:schemeClr val="bg1"/>
          </a:solidFill>
          <a:ln w="6350">
            <a:solidFill>
              <a:srgbClr val="260AF6"/>
            </a:solidFill>
            <a:miter lim="800000"/>
            <a:headEnd/>
            <a:tailEnd/>
          </a:ln>
          <a:extLst/>
        </p:spPr>
      </p:pic>
      <p:sp>
        <p:nvSpPr>
          <p:cNvPr id="7" name="TextBox 6"/>
          <p:cNvSpPr txBox="1"/>
          <p:nvPr/>
        </p:nvSpPr>
        <p:spPr>
          <a:xfrm>
            <a:off x="184322" y="132256"/>
            <a:ext cx="470022" cy="4635319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pPr algn="r"/>
            <a:r>
              <a:rPr lang="en-GB" sz="141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10 K</a:t>
            </a:r>
          </a:p>
          <a:p>
            <a:pPr algn="r"/>
            <a:endParaRPr lang="en-GB" sz="141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r"/>
            <a:r>
              <a:rPr lang="en-GB" sz="141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9 K</a:t>
            </a:r>
          </a:p>
          <a:p>
            <a:pPr algn="r"/>
            <a:endParaRPr lang="en-GB" sz="141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r"/>
            <a:r>
              <a:rPr lang="en-GB" sz="141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8 K</a:t>
            </a:r>
          </a:p>
          <a:p>
            <a:pPr algn="r"/>
            <a:endParaRPr lang="en-GB" sz="141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r"/>
            <a:r>
              <a:rPr lang="en-GB" sz="141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7 K</a:t>
            </a:r>
          </a:p>
          <a:p>
            <a:pPr algn="r"/>
            <a:endParaRPr lang="en-GB" sz="141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r"/>
            <a:r>
              <a:rPr lang="en-GB" sz="141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6 K</a:t>
            </a:r>
          </a:p>
          <a:p>
            <a:pPr algn="r"/>
            <a:endParaRPr lang="en-GB" sz="141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r"/>
            <a:r>
              <a:rPr lang="en-GB" sz="141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5 K</a:t>
            </a:r>
          </a:p>
          <a:p>
            <a:pPr algn="r"/>
            <a:endParaRPr lang="en-GB" sz="141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r"/>
            <a:r>
              <a:rPr lang="en-GB" sz="141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4 K</a:t>
            </a:r>
          </a:p>
          <a:p>
            <a:pPr algn="r"/>
            <a:endParaRPr lang="en-GB" sz="141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r"/>
            <a:r>
              <a:rPr lang="en-GB" sz="141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3 K</a:t>
            </a:r>
          </a:p>
          <a:p>
            <a:pPr algn="r"/>
            <a:endParaRPr lang="en-GB" sz="141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r"/>
            <a:r>
              <a:rPr lang="en-GB" sz="141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 K</a:t>
            </a:r>
          </a:p>
          <a:p>
            <a:pPr algn="r"/>
            <a:endParaRPr lang="en-GB" sz="141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r"/>
            <a:r>
              <a:rPr lang="en-GB" sz="141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 K</a:t>
            </a:r>
          </a:p>
          <a:p>
            <a:pPr algn="r"/>
            <a:endParaRPr lang="en-GB" sz="141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r"/>
            <a:r>
              <a:rPr lang="en-GB" sz="141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0  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51818" y="4141402"/>
            <a:ext cx="8391774" cy="454242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 w="63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AU" dirty="0"/>
          </a:p>
        </p:txBody>
      </p:sp>
      <p:sp>
        <p:nvSpPr>
          <p:cNvPr id="20" name="Rectangle 19"/>
          <p:cNvSpPr/>
          <p:nvPr/>
        </p:nvSpPr>
        <p:spPr>
          <a:xfrm>
            <a:off x="6544446" y="1435925"/>
            <a:ext cx="1316343" cy="355686"/>
          </a:xfrm>
          <a:prstGeom prst="rect">
            <a:avLst/>
          </a:prstGeom>
          <a:noFill/>
        </p:spPr>
        <p:txBody>
          <a:bodyPr wrap="none" lIns="77925" tIns="38963" rIns="77925" bIns="38963">
            <a:spAutoFit/>
          </a:bodyPr>
          <a:lstStyle/>
          <a:p>
            <a:pPr algn="r"/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Armour 2017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836492" y="1593563"/>
            <a:ext cx="659379" cy="0"/>
          </a:xfrm>
          <a:prstGeom prst="straightConnector1">
            <a:avLst/>
          </a:prstGeom>
          <a:ln w="444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416036" y="1209848"/>
            <a:ext cx="1444583" cy="355686"/>
          </a:xfrm>
          <a:prstGeom prst="rect">
            <a:avLst/>
          </a:prstGeom>
          <a:noFill/>
        </p:spPr>
        <p:txBody>
          <a:bodyPr wrap="none" lIns="77925" tIns="38963" rIns="77925" bIns="38963">
            <a:spAutoFit/>
          </a:bodyPr>
          <a:lstStyle/>
          <a:p>
            <a:pPr algn="r"/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Friedrich 2016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836492" y="1391457"/>
            <a:ext cx="739277" cy="0"/>
          </a:xfrm>
          <a:prstGeom prst="straightConnector1">
            <a:avLst/>
          </a:prstGeom>
          <a:ln w="444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222684" y="999559"/>
            <a:ext cx="1633737" cy="355686"/>
          </a:xfrm>
          <a:prstGeom prst="rect">
            <a:avLst/>
          </a:prstGeom>
          <a:noFill/>
        </p:spPr>
        <p:txBody>
          <a:bodyPr wrap="none" lIns="77925" tIns="38963" rIns="77925" bIns="38963">
            <a:spAutoFit/>
          </a:bodyPr>
          <a:lstStyle/>
          <a:p>
            <a:pPr algn="r"/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Johansson 2015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7841373" y="1202823"/>
            <a:ext cx="805746" cy="0"/>
          </a:xfrm>
          <a:prstGeom prst="straightConnector1">
            <a:avLst/>
          </a:prstGeom>
          <a:ln w="444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647950" y="672625"/>
            <a:ext cx="1212148" cy="355686"/>
          </a:xfrm>
          <a:prstGeom prst="rect">
            <a:avLst/>
          </a:prstGeom>
          <a:noFill/>
        </p:spPr>
        <p:txBody>
          <a:bodyPr wrap="none" lIns="77925" tIns="38963" rIns="77925" bIns="38963">
            <a:spAutoFit/>
          </a:bodyPr>
          <a:lstStyle/>
          <a:p>
            <a:pPr algn="r"/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Forest 2006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7828673" y="840684"/>
            <a:ext cx="930868" cy="0"/>
          </a:xfrm>
          <a:prstGeom prst="straightConnector1">
            <a:avLst/>
          </a:prstGeom>
          <a:ln w="444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246418" y="459805"/>
            <a:ext cx="1632135" cy="355686"/>
          </a:xfrm>
          <a:prstGeom prst="rect">
            <a:avLst/>
          </a:prstGeom>
          <a:noFill/>
        </p:spPr>
        <p:txBody>
          <a:bodyPr wrap="none" lIns="77925" tIns="38963" rIns="77925" bIns="38963">
            <a:spAutoFit/>
          </a:bodyPr>
          <a:lstStyle/>
          <a:p>
            <a:pPr algn="r"/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Andronova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2001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7835025" y="631010"/>
            <a:ext cx="981705" cy="0"/>
          </a:xfrm>
          <a:prstGeom prst="straightConnector1">
            <a:avLst/>
          </a:prstGeom>
          <a:ln w="444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538953" y="113515"/>
            <a:ext cx="1316343" cy="355686"/>
          </a:xfrm>
          <a:prstGeom prst="rect">
            <a:avLst/>
          </a:prstGeom>
          <a:noFill/>
        </p:spPr>
        <p:txBody>
          <a:bodyPr wrap="none" lIns="77925" tIns="38963" rIns="77925" bIns="38963">
            <a:spAutoFit/>
          </a:bodyPr>
          <a:lstStyle/>
          <a:p>
            <a:pPr algn="r"/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Murphy 2009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7828674" y="288648"/>
            <a:ext cx="1063806" cy="566"/>
          </a:xfrm>
          <a:prstGeom prst="straightConnector1">
            <a:avLst/>
          </a:prstGeom>
          <a:ln w="444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997374" y="2700758"/>
            <a:ext cx="1628626" cy="514704"/>
          </a:xfrm>
          <a:prstGeom prst="rect">
            <a:avLst/>
          </a:prstGeom>
          <a:noFill/>
        </p:spPr>
        <p:txBody>
          <a:bodyPr wrap="square" lIns="77925" tIns="38963" rIns="77925" bIns="38963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CMIP5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8676456" y="4141403"/>
            <a:ext cx="0" cy="452923"/>
          </a:xfrm>
          <a:prstGeom prst="straightConnector1">
            <a:avLst/>
          </a:prstGeom>
          <a:ln w="44450">
            <a:solidFill>
              <a:schemeClr val="accent3">
                <a:lumMod val="50000"/>
              </a:schemeClr>
            </a:solidFill>
            <a:prstDash val="sysDot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049958" y="4143227"/>
            <a:ext cx="0" cy="452923"/>
          </a:xfrm>
          <a:prstGeom prst="straightConnector1">
            <a:avLst/>
          </a:prstGeom>
          <a:ln w="44450">
            <a:solidFill>
              <a:schemeClr val="accent3">
                <a:lumMod val="50000"/>
              </a:schemeClr>
            </a:solidFill>
            <a:prstDash val="sysDot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54844" y="4567099"/>
            <a:ext cx="8689156" cy="351069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en-GB" sz="177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0.0             0.1             0.2             0.3             0.4       </a:t>
            </a:r>
            <a:r>
              <a:rPr lang="en-GB" sz="177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sz="177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0.5             0.6             0.7             0.8             0.9</a:t>
            </a:r>
            <a:endParaRPr lang="en-AU" sz="177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671627" y="4731991"/>
            <a:ext cx="2268527" cy="448019"/>
          </a:xfrm>
          <a:prstGeom prst="rect">
            <a:avLst/>
          </a:prstGeom>
        </p:spPr>
        <p:txBody>
          <a:bodyPr wrap="none" lIns="77925" tIns="38963" rIns="77925" bIns="38963">
            <a:spAutoFit/>
          </a:bodyPr>
          <a:lstStyle/>
          <a:p>
            <a:pPr algn="ctr"/>
            <a:r>
              <a:rPr lang="en-GB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Feedback factor </a:t>
            </a:r>
            <a:r>
              <a:rPr lang="en-GB" sz="24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AU" sz="24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8938573" y="116352"/>
            <a:ext cx="5895" cy="4025051"/>
          </a:xfrm>
          <a:prstGeom prst="straightConnector1">
            <a:avLst/>
          </a:prstGeom>
          <a:ln w="44450">
            <a:solidFill>
              <a:srgbClr val="FF0066"/>
            </a:solidFill>
            <a:prstDash val="solid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1235992" y="4064544"/>
                <a:ext cx="72971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3000" b="1" dirty="0">
                    <a:solidFill>
                      <a:schemeClr val="accent3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Reference </a:t>
                </a:r>
                <a:r>
                  <a:rPr lang="en-GB" sz="3000" b="1" i="1" dirty="0">
                    <a:solidFill>
                      <a:schemeClr val="accent3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sensitivity</a:t>
                </a:r>
                <a:r>
                  <a:rPr lang="en-GB" sz="3000" b="1" dirty="0">
                    <a:solidFill>
                      <a:schemeClr val="accent3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3000" b="1" i="1" smtClean="0"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GB" sz="30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GB" sz="3000" b="1" i="1" smtClean="0">
                            <a:solidFill>
                              <a:srgbClr val="FFFF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𝑹</m:t>
                        </m:r>
                      </m:e>
                      <m:sub>
                        <m:r>
                          <a:rPr lang="en-GB" sz="3000" b="1" i="0" smtClean="0"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GB" sz="3000" b="1" dirty="0">
                    <a:solidFill>
                      <a:schemeClr val="accent3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on </a:t>
                </a:r>
                <a:r>
                  <a:rPr lang="en-GB" sz="3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1.05</a:t>
                </a:r>
                <a:r>
                  <a:rPr lang="en-GB" sz="3000" b="1" dirty="0">
                    <a:solidFill>
                      <a:schemeClr val="accent3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[</a:t>
                </a:r>
                <a:r>
                  <a:rPr lang="en-GB" sz="3000" b="1" dirty="0">
                    <a:solidFill>
                      <a:srgbClr val="260AF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0.95</a:t>
                </a:r>
                <a:r>
                  <a:rPr lang="en-GB" sz="3000" b="1" dirty="0">
                    <a:solidFill>
                      <a:schemeClr val="accent3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, </a:t>
                </a:r>
                <a:r>
                  <a:rPr lang="en-GB" sz="3000" b="1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1.15</a:t>
                </a:r>
                <a:r>
                  <a:rPr lang="en-GB" sz="3000" b="1" dirty="0">
                    <a:solidFill>
                      <a:schemeClr val="accent3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] K</a:t>
                </a:r>
                <a:endParaRPr lang="en-AU" sz="3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992" y="4064544"/>
                <a:ext cx="7297126" cy="553998"/>
              </a:xfrm>
              <a:prstGeom prst="rect">
                <a:avLst/>
              </a:prstGeom>
              <a:blipFill rotWithShape="1">
                <a:blip r:embed="rId4"/>
                <a:stretch>
                  <a:fillRect l="-1671" t="-15385" r="-1921" b="-395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 rot="21274387">
                <a:off x="735947" y="2765844"/>
                <a:ext cx="2639416" cy="1216627"/>
              </a:xfrm>
              <a:prstGeom prst="rect">
                <a:avLst/>
              </a:prstGeom>
              <a:noFill/>
            </p:spPr>
            <p:txBody>
              <a:bodyPr wrap="square" lIns="77925" tIns="38963" rIns="77925" bIns="38963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600" b="1" i="1" dirty="0" smtClean="0">
                              <a:solidFill>
                                <a:srgbClr val="FF9933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3600" b="1" i="1" dirty="0" smtClean="0">
                              <a:solidFill>
                                <a:schemeClr val="accent5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GB" sz="3600" b="1" i="1" dirty="0" smtClean="0">
                              <a:solidFill>
                                <a:schemeClr val="accent5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GB" sz="3600" b="1" i="0" dirty="0" smtClean="0">
                              <a:solidFill>
                                <a:srgbClr val="FF0066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𝟐</m:t>
                          </m:r>
                        </m:sub>
                      </m:sSub>
                      <m:r>
                        <a:rPr lang="en-GB" sz="36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GB" sz="3600" b="1" i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GB" sz="3600" b="1" i="1" dirty="0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3600" b="1" i="1" dirty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3600" b="1" i="1" dirty="0" smtClean="0">
                                  <a:solidFill>
                                    <a:srgbClr val="FFFF99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GB" sz="3600" b="1" i="1" dirty="0" smtClean="0">
                                  <a:solidFill>
                                    <a:srgbClr val="FFFF99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GB" sz="3600" b="1" i="0" dirty="0" smtClean="0">
                                  <a:solidFill>
                                    <a:srgbClr val="FF0066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r>
                            <a:rPr lang="en-GB" sz="3600" b="1" i="1" dirty="0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𝟏</m:t>
                          </m:r>
                          <m:r>
                            <a:rPr lang="en-GB" sz="3600" b="1" i="1" dirty="0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GB" sz="3600" b="1" i="1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𝒇</m:t>
                          </m:r>
                        </m:den>
                      </m:f>
                    </m:oMath>
                  </m:oMathPara>
                </a14:m>
                <a:endParaRPr lang="en-GB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74387">
                <a:off x="735947" y="2765844"/>
                <a:ext cx="2639416" cy="121662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/>
          <p:cNvSpPr/>
          <p:nvPr/>
        </p:nvSpPr>
        <p:spPr>
          <a:xfrm>
            <a:off x="3517170" y="2650433"/>
            <a:ext cx="4223182" cy="1295701"/>
          </a:xfrm>
          <a:prstGeom prst="rect">
            <a:avLst/>
          </a:prstGeom>
          <a:solidFill>
            <a:srgbClr val="FFC000">
              <a:alpha val="24000"/>
            </a:srgbClr>
          </a:solidFill>
          <a:ln w="63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AU" dirty="0"/>
          </a:p>
        </p:txBody>
      </p:sp>
      <p:sp>
        <p:nvSpPr>
          <p:cNvPr id="46" name="Rectangle 45"/>
          <p:cNvSpPr/>
          <p:nvPr/>
        </p:nvSpPr>
        <p:spPr>
          <a:xfrm rot="5400000">
            <a:off x="7448808" y="2856621"/>
            <a:ext cx="1953890" cy="848128"/>
          </a:xfrm>
          <a:prstGeom prst="rect">
            <a:avLst/>
          </a:prstGeom>
          <a:noFill/>
        </p:spPr>
        <p:txBody>
          <a:bodyPr wrap="square" lIns="77925" tIns="38963" rIns="77925" bIns="38963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GB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Feedback response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289204" y="2772767"/>
            <a:ext cx="1628626" cy="514704"/>
          </a:xfrm>
          <a:prstGeom prst="rect">
            <a:avLst/>
          </a:prstGeom>
          <a:noFill/>
        </p:spPr>
        <p:txBody>
          <a:bodyPr wrap="square" lIns="77925" tIns="38963" rIns="77925" bIns="38963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GB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IPCC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088000" y="2573556"/>
            <a:ext cx="2740675" cy="1149880"/>
          </a:xfrm>
          <a:prstGeom prst="rect">
            <a:avLst/>
          </a:prstGeom>
          <a:solidFill>
            <a:schemeClr val="accent6">
              <a:lumMod val="60000"/>
              <a:lumOff val="40000"/>
              <a:alpha val="24000"/>
            </a:scheme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AU" dirty="0"/>
          </a:p>
        </p:txBody>
      </p:sp>
      <p:sp>
        <p:nvSpPr>
          <p:cNvPr id="51" name="Rectangle 50"/>
          <p:cNvSpPr/>
          <p:nvPr/>
        </p:nvSpPr>
        <p:spPr>
          <a:xfrm>
            <a:off x="1331640" y="699542"/>
            <a:ext cx="2448272" cy="514704"/>
          </a:xfrm>
          <a:prstGeom prst="rect">
            <a:avLst/>
          </a:prstGeom>
          <a:noFill/>
        </p:spPr>
        <p:txBody>
          <a:bodyPr wrap="square" lIns="77925" tIns="38963" rIns="77925" bIns="38963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Hyperbole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304944" y="1144938"/>
            <a:ext cx="2448272" cy="514704"/>
          </a:xfrm>
          <a:prstGeom prst="rect">
            <a:avLst/>
          </a:prstGeom>
          <a:noFill/>
        </p:spPr>
        <p:txBody>
          <a:bodyPr wrap="square" lIns="77925" tIns="38963" rIns="77925" bIns="38963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mbria Math"/>
              </a:rPr>
              <a:t>hyperbola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 rot="16200000">
                <a:off x="-1387316" y="2204874"/>
                <a:ext cx="3079582" cy="448019"/>
              </a:xfrm>
              <a:prstGeom prst="rect">
                <a:avLst/>
              </a:prstGeom>
            </p:spPr>
            <p:txBody>
              <a:bodyPr wrap="none" lIns="77925" tIns="38963" rIns="77925" bIns="38963">
                <a:spAutoFit/>
              </a:bodyPr>
              <a:lstStyle/>
              <a:p>
                <a:pPr algn="r"/>
                <a:r>
                  <a:rPr lang="en-GB" sz="2400" b="1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Charney sensitivity</a:t>
                </a:r>
                <a:r>
                  <a:rPr lang="en-GB" sz="2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 dirty="0" smtClean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GB" sz="2400" b="1" i="1" dirty="0" smtClean="0">
                            <a:solidFill>
                              <a:schemeClr val="accent5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GB" sz="2400" b="1" i="1" dirty="0" smtClean="0">
                            <a:solidFill>
                              <a:schemeClr val="accent5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𝑬</m:t>
                        </m:r>
                      </m:e>
                      <m:sub>
                        <m:r>
                          <a:rPr lang="en-GB" sz="2400" b="1" i="0" dirty="0" smtClean="0"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𝟐</m:t>
                        </m:r>
                      </m:sub>
                    </m:sSub>
                  </m:oMath>
                </a14:m>
                <a:endParaRPr lang="en-GB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387316" y="2204874"/>
                <a:ext cx="3079582" cy="448019"/>
              </a:xfrm>
              <a:prstGeom prst="rect">
                <a:avLst/>
              </a:prstGeom>
              <a:blipFill rotWithShape="1">
                <a:blip r:embed="rId6"/>
                <a:stretch>
                  <a:fillRect l="-13514" t="-792" r="-37838" b="-27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712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star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812788"/>
            <a:ext cx="8820472" cy="4711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“Climate feedback: … a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perturbation</a:t>
            </a:r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in one climate quantity causes a change … negative feedback … the initial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perturbation</a:t>
            </a:r>
            <a:r>
              <a:rPr lang="en-US" sz="4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is weakened … positive feedback … the initial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perturbation</a:t>
            </a:r>
            <a:r>
              <a:rPr lang="en-US" sz="4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is enhanced ... a somewhat narrower definition … the … quantity …</a:t>
            </a:r>
            <a:r>
              <a:rPr lang="en-US" sz="4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perturbed</a:t>
            </a:r>
            <a:r>
              <a:rPr lang="en-US" sz="4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is the global mean surface temperature … the initial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perturbation</a:t>
            </a:r>
            <a:r>
              <a:rPr lang="en-US" sz="4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...”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  – 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IPCC (2013, p. 1450)</a:t>
            </a:r>
            <a:endParaRPr lang="en-A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>
              <a:lnSpc>
                <a:spcPts val="3600"/>
              </a:lnSpc>
            </a:pPr>
            <a:endParaRPr lang="en-GB" sz="40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8"/>
            <a:ext cx="9144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GB" sz="48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 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perturbing</a:t>
            </a:r>
            <a:r>
              <a:rPr lang="en-GB" sz="48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error of definition</a:t>
            </a:r>
            <a:endParaRPr lang="en-GB" sz="4800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31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77365</TotalTime>
  <Words>1888</Words>
  <Application>Microsoft Office PowerPoint</Application>
  <PresentationFormat>On-screen Show (16:9)</PresentationFormat>
  <Paragraphs>496</Paragraphs>
  <Slides>50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Slipstream</vt:lpstr>
      <vt:lpstr>Autosketch Drawing</vt:lpstr>
      <vt:lpstr>AutoSketch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Viscount Monckton of Brenchley</dc:creator>
  <cp:lastModifiedBy>Windows User</cp:lastModifiedBy>
  <cp:revision>1050</cp:revision>
  <dcterms:created xsi:type="dcterms:W3CDTF">2017-02-12T13:07:30Z</dcterms:created>
  <dcterms:modified xsi:type="dcterms:W3CDTF">2018-09-07T05:16:10Z</dcterms:modified>
</cp:coreProperties>
</file>