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2">
  <p:sldMasterIdLst>
    <p:sldMasterId id="2147484376" r:id="rId1"/>
  </p:sldMasterIdLst>
  <p:notesMasterIdLst>
    <p:notesMasterId r:id="rId30"/>
  </p:notesMasterIdLst>
  <p:sldIdLst>
    <p:sldId id="1538" r:id="rId2"/>
    <p:sldId id="1355" r:id="rId3"/>
    <p:sldId id="1354" r:id="rId4"/>
    <p:sldId id="1578" r:id="rId5"/>
    <p:sldId id="1570" r:id="rId6"/>
    <p:sldId id="1571" r:id="rId7"/>
    <p:sldId id="1572" r:id="rId8"/>
    <p:sldId id="1589" r:id="rId9"/>
    <p:sldId id="1591" r:id="rId10"/>
    <p:sldId id="1592" r:id="rId11"/>
    <p:sldId id="1574" r:id="rId12"/>
    <p:sldId id="1575" r:id="rId13"/>
    <p:sldId id="1569" r:id="rId14"/>
    <p:sldId id="1567" r:id="rId15"/>
    <p:sldId id="1555" r:id="rId16"/>
    <p:sldId id="1549" r:id="rId17"/>
    <p:sldId id="1560" r:id="rId18"/>
    <p:sldId id="1581" r:id="rId19"/>
    <p:sldId id="1559" r:id="rId20"/>
    <p:sldId id="1551" r:id="rId21"/>
    <p:sldId id="1590" r:id="rId22"/>
    <p:sldId id="1576" r:id="rId23"/>
    <p:sldId id="1564" r:id="rId24"/>
    <p:sldId id="1588" r:id="rId25"/>
    <p:sldId id="1454" r:id="rId26"/>
    <p:sldId id="1582" r:id="rId27"/>
    <p:sldId id="1583" r:id="rId28"/>
    <p:sldId id="1491" r:id="rId29"/>
  </p:sldIdLst>
  <p:sldSz cx="9144000" cy="6858000" type="screen4x3"/>
  <p:notesSz cx="6832600" cy="97409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F0000"/>
    <a:srgbClr val="990099"/>
    <a:srgbClr val="FFFF99"/>
    <a:srgbClr val="000066"/>
    <a:srgbClr val="33CC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85825" autoAdjust="0"/>
  </p:normalViewPr>
  <p:slideViewPr>
    <p:cSldViewPr>
      <p:cViewPr varScale="1">
        <p:scale>
          <a:sx n="70" d="100"/>
          <a:sy n="70" d="100"/>
        </p:scale>
        <p:origin x="-72"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28" d="100"/>
          <a:sy n="28" d="100"/>
        </p:scale>
        <p:origin x="-1266" y="-78"/>
      </p:cViewPr>
      <p:guideLst>
        <p:guide orient="horz" pos="3068"/>
        <p:guide pos="2152"/>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60688"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a:lvl1pPr>
          </a:lstStyle>
          <a:p>
            <a:pPr>
              <a:defRPr/>
            </a:pPr>
            <a:endParaRPr lang="fr-FR"/>
          </a:p>
        </p:txBody>
      </p:sp>
      <p:sp>
        <p:nvSpPr>
          <p:cNvPr id="5123" name="Rectangle 3"/>
          <p:cNvSpPr>
            <a:spLocks noGrp="1" noChangeArrowheads="1"/>
          </p:cNvSpPr>
          <p:nvPr>
            <p:ph type="dt" idx="1"/>
          </p:nvPr>
        </p:nvSpPr>
        <p:spPr bwMode="auto">
          <a:xfrm>
            <a:off x="3871913" y="0"/>
            <a:ext cx="2960687"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fr-FR"/>
          </a:p>
        </p:txBody>
      </p:sp>
      <p:sp>
        <p:nvSpPr>
          <p:cNvPr id="15364" name="Rectangle 4"/>
          <p:cNvSpPr>
            <a:spLocks noGrp="1" noRot="1" noChangeAspect="1" noChangeArrowheads="1" noTextEdit="1"/>
          </p:cNvSpPr>
          <p:nvPr>
            <p:ph type="sldImg" idx="2"/>
          </p:nvPr>
        </p:nvSpPr>
        <p:spPr bwMode="auto">
          <a:xfrm>
            <a:off x="981075" y="730250"/>
            <a:ext cx="4870450" cy="3652838"/>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1225" y="4627563"/>
            <a:ext cx="5010150" cy="43830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5126" name="Rectangle 6"/>
          <p:cNvSpPr>
            <a:spLocks noGrp="1" noChangeArrowheads="1"/>
          </p:cNvSpPr>
          <p:nvPr>
            <p:ph type="ftr" sz="quarter" idx="4"/>
          </p:nvPr>
        </p:nvSpPr>
        <p:spPr bwMode="auto">
          <a:xfrm>
            <a:off x="0" y="9253538"/>
            <a:ext cx="2960688" cy="4873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a:lvl1pPr>
          </a:lstStyle>
          <a:p>
            <a:pPr>
              <a:defRPr/>
            </a:pPr>
            <a:endParaRPr lang="fr-FR"/>
          </a:p>
        </p:txBody>
      </p:sp>
      <p:sp>
        <p:nvSpPr>
          <p:cNvPr id="5127" name="Rectangle 7"/>
          <p:cNvSpPr>
            <a:spLocks noGrp="1" noChangeArrowheads="1"/>
          </p:cNvSpPr>
          <p:nvPr>
            <p:ph type="sldNum" sz="quarter" idx="5"/>
          </p:nvPr>
        </p:nvSpPr>
        <p:spPr bwMode="auto">
          <a:xfrm>
            <a:off x="3871913" y="9253538"/>
            <a:ext cx="2960687" cy="4873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FDF4248F-9B86-47CA-924B-5AF47C11F9AF}"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921" name="Espace réservé de l'image des diapositives 1"/>
          <p:cNvSpPr>
            <a:spLocks noGrp="1" noRot="1" noChangeAspect="1"/>
          </p:cNvSpPr>
          <p:nvPr>
            <p:ph type="sldImg"/>
          </p:nvPr>
        </p:nvSpPr>
        <p:spPr>
          <a:ln/>
        </p:spPr>
      </p:sp>
      <p:sp>
        <p:nvSpPr>
          <p:cNvPr id="721922" name="Espace réservé des commentaires 2"/>
          <p:cNvSpPr>
            <a:spLocks noGrp="1"/>
          </p:cNvSpPr>
          <p:nvPr>
            <p:ph type="body" idx="1"/>
          </p:nvPr>
        </p:nvSpPr>
        <p:spPr>
          <a:noFill/>
          <a:ln/>
        </p:spPr>
        <p:txBody>
          <a:bodyPr/>
          <a:lstStyle/>
          <a:p>
            <a:endParaRPr lang="fr-FR" smtClean="0"/>
          </a:p>
        </p:txBody>
      </p:sp>
      <p:sp>
        <p:nvSpPr>
          <p:cNvPr id="721923" name="Espace réservé du numéro de diapositive 3"/>
          <p:cNvSpPr>
            <a:spLocks noGrp="1"/>
          </p:cNvSpPr>
          <p:nvPr>
            <p:ph type="sldNum" sz="quarter" idx="5"/>
          </p:nvPr>
        </p:nvSpPr>
        <p:spPr>
          <a:noFill/>
        </p:spPr>
        <p:txBody>
          <a:bodyPr/>
          <a:lstStyle/>
          <a:p>
            <a:fld id="{25E6FE5B-D9A4-4983-94B1-55DDC79954AA}" type="slidenum">
              <a:rPr lang="fr-FR" smtClean="0"/>
              <a:pPr/>
              <a:t>17</a:t>
            </a:fld>
            <a:endParaRPr 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921" name="Espace réservé de l'image des diapositives 1"/>
          <p:cNvSpPr>
            <a:spLocks noGrp="1" noRot="1" noChangeAspect="1"/>
          </p:cNvSpPr>
          <p:nvPr>
            <p:ph type="sldImg"/>
          </p:nvPr>
        </p:nvSpPr>
        <p:spPr>
          <a:ln/>
        </p:spPr>
      </p:sp>
      <p:sp>
        <p:nvSpPr>
          <p:cNvPr id="721922" name="Espace réservé des commentaires 2"/>
          <p:cNvSpPr>
            <a:spLocks noGrp="1"/>
          </p:cNvSpPr>
          <p:nvPr>
            <p:ph type="body" idx="1"/>
          </p:nvPr>
        </p:nvSpPr>
        <p:spPr>
          <a:noFill/>
          <a:ln/>
        </p:spPr>
        <p:txBody>
          <a:bodyPr/>
          <a:lstStyle/>
          <a:p>
            <a:endParaRPr lang="fr-FR" smtClean="0"/>
          </a:p>
        </p:txBody>
      </p:sp>
      <p:sp>
        <p:nvSpPr>
          <p:cNvPr id="721923" name="Espace réservé du numéro de diapositive 3"/>
          <p:cNvSpPr>
            <a:spLocks noGrp="1"/>
          </p:cNvSpPr>
          <p:nvPr>
            <p:ph type="sldNum" sz="quarter" idx="5"/>
          </p:nvPr>
        </p:nvSpPr>
        <p:spPr>
          <a:noFill/>
        </p:spPr>
        <p:txBody>
          <a:bodyPr/>
          <a:lstStyle/>
          <a:p>
            <a:fld id="{25E6FE5B-D9A4-4983-94B1-55DDC79954AA}" type="slidenum">
              <a:rPr lang="fr-FR" smtClean="0"/>
              <a:pPr/>
              <a:t>18</a:t>
            </a:fld>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fr-FR" smtClean="0"/>
              <a:t>Cliquez pour modifier le style du titre</a:t>
            </a:r>
            <a:endParaRPr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smtClean="0"/>
              <a:t>Cliquez pour modifier le style des sous-titres du masque</a:t>
            </a:r>
            <a:endParaRPr lang="en-US"/>
          </a:p>
        </p:txBody>
      </p:sp>
      <p:sp>
        <p:nvSpPr>
          <p:cNvPr id="4" name="Espace réservé de la date 29"/>
          <p:cNvSpPr>
            <a:spLocks noGrp="1"/>
          </p:cNvSpPr>
          <p:nvPr>
            <p:ph type="dt" sz="half" idx="10"/>
          </p:nvPr>
        </p:nvSpPr>
        <p:spPr/>
        <p:txBody>
          <a:bodyPr/>
          <a:lstStyle>
            <a:lvl1pPr>
              <a:defRPr/>
            </a:lvl1pPr>
          </a:lstStyle>
          <a:p>
            <a:pPr>
              <a:defRPr/>
            </a:pPr>
            <a:endParaRPr lang="fr-FR"/>
          </a:p>
        </p:txBody>
      </p:sp>
      <p:sp>
        <p:nvSpPr>
          <p:cNvPr id="5" name="Espace réservé du pied de page 18"/>
          <p:cNvSpPr>
            <a:spLocks noGrp="1"/>
          </p:cNvSpPr>
          <p:nvPr>
            <p:ph type="ftr" sz="quarter" idx="11"/>
          </p:nvPr>
        </p:nvSpPr>
        <p:spPr/>
        <p:txBody>
          <a:bodyPr/>
          <a:lstStyle>
            <a:lvl1pPr>
              <a:defRPr/>
            </a:lvl1pPr>
          </a:lstStyle>
          <a:p>
            <a:pPr>
              <a:defRPr/>
            </a:pPr>
            <a:endParaRPr lang="fr-FR"/>
          </a:p>
        </p:txBody>
      </p:sp>
      <p:sp>
        <p:nvSpPr>
          <p:cNvPr id="6" name="Espace réservé du numéro de diapositive 26"/>
          <p:cNvSpPr>
            <a:spLocks noGrp="1"/>
          </p:cNvSpPr>
          <p:nvPr>
            <p:ph type="sldNum" sz="quarter" idx="12"/>
          </p:nvPr>
        </p:nvSpPr>
        <p:spPr/>
        <p:txBody>
          <a:bodyPr/>
          <a:lstStyle>
            <a:lvl1pPr>
              <a:defRPr/>
            </a:lvl1pPr>
          </a:lstStyle>
          <a:p>
            <a:pPr>
              <a:defRPr/>
            </a:pPr>
            <a:fld id="{02FA26E5-CC71-4B49-90AB-B1D8988C37A0}" type="slidenum">
              <a:rPr lang="fr-FR"/>
              <a:pPr>
                <a:defRPr/>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9"/>
          <p:cNvSpPr>
            <a:spLocks noGrp="1"/>
          </p:cNvSpPr>
          <p:nvPr>
            <p:ph type="dt" sz="half" idx="10"/>
          </p:nvPr>
        </p:nvSpPr>
        <p:spPr/>
        <p:txBody>
          <a:bodyPr/>
          <a:lstStyle>
            <a:lvl1pPr>
              <a:defRPr/>
            </a:lvl1pPr>
          </a:lstStyle>
          <a:p>
            <a:pPr>
              <a:defRPr/>
            </a:pPr>
            <a:endParaRPr lang="fr-FR"/>
          </a:p>
        </p:txBody>
      </p:sp>
      <p:sp>
        <p:nvSpPr>
          <p:cNvPr id="5" name="Espace réservé du pied de page 21"/>
          <p:cNvSpPr>
            <a:spLocks noGrp="1"/>
          </p:cNvSpPr>
          <p:nvPr>
            <p:ph type="ftr" sz="quarter" idx="11"/>
          </p:nvPr>
        </p:nvSpPr>
        <p:spPr/>
        <p:txBody>
          <a:bodyPr/>
          <a:lstStyle>
            <a:lvl1pPr>
              <a:defRPr/>
            </a:lvl1pPr>
          </a:lstStyle>
          <a:p>
            <a:pPr>
              <a:defRPr/>
            </a:pPr>
            <a:endParaRPr lang="fr-FR"/>
          </a:p>
        </p:txBody>
      </p:sp>
      <p:sp>
        <p:nvSpPr>
          <p:cNvPr id="6" name="Espace réservé du numéro de diapositive 17"/>
          <p:cNvSpPr>
            <a:spLocks noGrp="1"/>
          </p:cNvSpPr>
          <p:nvPr>
            <p:ph type="sldNum" sz="quarter" idx="12"/>
          </p:nvPr>
        </p:nvSpPr>
        <p:spPr/>
        <p:txBody>
          <a:bodyPr/>
          <a:lstStyle>
            <a:lvl1pPr>
              <a:defRPr/>
            </a:lvl1pPr>
          </a:lstStyle>
          <a:p>
            <a:pPr>
              <a:defRPr/>
            </a:pPr>
            <a:fld id="{AA1D47BB-7BDE-4F54-834E-E4C636B6445E}"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lang="fr-FR" smtClean="0"/>
              <a:t>Cliquez pour modifier le style du titre</a:t>
            </a:r>
            <a:endParaRPr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9"/>
          <p:cNvSpPr>
            <a:spLocks noGrp="1"/>
          </p:cNvSpPr>
          <p:nvPr>
            <p:ph type="dt" sz="half" idx="10"/>
          </p:nvPr>
        </p:nvSpPr>
        <p:spPr/>
        <p:txBody>
          <a:bodyPr/>
          <a:lstStyle>
            <a:lvl1pPr>
              <a:defRPr/>
            </a:lvl1pPr>
          </a:lstStyle>
          <a:p>
            <a:pPr>
              <a:defRPr/>
            </a:pPr>
            <a:endParaRPr lang="fr-FR"/>
          </a:p>
        </p:txBody>
      </p:sp>
      <p:sp>
        <p:nvSpPr>
          <p:cNvPr id="5" name="Espace réservé du pied de page 21"/>
          <p:cNvSpPr>
            <a:spLocks noGrp="1"/>
          </p:cNvSpPr>
          <p:nvPr>
            <p:ph type="ftr" sz="quarter" idx="11"/>
          </p:nvPr>
        </p:nvSpPr>
        <p:spPr/>
        <p:txBody>
          <a:bodyPr/>
          <a:lstStyle>
            <a:lvl1pPr>
              <a:defRPr/>
            </a:lvl1pPr>
          </a:lstStyle>
          <a:p>
            <a:pPr>
              <a:defRPr/>
            </a:pPr>
            <a:endParaRPr lang="fr-FR"/>
          </a:p>
        </p:txBody>
      </p:sp>
      <p:sp>
        <p:nvSpPr>
          <p:cNvPr id="6" name="Espace réservé du numéro de diapositive 17"/>
          <p:cNvSpPr>
            <a:spLocks noGrp="1"/>
          </p:cNvSpPr>
          <p:nvPr>
            <p:ph type="sldNum" sz="quarter" idx="12"/>
          </p:nvPr>
        </p:nvSpPr>
        <p:spPr/>
        <p:txBody>
          <a:bodyPr/>
          <a:lstStyle>
            <a:lvl1pPr>
              <a:defRPr/>
            </a:lvl1pPr>
          </a:lstStyle>
          <a:p>
            <a:pPr>
              <a:defRPr/>
            </a:pPr>
            <a:fld id="{C99DE0CA-3D22-4616-A3F9-3FEC2C19CF58}" type="slidenum">
              <a:rPr lang="fr-FR"/>
              <a:pPr>
                <a:defRPr/>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re et 4 contenus">
    <p:spTree>
      <p:nvGrpSpPr>
        <p:cNvPr id="1" name=""/>
        <p:cNvGrpSpPr/>
        <p:nvPr/>
      </p:nvGrpSpPr>
      <p:grpSpPr>
        <a:xfrm>
          <a:off x="0" y="0"/>
          <a:ext cx="0" cy="0"/>
          <a:chOff x="0" y="0"/>
          <a:chExt cx="0" cy="0"/>
        </a:xfrm>
      </p:grpSpPr>
      <p:sp>
        <p:nvSpPr>
          <p:cNvPr id="2" name="Titre 1"/>
          <p:cNvSpPr>
            <a:spLocks noGrp="1"/>
          </p:cNvSpPr>
          <p:nvPr>
            <p:ph type="title" sz="quarter"/>
          </p:nvPr>
        </p:nvSpPr>
        <p:spPr>
          <a:xfrm>
            <a:off x="1143000" y="609600"/>
            <a:ext cx="7772400" cy="1143000"/>
          </a:xfrm>
        </p:spPr>
        <p:txBody>
          <a:bodyPr/>
          <a:lstStyle/>
          <a:p>
            <a:r>
              <a:rPr lang="fr-FR" smtClean="0"/>
              <a:t>Cliquez pour modifier le style du titre</a:t>
            </a:r>
            <a:endParaRPr lang="fr-FR"/>
          </a:p>
        </p:txBody>
      </p:sp>
      <p:sp>
        <p:nvSpPr>
          <p:cNvPr id="3" name="Espace réservé du contenu 2"/>
          <p:cNvSpPr>
            <a:spLocks noGrp="1"/>
          </p:cNvSpPr>
          <p:nvPr>
            <p:ph sz="quarter" idx="1"/>
          </p:nvPr>
        </p:nvSpPr>
        <p:spPr>
          <a:xfrm>
            <a:off x="1169988" y="1946275"/>
            <a:ext cx="3810000" cy="19812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5132388" y="1946275"/>
            <a:ext cx="3810000" cy="19812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1169988" y="4079875"/>
            <a:ext cx="3810000" cy="19812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contenu 5"/>
          <p:cNvSpPr>
            <a:spLocks noGrp="1"/>
          </p:cNvSpPr>
          <p:nvPr>
            <p:ph sz="quarter" idx="4"/>
          </p:nvPr>
        </p:nvSpPr>
        <p:spPr>
          <a:xfrm>
            <a:off x="5132388" y="4079875"/>
            <a:ext cx="3810000" cy="19812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a:xfrm>
            <a:off x="1143000" y="6248400"/>
            <a:ext cx="1905000" cy="457200"/>
          </a:xfrm>
        </p:spPr>
        <p:txBody>
          <a:bodyPr/>
          <a:lstStyle>
            <a:lvl1pPr>
              <a:defRPr/>
            </a:lvl1pPr>
          </a:lstStyle>
          <a:p>
            <a:pPr>
              <a:defRPr/>
            </a:pPr>
            <a:endParaRPr lang="fr-FR"/>
          </a:p>
        </p:txBody>
      </p:sp>
      <p:sp>
        <p:nvSpPr>
          <p:cNvPr id="8" name="Espace réservé du pied de page 7"/>
          <p:cNvSpPr>
            <a:spLocks noGrp="1"/>
          </p:cNvSpPr>
          <p:nvPr>
            <p:ph type="ftr" sz="quarter" idx="11"/>
          </p:nvPr>
        </p:nvSpPr>
        <p:spPr/>
        <p:txBody>
          <a:bodyPr/>
          <a:lstStyle>
            <a:lvl1pPr>
              <a:defRPr/>
            </a:lvl1pPr>
          </a:lstStyle>
          <a:p>
            <a:pPr>
              <a:defRPr/>
            </a:pPr>
            <a:endParaRPr lang="fr-FR"/>
          </a:p>
        </p:txBody>
      </p:sp>
      <p:sp>
        <p:nvSpPr>
          <p:cNvPr id="9" name="Espace réservé du numéro de diapositive 8"/>
          <p:cNvSpPr>
            <a:spLocks noGrp="1"/>
          </p:cNvSpPr>
          <p:nvPr>
            <p:ph type="sldNum" sz="quarter" idx="12"/>
          </p:nvPr>
        </p:nvSpPr>
        <p:spPr/>
        <p:txBody>
          <a:bodyPr/>
          <a:lstStyle>
            <a:lvl1pPr>
              <a:defRPr/>
            </a:lvl1pPr>
          </a:lstStyle>
          <a:p>
            <a:pPr>
              <a:defRPr/>
            </a:pPr>
            <a:fld id="{73E9EF7D-D045-404D-A098-192AEBCFAB11}" type="slidenum">
              <a:rPr lang="fr-FR"/>
              <a:pPr>
                <a:defRPr/>
              </a:pPr>
              <a:t>‹N°›</a:t>
            </a:fld>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173163" y="457200"/>
            <a:ext cx="7772400" cy="1143000"/>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1173163" y="1981200"/>
            <a:ext cx="3810000" cy="41148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135563" y="1981200"/>
            <a:ext cx="3810000" cy="41148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9"/>
          <p:cNvSpPr>
            <a:spLocks noGrp="1"/>
          </p:cNvSpPr>
          <p:nvPr>
            <p:ph type="dt" sz="half" idx="10"/>
          </p:nvPr>
        </p:nvSpPr>
        <p:spPr/>
        <p:txBody>
          <a:bodyPr/>
          <a:lstStyle>
            <a:lvl1pPr>
              <a:defRPr/>
            </a:lvl1pPr>
          </a:lstStyle>
          <a:p>
            <a:pPr>
              <a:defRPr/>
            </a:pPr>
            <a:endParaRPr lang="fr-FR"/>
          </a:p>
        </p:txBody>
      </p:sp>
      <p:sp>
        <p:nvSpPr>
          <p:cNvPr id="6" name="Espace réservé du pied de page 21"/>
          <p:cNvSpPr>
            <a:spLocks noGrp="1"/>
          </p:cNvSpPr>
          <p:nvPr>
            <p:ph type="ftr" sz="quarter" idx="11"/>
          </p:nvPr>
        </p:nvSpPr>
        <p:spPr/>
        <p:txBody>
          <a:bodyPr/>
          <a:lstStyle>
            <a:lvl1pPr>
              <a:defRPr/>
            </a:lvl1pPr>
          </a:lstStyle>
          <a:p>
            <a:pPr>
              <a:defRPr/>
            </a:pPr>
            <a:endParaRPr lang="fr-FR"/>
          </a:p>
        </p:txBody>
      </p:sp>
      <p:sp>
        <p:nvSpPr>
          <p:cNvPr id="7" name="Espace réservé du numéro de diapositive 17"/>
          <p:cNvSpPr>
            <a:spLocks noGrp="1"/>
          </p:cNvSpPr>
          <p:nvPr>
            <p:ph type="sldNum" sz="quarter" idx="12"/>
          </p:nvPr>
        </p:nvSpPr>
        <p:spPr/>
        <p:txBody>
          <a:bodyPr/>
          <a:lstStyle>
            <a:lvl1pPr>
              <a:defRPr/>
            </a:lvl1pPr>
          </a:lstStyle>
          <a:p>
            <a:pPr>
              <a:defRPr/>
            </a:pPr>
            <a:fld id="{BD2B125A-452C-472B-A6EC-75001929C66E}"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9"/>
          <p:cNvSpPr>
            <a:spLocks noGrp="1"/>
          </p:cNvSpPr>
          <p:nvPr>
            <p:ph type="dt" sz="half" idx="10"/>
          </p:nvPr>
        </p:nvSpPr>
        <p:spPr/>
        <p:txBody>
          <a:bodyPr/>
          <a:lstStyle>
            <a:lvl1pPr>
              <a:defRPr/>
            </a:lvl1pPr>
          </a:lstStyle>
          <a:p>
            <a:pPr>
              <a:defRPr/>
            </a:pPr>
            <a:endParaRPr lang="fr-FR"/>
          </a:p>
        </p:txBody>
      </p:sp>
      <p:sp>
        <p:nvSpPr>
          <p:cNvPr id="5" name="Espace réservé du pied de page 21"/>
          <p:cNvSpPr>
            <a:spLocks noGrp="1"/>
          </p:cNvSpPr>
          <p:nvPr>
            <p:ph type="ftr" sz="quarter" idx="11"/>
          </p:nvPr>
        </p:nvSpPr>
        <p:spPr/>
        <p:txBody>
          <a:bodyPr/>
          <a:lstStyle>
            <a:lvl1pPr>
              <a:defRPr/>
            </a:lvl1pPr>
          </a:lstStyle>
          <a:p>
            <a:pPr>
              <a:defRPr/>
            </a:pPr>
            <a:endParaRPr lang="fr-FR"/>
          </a:p>
        </p:txBody>
      </p:sp>
      <p:sp>
        <p:nvSpPr>
          <p:cNvPr id="6" name="Espace réservé du numéro de diapositive 17"/>
          <p:cNvSpPr>
            <a:spLocks noGrp="1"/>
          </p:cNvSpPr>
          <p:nvPr>
            <p:ph type="sldNum" sz="quarter" idx="12"/>
          </p:nvPr>
        </p:nvSpPr>
        <p:spPr/>
        <p:txBody>
          <a:bodyPr/>
          <a:lstStyle>
            <a:lvl1pPr>
              <a:defRPr/>
            </a:lvl1pPr>
          </a:lstStyle>
          <a:p>
            <a:pPr>
              <a:defRPr/>
            </a:pPr>
            <a:fld id="{576D154E-A54A-4850-8419-A1EF7ECA5E83}"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fr-FR" smtClean="0"/>
              <a:t>Cliquez pour modifier le style du titre</a:t>
            </a:r>
            <a:endParaRPr lang="en-US"/>
          </a:p>
        </p:txBody>
      </p:sp>
      <p:sp>
        <p:nvSpPr>
          <p:cNvPr id="3" name="Espace réservé du texte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D7C3CE4F-1A6C-44BF-9486-2412CA853442}" type="slidenum">
              <a:rPr lang="fr-FR"/>
              <a:pPr>
                <a:defRPr/>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lang="fr-FR" smtClean="0"/>
              <a:t>Cliquez pour modifier le style du titre</a:t>
            </a:r>
            <a:endParaRPr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9"/>
          <p:cNvSpPr>
            <a:spLocks noGrp="1"/>
          </p:cNvSpPr>
          <p:nvPr>
            <p:ph type="dt" sz="half" idx="10"/>
          </p:nvPr>
        </p:nvSpPr>
        <p:spPr/>
        <p:txBody>
          <a:bodyPr/>
          <a:lstStyle>
            <a:lvl1pPr>
              <a:defRPr/>
            </a:lvl1pPr>
          </a:lstStyle>
          <a:p>
            <a:pPr>
              <a:defRPr/>
            </a:pPr>
            <a:endParaRPr lang="fr-FR"/>
          </a:p>
        </p:txBody>
      </p:sp>
      <p:sp>
        <p:nvSpPr>
          <p:cNvPr id="6" name="Espace réservé du pied de page 21"/>
          <p:cNvSpPr>
            <a:spLocks noGrp="1"/>
          </p:cNvSpPr>
          <p:nvPr>
            <p:ph type="ftr" sz="quarter" idx="11"/>
          </p:nvPr>
        </p:nvSpPr>
        <p:spPr/>
        <p:txBody>
          <a:bodyPr/>
          <a:lstStyle>
            <a:lvl1pPr>
              <a:defRPr/>
            </a:lvl1pPr>
          </a:lstStyle>
          <a:p>
            <a:pPr>
              <a:defRPr/>
            </a:pPr>
            <a:endParaRPr lang="fr-FR"/>
          </a:p>
        </p:txBody>
      </p:sp>
      <p:sp>
        <p:nvSpPr>
          <p:cNvPr id="7" name="Espace réservé du numéro de diapositive 17"/>
          <p:cNvSpPr>
            <a:spLocks noGrp="1"/>
          </p:cNvSpPr>
          <p:nvPr>
            <p:ph type="sldNum" sz="quarter" idx="12"/>
          </p:nvPr>
        </p:nvSpPr>
        <p:spPr/>
        <p:txBody>
          <a:bodyPr/>
          <a:lstStyle>
            <a:lvl1pPr>
              <a:defRPr/>
            </a:lvl1pPr>
          </a:lstStyle>
          <a:p>
            <a:pPr>
              <a:defRPr/>
            </a:pPr>
            <a:fld id="{A44206E6-8EC7-4185-913F-5F145630BEEC}"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lvl1pPr>
              <a:defRPr/>
            </a:lvl1pPr>
          </a:lstStyle>
          <a:p>
            <a:r>
              <a:rPr lang="fr-FR" smtClean="0"/>
              <a:t>Cliquez pour modifier le style du titre</a:t>
            </a:r>
            <a:endParaRPr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9"/>
          <p:cNvSpPr>
            <a:spLocks noGrp="1"/>
          </p:cNvSpPr>
          <p:nvPr>
            <p:ph type="dt" sz="half" idx="10"/>
          </p:nvPr>
        </p:nvSpPr>
        <p:spPr/>
        <p:txBody>
          <a:bodyPr/>
          <a:lstStyle>
            <a:lvl1pPr>
              <a:defRPr/>
            </a:lvl1pPr>
          </a:lstStyle>
          <a:p>
            <a:pPr>
              <a:defRPr/>
            </a:pPr>
            <a:endParaRPr lang="fr-FR"/>
          </a:p>
        </p:txBody>
      </p:sp>
      <p:sp>
        <p:nvSpPr>
          <p:cNvPr id="8" name="Espace réservé du pied de page 21"/>
          <p:cNvSpPr>
            <a:spLocks noGrp="1"/>
          </p:cNvSpPr>
          <p:nvPr>
            <p:ph type="ftr" sz="quarter" idx="11"/>
          </p:nvPr>
        </p:nvSpPr>
        <p:spPr/>
        <p:txBody>
          <a:bodyPr/>
          <a:lstStyle>
            <a:lvl1pPr>
              <a:defRPr/>
            </a:lvl1pPr>
          </a:lstStyle>
          <a:p>
            <a:pPr>
              <a:defRPr/>
            </a:pPr>
            <a:endParaRPr lang="fr-FR"/>
          </a:p>
        </p:txBody>
      </p:sp>
      <p:sp>
        <p:nvSpPr>
          <p:cNvPr id="9" name="Espace réservé du numéro de diapositive 17"/>
          <p:cNvSpPr>
            <a:spLocks noGrp="1"/>
          </p:cNvSpPr>
          <p:nvPr>
            <p:ph type="sldNum" sz="quarter" idx="12"/>
          </p:nvPr>
        </p:nvSpPr>
        <p:spPr/>
        <p:txBody>
          <a:bodyPr/>
          <a:lstStyle>
            <a:lvl1pPr>
              <a:defRPr/>
            </a:lvl1pPr>
          </a:lstStyle>
          <a:p>
            <a:pPr>
              <a:defRPr/>
            </a:pPr>
            <a:fld id="{417A742C-A1D3-4818-A501-F9DD2C7E97B9}"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fr-FR" smtClean="0"/>
              <a:t>Cliquez pour modifier le style du titre</a:t>
            </a:r>
            <a:endParaRPr lang="en-US"/>
          </a:p>
        </p:txBody>
      </p:sp>
      <p:sp>
        <p:nvSpPr>
          <p:cNvPr id="3" name="Espace réservé de la date 9"/>
          <p:cNvSpPr>
            <a:spLocks noGrp="1"/>
          </p:cNvSpPr>
          <p:nvPr>
            <p:ph type="dt" sz="half" idx="10"/>
          </p:nvPr>
        </p:nvSpPr>
        <p:spPr/>
        <p:txBody>
          <a:bodyPr/>
          <a:lstStyle>
            <a:lvl1pPr>
              <a:defRPr/>
            </a:lvl1pPr>
          </a:lstStyle>
          <a:p>
            <a:pPr>
              <a:defRPr/>
            </a:pPr>
            <a:endParaRPr lang="fr-FR"/>
          </a:p>
        </p:txBody>
      </p:sp>
      <p:sp>
        <p:nvSpPr>
          <p:cNvPr id="4" name="Espace réservé du pied de page 21"/>
          <p:cNvSpPr>
            <a:spLocks noGrp="1"/>
          </p:cNvSpPr>
          <p:nvPr>
            <p:ph type="ftr" sz="quarter" idx="11"/>
          </p:nvPr>
        </p:nvSpPr>
        <p:spPr/>
        <p:txBody>
          <a:bodyPr/>
          <a:lstStyle>
            <a:lvl1pPr>
              <a:defRPr/>
            </a:lvl1pPr>
          </a:lstStyle>
          <a:p>
            <a:pPr>
              <a:defRPr/>
            </a:pPr>
            <a:endParaRPr lang="fr-FR"/>
          </a:p>
        </p:txBody>
      </p:sp>
      <p:sp>
        <p:nvSpPr>
          <p:cNvPr id="5" name="Espace réservé du numéro de diapositive 17"/>
          <p:cNvSpPr>
            <a:spLocks noGrp="1"/>
          </p:cNvSpPr>
          <p:nvPr>
            <p:ph type="sldNum" sz="quarter" idx="12"/>
          </p:nvPr>
        </p:nvSpPr>
        <p:spPr/>
        <p:txBody>
          <a:bodyPr/>
          <a:lstStyle>
            <a:lvl1pPr>
              <a:defRPr/>
            </a:lvl1pPr>
          </a:lstStyle>
          <a:p>
            <a:pPr>
              <a:defRPr/>
            </a:pPr>
            <a:fld id="{D7106DA8-DAC4-4E5A-9875-F5802855A3EC}"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9"/>
          <p:cNvSpPr>
            <a:spLocks noGrp="1"/>
          </p:cNvSpPr>
          <p:nvPr>
            <p:ph type="dt" sz="half" idx="10"/>
          </p:nvPr>
        </p:nvSpPr>
        <p:spPr/>
        <p:txBody>
          <a:bodyPr/>
          <a:lstStyle>
            <a:lvl1pPr>
              <a:defRPr/>
            </a:lvl1pPr>
          </a:lstStyle>
          <a:p>
            <a:pPr>
              <a:defRPr/>
            </a:pPr>
            <a:endParaRPr lang="fr-FR"/>
          </a:p>
        </p:txBody>
      </p:sp>
      <p:sp>
        <p:nvSpPr>
          <p:cNvPr id="3" name="Espace réservé du pied de page 21"/>
          <p:cNvSpPr>
            <a:spLocks noGrp="1"/>
          </p:cNvSpPr>
          <p:nvPr>
            <p:ph type="ftr" sz="quarter" idx="11"/>
          </p:nvPr>
        </p:nvSpPr>
        <p:spPr/>
        <p:txBody>
          <a:bodyPr/>
          <a:lstStyle>
            <a:lvl1pPr>
              <a:defRPr/>
            </a:lvl1pPr>
          </a:lstStyle>
          <a:p>
            <a:pPr>
              <a:defRPr/>
            </a:pPr>
            <a:endParaRPr lang="fr-FR"/>
          </a:p>
        </p:txBody>
      </p:sp>
      <p:sp>
        <p:nvSpPr>
          <p:cNvPr id="4" name="Espace réservé du numéro de diapositive 17"/>
          <p:cNvSpPr>
            <a:spLocks noGrp="1"/>
          </p:cNvSpPr>
          <p:nvPr>
            <p:ph type="sldNum" sz="quarter" idx="12"/>
          </p:nvPr>
        </p:nvSpPr>
        <p:spPr/>
        <p:txBody>
          <a:bodyPr/>
          <a:lstStyle>
            <a:lvl1pPr>
              <a:defRPr/>
            </a:lvl1pPr>
          </a:lstStyle>
          <a:p>
            <a:pPr>
              <a:defRPr/>
            </a:pPr>
            <a:fld id="{FD66013F-C0BD-46A2-9B68-F648DBE362F2}"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fr-FR" smtClean="0"/>
              <a:t>Cliquez pour modifier le style du titre</a:t>
            </a:r>
            <a:endParaRPr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9"/>
          <p:cNvSpPr>
            <a:spLocks noGrp="1"/>
          </p:cNvSpPr>
          <p:nvPr>
            <p:ph type="dt" sz="half" idx="10"/>
          </p:nvPr>
        </p:nvSpPr>
        <p:spPr/>
        <p:txBody>
          <a:bodyPr/>
          <a:lstStyle>
            <a:lvl1pPr>
              <a:defRPr/>
            </a:lvl1pPr>
          </a:lstStyle>
          <a:p>
            <a:pPr>
              <a:defRPr/>
            </a:pPr>
            <a:endParaRPr lang="fr-FR"/>
          </a:p>
        </p:txBody>
      </p:sp>
      <p:sp>
        <p:nvSpPr>
          <p:cNvPr id="6" name="Espace réservé du pied de page 21"/>
          <p:cNvSpPr>
            <a:spLocks noGrp="1"/>
          </p:cNvSpPr>
          <p:nvPr>
            <p:ph type="ftr" sz="quarter" idx="11"/>
          </p:nvPr>
        </p:nvSpPr>
        <p:spPr/>
        <p:txBody>
          <a:bodyPr/>
          <a:lstStyle>
            <a:lvl1pPr>
              <a:defRPr/>
            </a:lvl1pPr>
          </a:lstStyle>
          <a:p>
            <a:pPr>
              <a:defRPr/>
            </a:pPr>
            <a:endParaRPr lang="fr-FR"/>
          </a:p>
        </p:txBody>
      </p:sp>
      <p:sp>
        <p:nvSpPr>
          <p:cNvPr id="7" name="Espace réservé du numéro de diapositive 17"/>
          <p:cNvSpPr>
            <a:spLocks noGrp="1"/>
          </p:cNvSpPr>
          <p:nvPr>
            <p:ph type="sldNum" sz="quarter" idx="12"/>
          </p:nvPr>
        </p:nvSpPr>
        <p:spPr/>
        <p:txBody>
          <a:bodyPr/>
          <a:lstStyle>
            <a:lvl1pPr>
              <a:defRPr/>
            </a:lvl1pPr>
          </a:lstStyle>
          <a:p>
            <a:pPr>
              <a:defRPr/>
            </a:pPr>
            <a:fld id="{48FD32E6-7B03-4329-B393-D5A65F9BFF56}"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5" name="Rogner et arrondir un rectangle à un seul coin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Triangle rect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orme libre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Forme libre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2" name="Titr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fr-FR" smtClean="0"/>
              <a:t>Cliquez pour modifier le style du titre</a:t>
            </a:r>
            <a:endParaRPr lang="en-US"/>
          </a:p>
        </p:txBody>
      </p:sp>
      <p:sp>
        <p:nvSpPr>
          <p:cNvPr id="4" name="Espace réservé du texte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fr-FR" smtClean="0"/>
              <a:t>Cliquez pour modifier les styles du texte du masque</a:t>
            </a: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fr-FR" noProof="0" smtClean="0"/>
              <a:t>Cliquez sur l'icône pour ajouter une image</a:t>
            </a:r>
            <a:endParaRPr lang="en-US" noProof="0" dirty="0"/>
          </a:p>
        </p:txBody>
      </p:sp>
      <p:sp>
        <p:nvSpPr>
          <p:cNvPr id="9" name="Espace réservé de la date 4"/>
          <p:cNvSpPr>
            <a:spLocks noGrp="1"/>
          </p:cNvSpPr>
          <p:nvPr>
            <p:ph type="dt" sz="half" idx="10"/>
          </p:nvPr>
        </p:nvSpPr>
        <p:spPr/>
        <p:txBody>
          <a:bodyPr/>
          <a:lstStyle>
            <a:lvl1pPr>
              <a:defRPr/>
            </a:lvl1pPr>
          </a:lstStyle>
          <a:p>
            <a:pPr>
              <a:defRPr/>
            </a:pPr>
            <a:endParaRPr lang="fr-FR"/>
          </a:p>
        </p:txBody>
      </p:sp>
      <p:sp>
        <p:nvSpPr>
          <p:cNvPr id="10" name="Espace réservé du pied de page 5"/>
          <p:cNvSpPr>
            <a:spLocks noGrp="1"/>
          </p:cNvSpPr>
          <p:nvPr>
            <p:ph type="ftr" sz="quarter" idx="11"/>
          </p:nvPr>
        </p:nvSpPr>
        <p:spPr/>
        <p:txBody>
          <a:bodyPr/>
          <a:lstStyle>
            <a:lvl1pPr>
              <a:defRPr/>
            </a:lvl1pPr>
          </a:lstStyle>
          <a:p>
            <a:pPr>
              <a:defRPr/>
            </a:pPr>
            <a:endParaRPr lang="fr-FR"/>
          </a:p>
        </p:txBody>
      </p:sp>
      <p:sp>
        <p:nvSpPr>
          <p:cNvPr id="11" name="Espace réservé du numéro de diapositive 6"/>
          <p:cNvSpPr>
            <a:spLocks noGrp="1"/>
          </p:cNvSpPr>
          <p:nvPr>
            <p:ph type="sldNum" sz="quarter" idx="12"/>
          </p:nvPr>
        </p:nvSpPr>
        <p:spPr>
          <a:xfrm>
            <a:off x="8077200" y="6356350"/>
            <a:ext cx="609600" cy="365125"/>
          </a:xfrm>
        </p:spPr>
        <p:txBody>
          <a:bodyPr/>
          <a:lstStyle>
            <a:lvl1pPr>
              <a:defRPr/>
            </a:lvl1pPr>
          </a:lstStyle>
          <a:p>
            <a:pPr>
              <a:defRPr/>
            </a:pPr>
            <a:fld id="{E1F996E9-2A21-448C-9E22-25E8910F4B68}"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7" name="Forme libre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Forme libre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17412" name="Espace réservé du titre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fr-FR" smtClean="0"/>
              <a:t>Cliquez pour modifier le style du titre</a:t>
            </a:r>
            <a:endParaRPr lang="en-US" smtClean="0"/>
          </a:p>
        </p:txBody>
      </p:sp>
      <p:sp>
        <p:nvSpPr>
          <p:cNvPr id="17413" name="Espace réservé du texte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fr-F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fr-F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4DBA72F7-F618-4658-9BE9-B2341AC1DE2B}" type="slidenum">
              <a:rPr lang="fr-FR"/>
              <a:pPr>
                <a:defRPr/>
              </a:pPr>
              <a:t>‹N°›</a:t>
            </a:fld>
            <a:endParaRPr lang="fr-FR"/>
          </a:p>
        </p:txBody>
      </p:sp>
      <p:grpSp>
        <p:nvGrpSpPr>
          <p:cNvPr id="17417" name="Groupe 1"/>
          <p:cNvGrpSpPr>
            <a:grpSpLocks/>
          </p:cNvGrpSpPr>
          <p:nvPr/>
        </p:nvGrpSpPr>
        <p:grpSpPr bwMode="auto">
          <a:xfrm>
            <a:off x="-19050" y="203200"/>
            <a:ext cx="9180513" cy="647700"/>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lgn="ctr">
                <a:defRPr/>
              </a:pPr>
              <a:endParaRPr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lgn="ctr">
                <a:defRPr/>
              </a:pPr>
              <a:endParaRPr lang="en-US"/>
            </a:p>
          </p:txBody>
        </p:sp>
      </p:grpSp>
    </p:spTree>
  </p:cSld>
  <p:clrMap bg1="lt1" tx1="dk1" bg2="lt2" tx2="dk2" accent1="accent1" accent2="accent2" accent3="accent3" accent4="accent4" accent5="accent5" accent6="accent6" hlink="hlink" folHlink="folHlink"/>
  <p:sldLayoutIdLst>
    <p:sldLayoutId id="2147484390" r:id="rId1"/>
    <p:sldLayoutId id="2147484381" r:id="rId2"/>
    <p:sldLayoutId id="2147484391" r:id="rId3"/>
    <p:sldLayoutId id="2147484382" r:id="rId4"/>
    <p:sldLayoutId id="2147484383" r:id="rId5"/>
    <p:sldLayoutId id="2147484384" r:id="rId6"/>
    <p:sldLayoutId id="2147484385" r:id="rId7"/>
    <p:sldLayoutId id="2147484386" r:id="rId8"/>
    <p:sldLayoutId id="2147484392" r:id="rId9"/>
    <p:sldLayoutId id="2147484387" r:id="rId10"/>
    <p:sldLayoutId id="2147484388" r:id="rId11"/>
    <p:sldLayoutId id="2147484393" r:id="rId12"/>
    <p:sldLayoutId id="2147484394" r:id="rId13"/>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image" Target="../media/image17.jpeg"/><Relationship Id="rId4" Type="http://schemas.openxmlformats.org/officeDocument/2006/relationships/oleObject" Target="../embeddings/oleObject6.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6.xml"/><Relationship Id="rId1" Type="http://schemas.openxmlformats.org/officeDocument/2006/relationships/vmlDrawing" Target="../drawings/vmlDrawing7.v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6.xml"/><Relationship Id="rId1" Type="http://schemas.openxmlformats.org/officeDocument/2006/relationships/vmlDrawing" Target="../drawings/vmlDrawing8.vml"/><Relationship Id="rId5" Type="http://schemas.openxmlformats.org/officeDocument/2006/relationships/image" Target="../media/image23.pn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6.xml"/><Relationship Id="rId1" Type="http://schemas.openxmlformats.org/officeDocument/2006/relationships/vmlDrawing" Target="../drawings/vmlDrawing9.vml"/><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vmlDrawing" Target="../drawings/vmlDrawing10.vml"/><Relationship Id="rId4" Type="http://schemas.openxmlformats.org/officeDocument/2006/relationships/oleObject" Target="../embeddings/oleObject11.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vmlDrawing" Target="../drawings/vmlDrawing11.vml"/><Relationship Id="rId4" Type="http://schemas.openxmlformats.org/officeDocument/2006/relationships/oleObject" Target="../embeddings/oleObject12.bin"/></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6.xml"/><Relationship Id="rId1" Type="http://schemas.openxmlformats.org/officeDocument/2006/relationships/vmlDrawing" Target="../drawings/vmlDrawing12.vml"/></Relationships>
</file>

<file path=ppt/slides/_rels/slide23.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3.v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oleObject" Target="../embeddings/oleObject15.bin"/></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2.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sz="quarter"/>
          </p:nvPr>
        </p:nvSpPr>
        <p:spPr>
          <a:xfrm>
            <a:off x="611188" y="1700213"/>
            <a:ext cx="7993260" cy="2880915"/>
          </a:xfrm>
        </p:spPr>
        <p:txBody>
          <a:bodyPr>
            <a:normAutofit fontScale="90000"/>
          </a:bodyPr>
          <a:lstStyle/>
          <a:p>
            <a:pPr algn="ctr">
              <a:defRPr/>
            </a:pPr>
            <a:r>
              <a:rPr lang="fr-FR" sz="2400" b="1" i="1" dirty="0" smtClean="0">
                <a:effectLst>
                  <a:outerShdw blurRad="38100" dist="38100" dir="2700000" algn="tl">
                    <a:srgbClr val="000000"/>
                  </a:outerShdw>
                </a:effectLst>
                <a:latin typeface="Arial" pitchFamily="34" charset="0"/>
              </a:rPr>
              <a:t/>
            </a:r>
            <a:br>
              <a:rPr lang="fr-FR" sz="2400" b="1" i="1" dirty="0" smtClean="0">
                <a:effectLst>
                  <a:outerShdw blurRad="38100" dist="38100" dir="2700000" algn="tl">
                    <a:srgbClr val="000000"/>
                  </a:outerShdw>
                </a:effectLst>
                <a:latin typeface="Arial" pitchFamily="34" charset="0"/>
              </a:rPr>
            </a:br>
            <a:r>
              <a:rPr lang="fr-FR" sz="2700" b="1" dirty="0" err="1" smtClean="0">
                <a:effectLst>
                  <a:outerShdw blurRad="38100" dist="38100" dir="2700000" algn="tl">
                    <a:srgbClr val="000000">
                      <a:alpha val="43137"/>
                    </a:srgbClr>
                  </a:outerShdw>
                </a:effectLst>
                <a:latin typeface="+mn-lt"/>
              </a:rPr>
              <a:t>Cooling</a:t>
            </a:r>
            <a:r>
              <a:rPr lang="fr-FR" sz="2700" b="1" dirty="0" smtClean="0">
                <a:effectLst>
                  <a:outerShdw blurRad="38100" dist="38100" dir="2700000" algn="tl">
                    <a:srgbClr val="000000">
                      <a:alpha val="43137"/>
                    </a:srgbClr>
                  </a:outerShdw>
                </a:effectLst>
                <a:latin typeface="+mn-lt"/>
              </a:rPr>
              <a:t> of </a:t>
            </a:r>
            <a:r>
              <a:rPr lang="fr-FR" sz="2700" b="1" dirty="0" err="1" smtClean="0">
                <a:effectLst>
                  <a:outerShdw blurRad="38100" dist="38100" dir="2700000" algn="tl">
                    <a:srgbClr val="000000">
                      <a:alpha val="43137"/>
                    </a:srgbClr>
                  </a:outerShdw>
                </a:effectLst>
                <a:latin typeface="+mn-lt"/>
              </a:rPr>
              <a:t>Climate</a:t>
            </a:r>
            <a:r>
              <a:rPr lang="fr-FR" sz="2700" b="1" dirty="0" smtClean="0">
                <a:effectLst>
                  <a:outerShdw blurRad="38100" dist="38100" dir="2700000" algn="tl">
                    <a:srgbClr val="000000">
                      <a:alpha val="43137"/>
                    </a:srgbClr>
                  </a:outerShdw>
                </a:effectLst>
                <a:latin typeface="+mn-lt"/>
              </a:rPr>
              <a:t> </a:t>
            </a:r>
            <a:r>
              <a:rPr lang="fr-FR" sz="2700" b="1" dirty="0" err="1" smtClean="0">
                <a:effectLst>
                  <a:outerShdw blurRad="38100" dist="38100" dir="2700000" algn="tl">
                    <a:srgbClr val="000000">
                      <a:alpha val="43137"/>
                    </a:srgbClr>
                  </a:outerShdw>
                </a:effectLst>
                <a:latin typeface="+mn-lt"/>
              </a:rPr>
              <a:t>sensitivity</a:t>
            </a:r>
            <a:r>
              <a:rPr lang="en-US" sz="2700" b="1" dirty="0" smtClean="0">
                <a:effectLst>
                  <a:outerShdw blurRad="38100" dist="38100" dir="2700000" algn="tl">
                    <a:srgbClr val="000000">
                      <a:alpha val="43137"/>
                    </a:srgbClr>
                  </a:outerShdw>
                </a:effectLst>
                <a:latin typeface="+mn-lt"/>
              </a:rPr>
              <a:t/>
            </a:r>
            <a:br>
              <a:rPr lang="en-US" sz="2700" b="1" dirty="0" smtClean="0">
                <a:effectLst>
                  <a:outerShdw blurRad="38100" dist="38100" dir="2700000" algn="tl">
                    <a:srgbClr val="000000">
                      <a:alpha val="43137"/>
                    </a:srgbClr>
                  </a:outerShdw>
                </a:effectLst>
                <a:latin typeface="+mn-lt"/>
              </a:rPr>
            </a:br>
            <a:r>
              <a:rPr lang="fr-FR" sz="2000" b="1" dirty="0" smtClean="0">
                <a:latin typeface="+mn-lt"/>
              </a:rPr>
              <a:t> </a:t>
            </a:r>
            <a:br>
              <a:rPr lang="fr-FR" sz="2000" b="1" dirty="0" smtClean="0">
                <a:latin typeface="+mn-lt"/>
              </a:rPr>
            </a:br>
            <a:r>
              <a:rPr lang="fr-FR" sz="2000" dirty="0" smtClean="0">
                <a:latin typeface="+mn-lt"/>
              </a:rPr>
              <a:t>François Gervais</a:t>
            </a:r>
            <a:br>
              <a:rPr lang="fr-FR" sz="2000" dirty="0" smtClean="0">
                <a:latin typeface="+mn-lt"/>
              </a:rPr>
            </a:br>
            <a:r>
              <a:rPr lang="fr-FR" sz="2000" dirty="0" smtClean="0">
                <a:latin typeface="+mn-lt"/>
              </a:rPr>
              <a:t/>
            </a:r>
            <a:br>
              <a:rPr lang="fr-FR" sz="2000" dirty="0" smtClean="0">
                <a:latin typeface="+mn-lt"/>
              </a:rPr>
            </a:br>
            <a:r>
              <a:rPr lang="en-US" sz="2000" dirty="0" smtClean="0">
                <a:latin typeface="+mn-lt"/>
              </a:rPr>
              <a:t>Emeritus Professor of Physics at the University of</a:t>
            </a:r>
            <a:r>
              <a:rPr lang="fr-FR" sz="2000" dirty="0" smtClean="0">
                <a:latin typeface="+mn-lt"/>
              </a:rPr>
              <a:t> Tours (France)</a:t>
            </a:r>
            <a:br>
              <a:rPr lang="fr-FR" sz="2000" dirty="0" smtClean="0">
                <a:latin typeface="+mn-lt"/>
              </a:rPr>
            </a:br>
            <a:r>
              <a:rPr lang="fr-FR" sz="2000" dirty="0" smtClean="0">
                <a:latin typeface="+mn-lt"/>
              </a:rPr>
              <a:t>Expert reviewer of </a:t>
            </a:r>
            <a:r>
              <a:rPr lang="fr-FR" sz="2000" dirty="0" err="1" smtClean="0">
                <a:latin typeface="+mn-lt"/>
              </a:rPr>
              <a:t>Intergovernmental</a:t>
            </a:r>
            <a:r>
              <a:rPr lang="fr-FR" sz="2000" dirty="0" smtClean="0">
                <a:latin typeface="+mn-lt"/>
              </a:rPr>
              <a:t> Panel on </a:t>
            </a:r>
            <a:r>
              <a:rPr lang="fr-FR" sz="2000" dirty="0" err="1" smtClean="0">
                <a:latin typeface="+mn-lt"/>
              </a:rPr>
              <a:t>Climate</a:t>
            </a:r>
            <a:r>
              <a:rPr lang="fr-FR" sz="2000" dirty="0" smtClean="0">
                <a:latin typeface="+mn-lt"/>
              </a:rPr>
              <a:t> Change (IPCC) AR5</a:t>
            </a:r>
            <a:br>
              <a:rPr lang="fr-FR" sz="2000" dirty="0" smtClean="0">
                <a:latin typeface="+mn-lt"/>
              </a:rPr>
            </a:br>
            <a:r>
              <a:rPr lang="fr-FR" sz="2000" dirty="0" smtClean="0">
                <a:latin typeface="+mn-lt"/>
              </a:rPr>
              <a:t/>
            </a:r>
            <a:br>
              <a:rPr lang="fr-FR" sz="2000" dirty="0" smtClean="0">
                <a:latin typeface="+mn-lt"/>
              </a:rPr>
            </a:br>
            <a:r>
              <a:rPr lang="fr-FR" sz="2000" dirty="0" smtClean="0">
                <a:latin typeface="+mn-lt"/>
              </a:rPr>
              <a:t>The </a:t>
            </a:r>
            <a:r>
              <a:rPr lang="fr-FR" sz="2000" dirty="0" err="1" smtClean="0">
                <a:latin typeface="+mn-lt"/>
              </a:rPr>
              <a:t>author</a:t>
            </a:r>
            <a:r>
              <a:rPr lang="fr-FR" sz="2000" dirty="0" smtClean="0">
                <a:latin typeface="+mn-lt"/>
              </a:rPr>
              <a:t>  </a:t>
            </a:r>
            <a:r>
              <a:rPr lang="fr-FR" sz="2000" dirty="0" err="1" smtClean="0">
                <a:latin typeface="+mn-lt"/>
              </a:rPr>
              <a:t>acknowledges</a:t>
            </a:r>
            <a:r>
              <a:rPr lang="fr-FR" sz="2000" dirty="0" smtClean="0">
                <a:latin typeface="+mn-lt"/>
              </a:rPr>
              <a:t> support of </a:t>
            </a:r>
            <a:r>
              <a:rPr lang="fr-FR" sz="2000" i="1" dirty="0" smtClean="0">
                <a:latin typeface="+mn-lt"/>
              </a:rPr>
              <a:t>Association des climato-réalistes</a:t>
            </a:r>
            <a:endParaRPr lang="fr-FR" sz="2000" i="1" dirty="0" smtClean="0">
              <a:solidFill>
                <a:schemeClr val="tx1"/>
              </a:solidFill>
              <a:effectLst>
                <a:outerShdw blurRad="38100" dist="38100" dir="2700000" algn="tl">
                  <a:srgbClr val="000000">
                    <a:alpha val="43137"/>
                  </a:srgbClr>
                </a:outerShdw>
              </a:effectLst>
              <a:latin typeface="+mn-lt"/>
            </a:endParaRPr>
          </a:p>
        </p:txBody>
      </p:sp>
      <p:sp>
        <p:nvSpPr>
          <p:cNvPr id="1028" name="AutoShape 7" descr="data:image/png;base64,iVBORw0KGgoAAAANSUhEUgAAArwAAAIACAMAAABXbE9/AAABIFBMVEX///9gYGDg4OAgICBAQECgoKAAAADAwMCAgIDl5f/U1O3d3d1lmH//AACZAP/lZX8AZgD15v/drP/x3f/Ng/+lH//t0//rz//Lf//fr//Ohv/Yn//Sj//Fb/+/X/+4T/+yP/+rL/+fD//47/+dDf3Yz9/y3//pyf/lv//u1v/79/+uRPSlKPjQs+OnI//Rjv/47v++Xv+2Sv/Fbv+7Vv/Ulv/bpv+nJf/Idv+rLv+sMf/Id//Rj//Ynv/BZv+hFf/x3v/37/+eDv+iGf+3TP+cCf+jG//ox//Lff+9W//Qi//Ebf/ju//Wmf/bp/+xPv/htv/erv+8WP/TwOHQiv/Xz9+iGP/htf/mwv+dCv/GdP/rzv+qLf/Xm/++X/++Xf+h6ZewAAAgAElEQVR4nO2diWLruHmFacuGr69Ll9OpIzuSbclKHOV2mzRL06bTmaRL2qRtmu573/8tShILARIgQRILl3NmriyR4H9I6dMvEATAJIEgCIIgCJqqLi5i70HieCcmcURr1+XFZnN1nSTkKn9xtblRVpYLRYlSV2wNf0G3I8Wya7IRG5b6oAay0gXJd2FDLvNtNrVVLEgtFik2sDIQZa6v6BGxJfmjWMUPVnmhC25/RJAvXW7I1cUmx6z4MK7Itbq2WFiV2FzkYiXECwneKyK2p6vFN+Eqf225Q9e502UR6IbUNzHBe9VcqJPYiYti7zZF+Aa84mCVF5rgPY4I8qWLkrcNKT6gBrvlpyaXUNdUT0p4L8mHzVVtNf1K5FszQIqC5Op6k9xclTntMs+BNQjyYtebq4uc4mteiv0p96ZEiaZnxnLJWr6Qlcqz5ebiUuOyYT8b1/RPcbQNeMXB1t6bD5viN0kKvSFIvdG1ob/NxSdy0WC3/EyrEpurXCybihcVvB/I5UXxc1+tTiRgpef5b3GeVq8LAq82Hz7UMuzVJvmQw5Kjk7BSvHDx/dpclpzmvN6w3S12vFjHSl3kf4qQGheGG9vJy2IJr/1wEsXBqu9N4VHsURUa1YYJqMqgUh31w9XVhVirlBAVA/GigndDoapWb0zwFqDndOccbDbXlzc3iuc1ubz6cEOKcKwUL5z/2VyKbxT/ouQvS5ZYqTza5U2BY9OFHQmt49CEW37HJHgNvy6bMgHLoQHvBESzy2X+yW6uRbXhgrCTpSrzXt6YPlgO701JSg0CLbxlXYRmvJu8nkyTufC8JNeb/Ae9qPuyUrxw8X1g8H4gN5vKIv/OiFLFSdYFw7Hmosm89WqDOFj1vaF7LocGvBMQq9dtig/jcrO5VNdKdd6NAd7yEy4eKClVOqR/ac6i8ErPPxTl8v9vLnkVtNKmaGu4Kh5YKV44/35t2JfgkohvGqP0ipW6IpcCx5oLM7Ko824a700Brxwa8E5Ayhn1zabWOqVpbeD1Av4i/2mmp+dlJuT1BpHJyEUOVkHAjXhOg15dF2xcba7rdd4iIntgpXhhUlQkrnmu30j7mMe+YqWKagavCNRcNqwhUNfaUB7OZUtrQwlvFVoEgyJKacusZ0HSbOdlzFQv8hPxzYekbBxIRNLicfKvw4eiqlC0Q/Dn5Tq5HaCW7ss2susS6WZrA/8FuBbI03CiteGyeMx/QjQuojFE087Lq/DGdt6i2iCHrlpWIKifPjSbRiBoFto0Lr9B0Ex0cYUaJwRBEASNVXn1iBB+Eal8Il5C0IRFYU04xOU/8RKCJq1R8BIIiiMBbyK/6AXvra0+Wpd0roDWEY8ysntg70TmdWjmtXYDvMt2B7x+BHiX5+0MXl4LoWGrZ+I1PTj6RF5Lt6Z/buUAunKNiLqSzF2N+FFTzpMAbyAljTov6d1U1oSXiIdb8br495E+IfJauSyRX+vKNSIaSxJ5tb6cLwHeQHLRGmaEN/+vYkYcnFREKSuVuxXL6vCSWsTb2ksptBrxY7OcLwHeQPILL1GelgdHKrTYE7qZUu72lm9L6pDXIgp4mxUMtdzHZjlfAryB5Dnz8qeMYpF5DXXeqqp6y9E1wUuUJfUNbxvlPtKncjlfAryBFAjeWxVemR9tDVWsMMKrPtHVjtVyH5sGvgR4AylUtaFxwiZke3rVE15dRMC7LG8/8IrGKnZ6xc+zWFMZUdqy6AORy4knpKKN8E1vu0pWTWVSOSJv71eAN5CcwatTY8XH9tW2YYaUxEWK5Xk7gdd6xZ3VZrbhe5W8a1nnWAGtJuYe2tsnvA1FfGMB7wK9Ae+crSbmDnj9CPAu0BvwztlqYu6A149M1h5GOgHeUAK8wazCaH3wsi6QfBxQzy6R1maA179WB6/AdFhndGszwOtfq4OXf4QDB2DezViz3vkVqz56eDC8VqUKTTrzOsvByLyhRBqPgNeTVRgB3hXC625yK8AbSvIATGnR+uBF5p2fdwPeAaOHrc0mCa/S0uLTKozWB2+gEIDXvwCvpxCA178Ar6cQgNe/AK+nENOFlwDeGXqvHl4CeGfrvXp4kXnn6w14BbyuLlMA3lACvFXmJW6yL+ANJcALeGfrDXgleN1UHABvKAFeZN7ZegPeIuNyggHvrLwBL5GoBbyz8ga8gHe23nKXyIH3HnYPb8BRkYB3xt4M24T3QRdPYnZGB7zzdI84b4O8KO7o4YBDeklhRrgjxhLPRbXRwyQZeu9hy+/JRDOv5o8fqzBaaeYlc682tG0GeBforVYbJgHv4OZWwBvZHfAOv0o7HF4CeOfo3WgqE50DozWV1TKv1W6Ib11fa9LyaqAAbyhN8CJFvZMBMfJL1GeAN7I74K3ByxpiTSWl3/vWFA14F+g9ZXir3jLmzEuqbZB5Y7sD3qDwEsA7Y++Vw9sMOF6AN5SmBy8ZAa95VzTWmriAd1beLuC1juE787bsCeBdoPck4U0UeBNk3pm4A14BL5Hg1XsIYIkGXnULO3idCPCG0oThVesOTRcZWEIaGRrwLt574vBKQyMN8BJRIOkNr7up/DusAgrw9gvhB17SCS+RS8kMizAt1p2Na4MFeENpzvA2n42H10EyBryhNE14q5xa1WWt4JXu5dkFr2G3Ae98vIl4HH7vYQ+ZN2mmxn6Zt56r9ZnX7D5CgDeU2Ll6ohAgWqDsQqjFWjbqAy8htTOqHvCSbngJ4J2/t5R55UX94FXHdY4eGKqPQ+ovxYJqB9hCwkaXWrhYL4cmpfro4dpQ4h7war4O2gU9qw2mMOxlW+blHSTEGk21odV9hJB5Q4lIj9JlgXHwmmgOA6/UekYA75K9pwavqalrGLxVKev3FfDOx1ut846HV9N86h/eujsRRwN4l+wtZd7Bo4fjwNveV8cIb9dRAd75eI//rHTw1hZxuc28pu3b4G18s1p2YKgAbyj5gTeZDLxEA29rjxzAOx/vEPCKAhPJvK3pF/DOxztI5h0Eb8caI7wE8K7Fe5bwkg78iNgC8C7Z2wW86otR8HZURomMpTmGXPeothAbAt6FeE8M3i4bRrBd5k208Hbm7bECvKE0Q3i7c6cJXrm7b6vNKAHeUJorvK31CwO89pOljhLgDSUf8JLB8LbtDVEfbMMombdrQ8sy7QK8oeQIXhGmGhUprXcCb1VgILxtc5L02IVOAd5Qcg7vqGpDx95oBrh3hqHPm1+pgbtgIcAbSt7hJZOAt7AGvEvzJtKj+NP/nhQt8BLn8PYSa5i4s8US8M7HmzUhJfKfhGNi/3Gr8CZSc4DzzNuTLkK/P4B3gd5S5iXJQHjvpGGL1ehJ8YzYD2rsKEikuD1C0h1oH49puwvQNFQbgDkc3kTJvPyP+8zbdWnNELLcDCMpFugt8zoeXtLsfBC72sA2A7wL9JZ45Xl4GLxK8q4iK3GiwYsxbIv01rQ2DICXhILXeqfqmwHeBXo34CXDmsqIBl4pj1NFgtfK2nIXXFp50frgHR1Cc/kA8EYR4O0dIgy81mWaArwL9Aa8TsIPsvIiwNs7hD28olFNE8hjh1vAu0Bvh/ASG3jbxjLYt8z1F+BdoLcjeDVtsO2ZF/B6EuAdEKIHvKZGA6t9GXjHE8C7QO/A8JLR8A4U4F2gd2x41S38qRe8475YgDeUPMLbvKNqO7x+7kcprC0ldyRSFru38iLAOyBEW+blovCSiWdewDsX7wjwTr3aoG1uBrwT9PYLb21yEBXesnYpVzGnAi8y70y8fcPbknml87lm9di1AO8CvUn1WA2D6N8lUgNvwicgqSTgJRK8ra1nzjQS3j4nk4A3lBi2idRGxJJhYkuTGV5j5p0bvL3G3APeUJIybzIUXjqcszmyt7mIEDGal91dlUilJjFwVzPaudcAaCiI6qOHx8zbkDTPziwzL5EX+VP/zEuaixxbeREyr5tqQ7MOLJ2rERnffnQMEeBdoLdbePWrpJc6eJPJwktqixxbedE64R17wmbRtA94/Wud8A6/fSt7bIWXSGXqf0xbu5Q9vFLlBvBO29sBM2rNwxB9PvAm1Q8Q4J22tzN4O1aZ4U3qz70I8C7QOzC8yiv5fmle+0MmgHeR3jHhra/2KcC7QO8o8OrmhvIswLtA7ziZ15W1vQDvAr3DwUtmDa8PKy8CvO5DNLpHAl4/ArzuQyDzBhLgdR/Ce7exDvWFV+wvSRLN5MNOrLwI8LoPoTlhC6q+k44o8EqLXFp5EeB1HsL/ILUOjYeXAN6peYfKvKUivrHIvAv0Brw1KfAqd34DvFPzJtXjuNHDNpodvIk8uAnwTs2bYZuobURJ/87oNpoTvETAi8w7VW8p8yZD4Y09ktSDlKHNfBmGEE9HjdHDyLyVNNlWMz7aiZVbrTXzjhr6bqP5w2tzsIA3lOQTNmkR4OV/AO90veVkKy0CvPwP4J2utwQv4T2/Vt1UxgR4Z+CNixR6Ad4ZeANevbRtu4B3Wt6AVy/AOwNvwKsX4J2BN+BtFeCdsjfgbZUCb3MYnksrRwK8nkLMHF66wJeVIwFeTyEAr38BXk8hAK9/AV5PIQCvfwFeTyEAr38BXk8hAK9/AV5PIQCvfwFeTyEAr3+tD97aYCB0ieQCvFP2pmMopEd0RpcFeKfsrcm8veGNPZLUozT3IYamoOa9hwfCa1WqEDKvfyHzAl4mwDtlb8DbKs0sOZ2HC3hDCfC2qglvdxsM4A2lBrwETWWSTJm37ZgBbyjhIkWrAO+UvQFvqwDvlL0Bb6sA75S9AW+rAO+UvQFvqzRnrcSwfKyVIwFeTyFmCK9uEaEPpuMGvKEEePuKzTFtzr2AN5QAb18h807GG/D2F+CdiDfg7S/AOxFvwNtfgHci3oC3twjgnYg34O0vdpkC8Mb2Brz9JeDVt5YB3lCSO0Pi3sN2qjKvlmDAG0oM24T3QRdP0BndKCI9kObxA95QqjLvcHhjjyQNLSI9EAwojqLa6GFkXlsh807EG/D2V3XARDfTP+ANJcDbXxK8yLwxvQFvfwHeiXg3msoImsq6BHgn4o2LFGMEeKN6A94xArxRvQHvGFWNZt6tbAV4PYUAvP4FeD2FALz+BXg9hQC8/gV4PYUAvP4FeD2FALz+BXg9hVgcvKUAbyxvwDtagDeWN+AdrW54bS+0uxDg9RRimfBaWAFeLwK8/q3MA41DuAcU4PUjr9bqOwB4Q0nqDCmeWHeGlEJYCfB6Nda7B1QMeAd3Q69C2GmV8LZNruPWWOceVHOEN/ZI0ugimmfSosYNjD0Yr01i9DDhjTnIvMNElGfIvKHE6ryoNowR4I3jTeS/gHeQCOCN440TNgcCvHG8R40blkJYaZ3wEsDrSbhI4UA2mdcLv4A3XIgVw+unbw7gDRdixfAi83oQ4HWgqlILeEMK8DqQCV75foOA170ArwMZ4eUzoAJeLwK8DtSReQGvJwFeBwK8cbwBrwO5g9dUSnvdSLsQ8HoKsXB4iRHeZBS8RP56NG1VAV5PIQCvZaT6QsCrFeB1oNDwEl4U8IYLAXgtIzUWAl6dAK8DeYVXXOmQFyWJqbfa6uDF6OFxcgQv0b717EpHHV6CzMsbcsS7n6Azen/Zwdv5PulPzOTMK38RDB8T4O0Hb+yRpNHFbkGs3oe4tshiCDHRDjWugtNYctz1vvXVvYfVWxAj8/ZVlRylzEuGZd7G+yknXSLFTZpFkwSZNwG8/eQU3nqtV4GXnqRV5yjNIIAX8PYSHSpB3MDbnnnVtgfAC3jHKmC1AfBKkuq84vcITWU9VbVmtcDb/aYC3p7qhenYEIuFtyI1R9RB5iXKUgVeAniFAK8DydUGCV5Sg7cr97IxxjK8pAGviCsWqgK8nkKsDF4l81rk3opIeRtScdtIuYA3XAjA2xGm2jCRngNegwCvA6l03UkLk0Hwkk5467ErAV5PIdYIr1zRrZFXf+NMmTeRwmu3kAV4PYVYI7yNcsaX0mvAayXA60D94SW6Eu3wEsBbF+B1IK/wygsBryLA60De4CWAt02A14EGwKupBCh3B9DQTYyneLKmBa/fuy4DXgfqAa8o2oBXTbKadjGTsfp8UvBaHMIYAV4H0sCr/djWBq/HGxrQ+CFDAF5v8JLpwWt3CGNUBBfDgdAlcpjcw9scMdxmnKwYXvG3JJc99g/RrcXDSxi8xEnmtesBTFYPLxGPA+CNPZI0utjIXqI8196GWFlN6iul543VJmOiuE9J+sHQroJX1YVx8FqXXGrmLSWat+wyb2JR57XwrGKxlrSpZV6fjWVEegS8Y1SDVzuhrlqbVRKHA3iTKcLrs+IAeF1JrnUaM68ydJ2/68qrKpbd+yrqz2uFVz5rA7wDZQWvRFrzTy2W1ftKAK8wQ1PZYMWBF5k3VIhFw5vU4NUXkLF0CC+ZHrwE8LrSVOBlFV/2UoK39muHzGshwOtOrPZFjPDyUhp461ssAN4E8DpSwMxrDW+icFffwvLEg9SCTAVe8b0EvKMVFN7W3lQmeAebAt4gIdYCb2valNYQB/DKJ3yeWemUS3htNmNNY025taFaD7ztmVd6ITcUDLYVjr470HZIvMnEBbzdGwJedyLKn45S8itiW8E1BKxy/WTgJU7gtXgrK4Dpk8T6bEGEsBPgbayufvFH2FYbe+0H0yl3mZdUc3W3lWJF6czedNp4wx2+WkNYCfA2VnfUMexsifZ5eDmBV9qwe1rNRK03UHiReYcL8Erw9j84OeVawSvxyyobgHewesFrs0Wn3xThFX/71onUC+gdRctHIiq97B/gHSzAW4O3VyYkfeHldV6l5mvvZ11yHfB2WDmna+LwJvankVVT9QB4K4IBrzcr9/DWJ4WKpga84mXnXlWtLj3h5S1kogrRs87rZYTdYuX87SK1sZsTkO4OtBZb5OXokE3SXV5q2sVFimBWXqsNY9uMx8lB5u1V8wG8oa0Ar05yk2EveEcK8PayArxNEcA7EevwR+kfXruQ/MgN9/5uCw94p2ENePtn3q77eo7ZK0chAK8fTQ7extZyS7R2NbFAfOBeOQoBeP1Ihdd9xzJbrO6au9PYvr5SatvtveOAd85WTL4zr194iXphotd+jRbgjWbFJH8CdxOEN+nIvM35rmz3a7QAbzQrvft04dXkV+trwdr9Gi3AG81K7+4FXpugFvDW51apOu8OqKoD3jlb6d2nDG9t5bhecIB3zlZ6d/fwWnYztIO31jYyZr9GbNs7BOAN4u68U6/bzAt4+2qt8I7/fIkCb2s8euSGOeET3aUIwDsx68XCS7rimY9chZeIgWbjdg/wztlK7+4aXjG0sSvendGRkkrkLwLgnaL1dOB1crVNbYgdBS+/IkGSRFOFGLRrYwV4o1np3dvgHdSY6gJeUhFMXMJbjZyQZ3zqFcJOgDeIuxneIbRo4DUFuTPmegVeUfV1Aq/6ovMLpglhJ8AbxN0bvF2nWXbwVi1mU4B36BhTyI/EYN3mLWKJ3W1h1WhsC0Lu5FvUygWahXW7JG+rjdRnr+TRw2PgtS6JzBvEXcq8jdu09D+HI0p20+TLKo/aZF55gavWBimlA97ZWJncW6sN/eGtb6+Fl1B49edLBnhH9psHvHO2MrgTGV65UugC3sZM7mMy7zgR6R/gnZuVyV2Cl7iGtxEkLry8hSxBU9nMrEzuAzOvgTv5OYeE6BbdGWM34XUx0i5oCMAbyN0Ar/HeLUT5o13HQ9RBpDMz8pX28IYlz0EIwBvIvS3zajt9tYwiM8FLlEUsCOD1oRXDWz9902ZeB/C2Edn41gDeHlohvFIPxERa2A9eTfdb9cquHZGaNYB3itbLgFefTMW5mtqzUaztAa8DAd45W5ncHcFLmjwSaYsmvMa9ArxjtHp4yUB4DR+vuMufvLplJIWXmxsC3jlbmdxdwEs6ei1qVncMA3IuwDtnK5P7EHjlNURMINZeF7DPvD2OwF6Ad85WJvdx8PJWX4u7p6plAK8frRFe0hteUis6xFsrwDtGa4R3QOYFvEYB3kDu6pWwgfAO9NYK8I7RKuFNZHhF7bT+eRHeLkZE3WFe8CpVdXSJnIuVyb3e4UDhsQlvNauIAHm4t1Y+4cUYtnlamdzlLreNK2HGzKswP9hbK4/w8kMbCO/QEaCQL5H6MF757r/1sb9EGdLbfdvfYTvkOqCYbGQkvNYlkXkDubf2QFQ/L7WG4cBbK3+ZV+w94J2Zlcm9ccoVG14/YidoVU96wDsjK5O7BbxVF/V5w5sg887UyuRuk3mVBiZl0TjvgJKOhKCpbG5WJvc+8La0QwzyDihcpJizlcm9E14CePuGALyB3O3gFec58prR3gEFeOdsZXIHvO5DAN5A7rbwEsBrXRLwBnIHvO5DAN5A7k14CeAdGQLwBnJH5nUfAvAGcreEV8yRJ60Z7R1QgHfOVib3HpnXuXdAAd45W5ncW7EkSUIAb+8QgDeQexe89B/gBbwRrUzuVvAi8/YKAXin4A54B4UAvFNwl7q8LgHeavJsdImcldUgdw9natbebkUS5XeE/5b0OTjAG81qkPuy4BV/B8LremQo5FVEGUs8U1WjhzFvw0ytBrkj82pCdAvwTsEd8GpCdAvwTsF9WfDihG2uVoPc/dwfws7braSmMoKmsrlZDXL3lXdxkcKXAK8Q4B0UAvBOwd0XuoDXlwCvEOAdFALwTsEd8A4KAXin4A54B4UAvFNwB7yDQgDeZbsDXj8CvAv0BrxztpqYO+D1I8C7QG/AO2eribkDXj8CvAv0BrxztpqYO+D1I8C7QO+eo4flAkpXYCsB3mW7T7szulKASFvZCfAu2336w4AkePnoTQiKop7w8tuJi2EXgBeKJoHkgMzLkL+11Ufrks4V0DriUUZ2D+yt1loB78ysmH4jqns0b5XU3ids9J+1G+D1o1XDS6sPNqOHia6prAjEayHl89vq8bZCm7CDK0uxwmwLveSY9JWpYONJY/1HEUQuK++KMwHeQHJykaIIRNJSLfASBm8JjVTGzA25LyWFM8NZe9JY/7HuV2Jb31knAryB5AVeDgVhgAiMHcBLSuoYeiIps+cskbL4VcHieyPgJ2ITOa5DAd5A8gmvTCldKsNL1NSnkxZegabIndJz/r94KZbVqw1sx4j7xAt4QykavLdSEZP0mVegrwnEarC8PivSb6PaIP8eOGYX8IaSH3hFyvMGryEQua2vUjNvBa84SQO8Y/Sbyqu1wCs/mtRVbbg1wCu9JAZ4RXEpB7sS4A0kd/AqzVoivak/0B/5D/ut+miQrqlMOWFrwkuqVVXBW3HCxl35Lkov3QnwBpIzeK30cTwoQ7dX3lfHtLZZBRHgHQ6vdcm78XZDA8i99fzNutGwCqMsmnuqvMJICj9adH/eTKII8HoKAXj9CPAGCAF4/QjwBggBeP1o1fAqfcWUHmPWIawEeP1ozfDKvXRrHc1tQ9gJ8PrR2uFtdDS3R3L2twKdvbK7uzSOcyTbO3b/VoosqcPb425WyLzRrJhWnXkJqg3ztGJaNbwJ4J2nFRPg1Q6utA1hJ8DrRzHh/Ux6haYyPwK8XpT+1v3nVc8KXKTwI8DrRen9bz8AXt8CvD70jXSbPAJe3wK8PvRU2GbfjOKdAN55WzFFg3dXwvsYxTvpDa92xhzrrQGvHwFe29KYXHo6VkzR4N2nuXf2HMU7GVJtaE4ubb0p4PWjaPA+zhdeeXJpq00Brx9FhvclinfSH155ZnRUG2JbMUWD93lW8ApaAe8UrJgiw/saxTsZcsImw4vWhrhWTNHgfZkVvGwaajSVTcOKKTK8hyjeCS5SzNuKKRq8r4A3hACvD1F4j1G8E8A7b6tSaTx4D4A3hACvD1F4H6J4J4B33lalIsJ7LOF9i+KdAN55W5UCvEFCAF4figjvQwnvfRTvRJCHMWyztCq1dnibk45g6PscrEpFhPeNVhtOMbwT0TuhCW+PGXOiTfkDFUrjTff0rcI7+9a3I1iLvowaeDHd0xysSkXMvPe0qew9hndS7yGGasNAxbsrxOrhLTMw4B2hdcJ7onXe4zaCd6GqtaEOL1obemid8L4/TAVeNJWNUFR4H7PvRIX3cI7gXQgXKZwoMryHOPBuj4A3hJYL7ykH6HiOCe/rUwTvQoDXiTKJ3wjw7l+jwHs+AN4QWi687wVAbzHhfdlF8C4EeJ0oIrzbAqDHKPA+vQLeEFouvOcCoO+mnyK4M3if9xG8CwFeJ4oI71MB0HuUzLujo4cf+Ux7gNePFg7vCfD6DrFweNMgVnXt4l1h29MZc/Z8pj3A60fLhXdP4Y3RpxbwhtFy4X2k8Mbo2fVIZ4nc8Zn2pg4v7f+L6Z5qigjvM+C1LS4RO+lZIrPa6+XC+0LhjdGz65nOjP7EZ9qbOLyJAm81aaSdQh1ctkJ4Y3SOmTO8k50ZvURJxXe58L5SeGP0L3gpWzqy8yGCd6FRmXeq1QYZ3jBERYT3QOGNcYkW8HrQquA9UnhjXKJ9LS+QZFs+09684J1oawODt4Rp8fA+UHhjXOU6nCcAb4+7vs+gqSxdJbwxLhQweN/5NJGRhr4nCxo9LMObLh/eNwpvjLbW4zY+vPRvDd4ek45EmC+lTeUMMln+X1o8DzOVTOkYZ9aaezpjzu9EsP7d3ytnzPn2tyJ4y21cdXjnOWMOqyisKfOeWOYd1dZabxW31EM5iiM78TlO42TepUy0Fw/e3z9mT1HgfWd13kMywn0cvAmfJjLOCRt/mD+8aSR4/2CbHdMvQljVtGVNZaPO+AfC+3ai8PJpImOdsDXhndWkI9/Zf3P/tD0JeJ+y52wXEt5t8WXZhrCqicM76qRpzvAqtwYcPGPO9/7w+fv5f997efnB8f748sPdj061kt4O7tMfPf/4+fWP39JjenhNX7O3Q7bPXtL7+/QcCN73At6nEFY1ndkVtlH1zoHw3icUXj7T3tQvUrSE+JOf7P80/3DK2QQAAAekSURBVO/L3e5H20/n/Z+9vN6/7rdySW8Hx5vJ0216fkqfSpRoteEt5AnbPoRVTU+sb8OoeifgFTNdCp1+9Hz86vEL8drbwZ3Ldz/V1Hnf08/8Wpc6UXgfA1jVtWO9ykb9dA+D9/TG4OUz7c0YXvb21d6Ir5+/EvR6O7idEd4wv+VbCu9LAKu69qwz+qjst3p4eWsffyPEuZKYh83fwT22wBvit/xM4X0NYFXXIxsGNAqgYfC+PzB4+Sc8X3h5vVOGt3wuJlTxd3AvZScyPbwhfst3FN5jAKu6OLyjABIXWHppQfAW/ekzqRN4yikSw/r9HdxrC7whfsv3FN63AFZ1PbPRwwfWGz0gvHm6ovC+jvEeIXfw7l8EvOJHnFLE+4z4O7hjC7wHv9alnim89wGs6nph8zaMAmj18BZzvenhPfCS3g7urQXeB7/WpV4pvPSkKexHSDuE5z8wrHKmd+9gcxi85wODt93bn9zB+yLDm8rw+r8r+H0LvCHS4YHVebf+rRrWZ9aflw2lALxDQhyM8Hq/vef7Q1vmDZAOH1hrw5N/q7o4vPzMouH+xftPT++94LVte8jPcii87V+cQkO+G91yB++DOfPyqxe+Ptbzoa3Oe/ZpTfVGD5p+iGHhpR3Ck5TPuVTH5IuvHn729ude4N296ODVbj11eN+M8Hq/4cZTW2vD686ndakTg5dmv7Dw0m6JScqnraljUk6qcOqC99QJr2ahgFfJ+nOE92SG1/vM2fvnFngDpMN3Vm2gAIWFl/bsSlI+80cNEzbzc7qtbycV2e6z+/QLaYG2VHNRnuwXAm/RNc8Ar/f5W5/3LfDS31OvRJ3ZCdvTwbtVQ7RzTJLyyRNSlRR2hz8xMr6m09P3D9nxJavmfUgGwMurLA1408YTp3IGb9G7yQCv94nYXnct8NKU5JWoJ9ZURi8yBoWX9S/g3gl/57myN/qevGi3/ou/fH18kvtl0G10RTUL86RE4eUf8F2SzRPenbmpzPuMKodzC7xdRDl4X/fsIgXt3uEfXomPCl7WIFmH90Dfk2Oi019tE96d86GKuz54Hx+N8HofGv3w3gJvF1EO3tfHR3bQ95LVwD6yNjskhWb9C5KUvslpA95Huoj3mFSCP2UsWgHvtje8eXWawsvr2xp4v7v9+dPur4/pNzoPaoCcwVtcpjTA632A3n3SAi/tqukV3hfWMYd2adbDmypMtckSXhqfXaLl39HC4z2VWMnO9D05sE4nSpX4lb1RZbUhleDVkNof3mKvHh6O6evLj7flRfrBX2eTBsGrmzGnaCw3weu5p33+ubXBW56ydMA77n09sHoj7V7F4NDB2+iuL+2C+qreaNB8RRexq1w86+ceu7d0K2oJp4y9J48C3qpVLHuT4KW5J3/49DfZZ3bwvuwYvLxeWMD7i4zfVCv79MuikYMezvFs+FKYgid0b1ulmb6pU9qJ9orGchO8nrvM5dmnDd7yupfJOhPwfrY9P6VF1+5ONeg6ss7o1IoF5B/Ip9PX79/NQz+mb+Vvsymg9Gqb58E92z2+m8npb9WdLled/i7j8JY/MOk5LbJI+spaF/6ew/tU7NApr0Q8vImpfLMXCd7iIlz2nu5fsufsIZOsEro82yk7VJjq4H08ZHwGiezwKH5u0vK36Zw9v4hj/Xp7/nL/+Py919dfPWTNto5/OP/6vLWAt+9w99qsOuTT6fTTU9HeaIL3H3/x/nX+3/s/0T/Fw1bo6/cv2u06lf9qtcH78s/57v1LsY/Ff+XDe3rOnr7c7dPn7EhZO+Zkpa/p8z49FOOG8jLZ6fSp+PO+zc7bHOt9nr2en9OnPK/tHtPnNP+Un2is95QNA0qes1O+ev+YHfKsdv+QPTy83WdvDw/FsNDHvNzuLduez0/ZLqdofy6wTvNX5/zhh7ss5+OcP9+lh4f84fiS78Q2e3r69e7Lx9fsIX3Ljrss9/v09Fy8yoNnb+nbvwp4s3/b/nyfPrCz1Ozf822z1//g8J5yJt/esuc8+af36bb4or5kn0vwJul/Fi5lq+M++8nzD17Sx/867/LNjg/F8uz4nCQ/fc/yDc/p9pwWA1y/weDd/nf5xubHl/0yyV7pMT5m/1N9Inm5/z1kx2yfH1hWHFX+53jIo+6L5++5wfv7Nv9MdvlO59/z5/97+9Xh9XDsA69lHaI2qw6BoDhqwmgNb+8as4Ozw6HqYT32h6DV6nPp+SdjqVLn5qLPu7eyOdCBR/idrgJ2b3LHAfTU4GrDMuGdkdXE3GN4D4c38gcFQb1hJL1n1YEgTwKMEKQVkeZAk9uVo1h7+3pGPMrI7po3eTFJkCZ00aKRBEzxTevE10ca8Sgju2veZG/vchSJg0tCf6w1a6/GdauwCSime827z00hpi/A61+NAw3aOrhYeKubBgSHt27t0VhjFRKfhnvASkvz810MvKIiHx7ehrXHE7aGVdi0W3cPtwPNz5eEPFf1qoqZ4PA2rb0Z648ylCK+x9o3eTGZl30PYzTjaKy9wduwCpl/Ir7H2jd5MfBCEARBEARBEARBEARBEARBEARBEARBEARBEARBEARBEARBEARBEARBEARBEARBEARBEARBEARBVvp/LncfJkuMEeIAAAAASUVORK5CYII="/>
          <p:cNvSpPr>
            <a:spLocks noChangeAspect="1" noChangeArrowheads="1"/>
          </p:cNvSpPr>
          <p:nvPr/>
        </p:nvSpPr>
        <p:spPr bwMode="auto">
          <a:xfrm>
            <a:off x="4541838" y="-182563"/>
            <a:ext cx="304800" cy="304801"/>
          </a:xfrm>
          <a:prstGeom prst="rect">
            <a:avLst/>
          </a:prstGeom>
          <a:noFill/>
          <a:ln w="9525">
            <a:noFill/>
            <a:miter lim="800000"/>
            <a:headEnd/>
            <a:tailEnd/>
          </a:ln>
        </p:spPr>
        <p:txBody>
          <a:bodyPr/>
          <a:lstStyle/>
          <a:p>
            <a:pPr algn="ctr"/>
            <a:endParaRPr lang="fr-FR"/>
          </a:p>
        </p:txBody>
      </p:sp>
      <p:sp>
        <p:nvSpPr>
          <p:cNvPr id="7" name="ZoneTexte 6"/>
          <p:cNvSpPr txBox="1"/>
          <p:nvPr/>
        </p:nvSpPr>
        <p:spPr>
          <a:xfrm>
            <a:off x="899592" y="5589240"/>
            <a:ext cx="7346755" cy="400110"/>
          </a:xfrm>
          <a:prstGeom prst="rect">
            <a:avLst/>
          </a:prstGeom>
          <a:noFill/>
        </p:spPr>
        <p:txBody>
          <a:bodyPr wrap="none">
            <a:spAutoFit/>
          </a:bodyPr>
          <a:lstStyle/>
          <a:p>
            <a:pPr algn="ctr">
              <a:defRPr/>
            </a:pPr>
            <a:r>
              <a:rPr lang="en-US" sz="2000" dirty="0" smtClean="0">
                <a:latin typeface="+mn-lt"/>
              </a:rPr>
              <a:t>Basic Science of a changing climate – Porto – September 7-8 2018</a:t>
            </a:r>
            <a:endParaRPr lang="en-US" sz="2000" dirty="0">
              <a:latin typeface="+mn-lt"/>
            </a:endParaRPr>
          </a:p>
        </p:txBody>
      </p:sp>
      <p:pic>
        <p:nvPicPr>
          <p:cNvPr id="9" name="Picture 1" descr="C:\Users\FF372~1.GER\AppData\Local\Temp\univtours-logo-sciences.png"/>
          <p:cNvPicPr>
            <a:picLocks noChangeAspect="1" noChangeArrowheads="1"/>
          </p:cNvPicPr>
          <p:nvPr/>
        </p:nvPicPr>
        <p:blipFill>
          <a:blip r:embed="rId2" cstate="print"/>
          <a:srcRect/>
          <a:stretch>
            <a:fillRect/>
          </a:stretch>
        </p:blipFill>
        <p:spPr bwMode="auto">
          <a:xfrm>
            <a:off x="-1" y="0"/>
            <a:ext cx="5020275" cy="83671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56176" y="704088"/>
            <a:ext cx="2664296" cy="5461216"/>
          </a:xfrm>
        </p:spPr>
        <p:txBody>
          <a:bodyPr>
            <a:normAutofit fontScale="90000"/>
          </a:bodyPr>
          <a:lstStyle/>
          <a:p>
            <a:r>
              <a:rPr lang="en-US" sz="2400" b="1" dirty="0" smtClean="0">
                <a:effectLst>
                  <a:outerShdw blurRad="38100" dist="38100" dir="2700000" algn="tl">
                    <a:srgbClr val="000000">
                      <a:alpha val="43137"/>
                    </a:srgbClr>
                  </a:outerShdw>
                </a:effectLst>
                <a:latin typeface="+mn-lt"/>
              </a:rPr>
              <a:t>The « pause » in warming is shown by IPCC AR5 itself</a:t>
            </a:r>
            <a:r>
              <a:rPr lang="en-US" sz="2000" dirty="0" smtClean="0">
                <a:latin typeface="+mn-lt"/>
              </a:rPr>
              <a:t/>
            </a:r>
            <a:br>
              <a:rPr lang="en-US" sz="2000" dirty="0" smtClean="0">
                <a:latin typeface="+mn-lt"/>
              </a:rPr>
            </a:br>
            <a:r>
              <a:rPr lang="en-US" sz="2000" dirty="0" smtClean="0">
                <a:latin typeface="+mn-lt"/>
              </a:rPr>
              <a:t/>
            </a:r>
            <a:br>
              <a:rPr lang="en-US" sz="2000" dirty="0" smtClean="0">
                <a:latin typeface="+mn-lt"/>
              </a:rPr>
            </a:br>
            <a:r>
              <a:rPr lang="en-US" sz="2000" b="1" dirty="0" smtClean="0">
                <a:effectLst>
                  <a:outerShdw blurRad="38100" dist="38100" dir="2700000" algn="tl">
                    <a:srgbClr val="000000">
                      <a:alpha val="43137"/>
                    </a:srgbClr>
                  </a:outerShdw>
                </a:effectLst>
                <a:latin typeface="+mn-lt"/>
              </a:rPr>
              <a:t>No significant warming in a period corresponding to almost</a:t>
            </a:r>
            <a:br>
              <a:rPr lang="en-US" sz="2000" b="1" dirty="0" smtClean="0">
                <a:effectLst>
                  <a:outerShdw blurRad="38100" dist="38100" dir="2700000" algn="tl">
                    <a:srgbClr val="000000">
                      <a:alpha val="43137"/>
                    </a:srgbClr>
                  </a:outerShdw>
                </a:effectLst>
                <a:latin typeface="+mn-lt"/>
              </a:rPr>
            </a:br>
            <a:r>
              <a:rPr lang="en-US" sz="2000" b="1" dirty="0" smtClean="0">
                <a:solidFill>
                  <a:srgbClr val="C00000"/>
                </a:solidFill>
                <a:effectLst>
                  <a:outerShdw blurRad="38100" dist="38100" dir="2700000" algn="tl">
                    <a:srgbClr val="000000">
                      <a:alpha val="43137"/>
                    </a:srgbClr>
                  </a:outerShdw>
                </a:effectLst>
                <a:latin typeface="+mn-lt"/>
              </a:rPr>
              <a:t>1/3 of total emissions</a:t>
            </a:r>
            <a:r>
              <a:rPr lang="en-US" sz="2000" b="1" dirty="0" smtClean="0">
                <a:effectLst>
                  <a:outerShdw blurRad="38100" dist="38100" dir="2700000" algn="tl">
                    <a:srgbClr val="000000">
                      <a:alpha val="43137"/>
                    </a:srgbClr>
                  </a:outerShdw>
                </a:effectLst>
                <a:latin typeface="+mn-lt"/>
              </a:rPr>
              <a:t> since the beginning of the industrial era</a:t>
            </a:r>
            <a:br>
              <a:rPr lang="en-US" sz="2000" b="1" dirty="0" smtClean="0">
                <a:effectLst>
                  <a:outerShdw blurRad="38100" dist="38100" dir="2700000" algn="tl">
                    <a:srgbClr val="000000">
                      <a:alpha val="43137"/>
                    </a:srgbClr>
                  </a:outerShdw>
                </a:effectLst>
                <a:latin typeface="+mn-lt"/>
              </a:rPr>
            </a:br>
            <a:r>
              <a:rPr lang="en-US" sz="2000" b="1" dirty="0" smtClean="0">
                <a:effectLst>
                  <a:outerShdw blurRad="38100" dist="38100" dir="2700000" algn="tl">
                    <a:srgbClr val="000000">
                      <a:alpha val="43137"/>
                    </a:srgbClr>
                  </a:outerShdw>
                </a:effectLst>
                <a:latin typeface="+mn-lt"/>
              </a:rPr>
              <a:t/>
            </a:r>
            <a:br>
              <a:rPr lang="en-US" sz="2000" b="1" dirty="0" smtClean="0">
                <a:effectLst>
                  <a:outerShdw blurRad="38100" dist="38100" dir="2700000" algn="tl">
                    <a:srgbClr val="000000">
                      <a:alpha val="43137"/>
                    </a:srgbClr>
                  </a:outerShdw>
                </a:effectLst>
                <a:latin typeface="+mn-lt"/>
              </a:rPr>
            </a:br>
            <a:r>
              <a:rPr lang="en-US" sz="2000" b="1" dirty="0" smtClean="0">
                <a:effectLst>
                  <a:outerShdw blurRad="38100" dist="38100" dir="2700000" algn="tl">
                    <a:srgbClr val="000000">
                      <a:alpha val="43137"/>
                    </a:srgbClr>
                  </a:outerShdw>
                </a:effectLst>
                <a:latin typeface="+mn-lt"/>
              </a:rPr>
              <a:t>Models run </a:t>
            </a:r>
            <a:r>
              <a:rPr lang="en-US" sz="2000" b="1" dirty="0" smtClean="0">
                <a:solidFill>
                  <a:srgbClr val="C00000"/>
                </a:solidFill>
                <a:effectLst>
                  <a:outerShdw blurRad="38100" dist="38100" dir="2700000" algn="tl">
                    <a:srgbClr val="000000">
                      <a:alpha val="43137"/>
                    </a:srgbClr>
                  </a:outerShdw>
                </a:effectLst>
                <a:latin typeface="+mn-lt"/>
              </a:rPr>
              <a:t>2 to 10 times too  hot</a:t>
            </a:r>
            <a:r>
              <a:rPr lang="en-US" sz="2000" b="1" dirty="0" smtClean="0">
                <a:effectLst>
                  <a:outerShdw blurRad="38100" dist="38100" dir="2700000" algn="tl">
                    <a:srgbClr val="000000">
                      <a:alpha val="43137"/>
                    </a:srgbClr>
                  </a:outerShdw>
                </a:effectLst>
                <a:latin typeface="+mn-lt"/>
              </a:rPr>
              <a:t/>
            </a:r>
            <a:br>
              <a:rPr lang="en-US" sz="2000" b="1" dirty="0" smtClean="0">
                <a:effectLst>
                  <a:outerShdw blurRad="38100" dist="38100" dir="2700000" algn="tl">
                    <a:srgbClr val="000000">
                      <a:alpha val="43137"/>
                    </a:srgbClr>
                  </a:outerShdw>
                </a:effectLst>
                <a:latin typeface="+mn-lt"/>
              </a:rPr>
            </a:br>
            <a:r>
              <a:rPr lang="en-US" sz="2000" b="1" dirty="0" smtClean="0">
                <a:effectLst>
                  <a:outerShdw blurRad="38100" dist="38100" dir="2700000" algn="tl">
                    <a:srgbClr val="000000">
                      <a:alpha val="43137"/>
                    </a:srgbClr>
                  </a:outerShdw>
                </a:effectLst>
                <a:latin typeface="+mn-lt"/>
              </a:rPr>
              <a:t/>
            </a:r>
            <a:br>
              <a:rPr lang="en-US" sz="2000" b="1" dirty="0" smtClean="0">
                <a:effectLst>
                  <a:outerShdw blurRad="38100" dist="38100" dir="2700000" algn="tl">
                    <a:srgbClr val="000000">
                      <a:alpha val="43137"/>
                    </a:srgbClr>
                  </a:outerShdw>
                </a:effectLst>
                <a:latin typeface="+mn-lt"/>
              </a:rPr>
            </a:br>
            <a:r>
              <a:rPr lang="en-US" sz="2700" b="1" dirty="0" smtClean="0">
                <a:solidFill>
                  <a:srgbClr val="C00000"/>
                </a:solidFill>
                <a:effectLst>
                  <a:outerShdw blurRad="38100" dist="38100" dir="2700000" algn="tl">
                    <a:srgbClr val="000000">
                      <a:alpha val="43137"/>
                    </a:srgbClr>
                  </a:outerShdw>
                </a:effectLst>
                <a:latin typeface="+mn-lt"/>
              </a:rPr>
              <a:t>Climate alarmism is not validated</a:t>
            </a:r>
            <a:r>
              <a:rPr lang="en-US" sz="1600" dirty="0" smtClean="0"/>
              <a:t/>
            </a:r>
            <a:br>
              <a:rPr lang="en-US" sz="1600" dirty="0" smtClean="0"/>
            </a:br>
            <a:endParaRPr lang="en-US" sz="1600" dirty="0"/>
          </a:p>
        </p:txBody>
      </p:sp>
      <p:sp>
        <p:nvSpPr>
          <p:cNvPr id="5" name="ZoneTexte 4"/>
          <p:cNvSpPr txBox="1"/>
          <p:nvPr/>
        </p:nvSpPr>
        <p:spPr>
          <a:xfrm>
            <a:off x="1331640" y="5877272"/>
            <a:ext cx="3471528" cy="338554"/>
          </a:xfrm>
          <a:prstGeom prst="rect">
            <a:avLst/>
          </a:prstGeom>
          <a:noFill/>
        </p:spPr>
        <p:txBody>
          <a:bodyPr wrap="none">
            <a:spAutoFit/>
          </a:bodyPr>
          <a:lstStyle/>
          <a:p>
            <a:pPr>
              <a:defRPr/>
            </a:pPr>
            <a:r>
              <a:rPr lang="fr-FR" sz="1600" b="1" dirty="0">
                <a:latin typeface="+mn-lt"/>
              </a:rPr>
              <a:t>Figure </a:t>
            </a:r>
            <a:r>
              <a:rPr lang="fr-FR" sz="1600" b="1" dirty="0" smtClean="0">
                <a:latin typeface="+mn-lt"/>
              </a:rPr>
              <a:t>1(a) of Box TS3 of IPCC AR5</a:t>
            </a:r>
            <a:endParaRPr lang="fr-FR" sz="1600" b="1" dirty="0">
              <a:latin typeface="+mn-lt"/>
            </a:endParaRPr>
          </a:p>
        </p:txBody>
      </p:sp>
      <p:pic>
        <p:nvPicPr>
          <p:cNvPr id="786433" name="Picture 1"/>
          <p:cNvPicPr>
            <a:picLocks noChangeAspect="1" noChangeArrowheads="1"/>
          </p:cNvPicPr>
          <p:nvPr/>
        </p:nvPicPr>
        <p:blipFill>
          <a:blip r:embed="rId2" cstate="print"/>
          <a:srcRect/>
          <a:stretch>
            <a:fillRect/>
          </a:stretch>
        </p:blipFill>
        <p:spPr bwMode="auto">
          <a:xfrm>
            <a:off x="1115616" y="1484784"/>
            <a:ext cx="3993432" cy="4320480"/>
          </a:xfrm>
          <a:prstGeom prst="rect">
            <a:avLst/>
          </a:prstGeom>
          <a:noFill/>
          <a:ln w="9525">
            <a:noFill/>
            <a:miter lim="800000"/>
            <a:headEnd/>
            <a:tailEnd/>
          </a:ln>
        </p:spPr>
      </p:pic>
      <p:sp>
        <p:nvSpPr>
          <p:cNvPr id="6" name="ZoneTexte 5"/>
          <p:cNvSpPr txBox="1"/>
          <p:nvPr/>
        </p:nvSpPr>
        <p:spPr>
          <a:xfrm>
            <a:off x="3779912" y="3501008"/>
            <a:ext cx="1138238" cy="461963"/>
          </a:xfrm>
          <a:prstGeom prst="rect">
            <a:avLst/>
          </a:prstGeom>
          <a:noFill/>
        </p:spPr>
        <p:txBody>
          <a:bodyPr wrap="none">
            <a:spAutoFit/>
          </a:bodyPr>
          <a:lstStyle/>
          <a:p>
            <a:pPr algn="ctr">
              <a:defRPr/>
            </a:pPr>
            <a:r>
              <a:rPr lang="en-US" b="1" dirty="0">
                <a:latin typeface="+mj-lt"/>
              </a:rPr>
              <a:t>Models</a:t>
            </a:r>
          </a:p>
        </p:txBody>
      </p:sp>
      <p:sp>
        <p:nvSpPr>
          <p:cNvPr id="7" name="ZoneTexte 6"/>
          <p:cNvSpPr txBox="1"/>
          <p:nvPr/>
        </p:nvSpPr>
        <p:spPr>
          <a:xfrm>
            <a:off x="2555776" y="1916832"/>
            <a:ext cx="2109787" cy="461962"/>
          </a:xfrm>
          <a:prstGeom prst="rect">
            <a:avLst/>
          </a:prstGeom>
          <a:noFill/>
        </p:spPr>
        <p:txBody>
          <a:bodyPr wrap="none">
            <a:spAutoFit/>
          </a:bodyPr>
          <a:lstStyle/>
          <a:p>
            <a:pPr algn="ctr">
              <a:defRPr/>
            </a:pPr>
            <a:r>
              <a:rPr lang="en-US" b="1" dirty="0">
                <a:solidFill>
                  <a:srgbClr val="FF0000"/>
                </a:solidFill>
                <a:latin typeface="+mj-lt"/>
              </a:rPr>
              <a:t>Measurements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74149" name="Object 5"/>
          <p:cNvGraphicFramePr>
            <a:graphicFrameLocks noChangeAspect="1"/>
          </p:cNvGraphicFramePr>
          <p:nvPr/>
        </p:nvGraphicFramePr>
        <p:xfrm>
          <a:off x="5579561" y="4365104"/>
          <a:ext cx="3036546" cy="2492896"/>
        </p:xfrm>
        <a:graphic>
          <a:graphicData uri="http://schemas.openxmlformats.org/presentationml/2006/ole">
            <p:oleObj spid="_x0000_s1139715" name="SPW 9.0 Graph" r:id="rId3" imgW="5498280" imgH="4514040" progId="SigmaPlotGraphicObject.8">
              <p:embed/>
            </p:oleObj>
          </a:graphicData>
        </a:graphic>
      </p:graphicFrame>
      <p:sp>
        <p:nvSpPr>
          <p:cNvPr id="2" name="Titre 1"/>
          <p:cNvSpPr>
            <a:spLocks noGrp="1"/>
          </p:cNvSpPr>
          <p:nvPr>
            <p:ph type="title"/>
          </p:nvPr>
        </p:nvSpPr>
        <p:spPr>
          <a:xfrm>
            <a:off x="323528" y="764704"/>
            <a:ext cx="5112568" cy="4824536"/>
          </a:xfrm>
        </p:spPr>
        <p:txBody>
          <a:bodyPr/>
          <a:lstStyle/>
          <a:p>
            <a:pPr>
              <a:defRPr/>
            </a:pPr>
            <a:r>
              <a:rPr lang="en-US" sz="2400" b="1" dirty="0" smtClean="0">
                <a:effectLst>
                  <a:outerShdw blurRad="38100" dist="38100" dir="2700000" algn="tl">
                    <a:srgbClr val="000000">
                      <a:alpha val="43137"/>
                    </a:srgbClr>
                  </a:outerShdw>
                </a:effectLst>
                <a:latin typeface="+mn-lt"/>
              </a:rPr>
              <a:t>The ~ 60-year cycle fits other climate sentinels </a:t>
            </a:r>
            <a:br>
              <a:rPr lang="en-US" sz="2400" b="1" dirty="0" smtClean="0">
                <a:effectLst>
                  <a:outerShdw blurRad="38100" dist="38100" dir="2700000" algn="tl">
                    <a:srgbClr val="000000">
                      <a:alpha val="43137"/>
                    </a:srgbClr>
                  </a:outerShdw>
                </a:effectLst>
                <a:latin typeface="+mn-lt"/>
              </a:rPr>
            </a:br>
            <a:r>
              <a:rPr lang="en-US" sz="2400" b="1" dirty="0" smtClean="0">
                <a:effectLst>
                  <a:outerShdw blurRad="38100" dist="38100" dir="2700000" algn="tl">
                    <a:srgbClr val="000000">
                      <a:alpha val="43137"/>
                    </a:srgbClr>
                  </a:outerShdw>
                </a:effectLst>
                <a:latin typeface="+mn-lt"/>
              </a:rPr>
              <a:t/>
            </a:r>
            <a:br>
              <a:rPr lang="en-US" sz="2400" b="1" dirty="0" smtClean="0">
                <a:effectLst>
                  <a:outerShdw blurRad="38100" dist="38100" dir="2700000" algn="tl">
                    <a:srgbClr val="000000">
                      <a:alpha val="43137"/>
                    </a:srgbClr>
                  </a:outerShdw>
                </a:effectLst>
                <a:latin typeface="+mn-lt"/>
              </a:rPr>
            </a:br>
            <a:r>
              <a:rPr lang="en-US" sz="2400" b="1" dirty="0" smtClean="0">
                <a:effectLst>
                  <a:outerShdw blurRad="38100" dist="38100" dir="2700000" algn="tl">
                    <a:srgbClr val="000000">
                      <a:alpha val="43137"/>
                    </a:srgbClr>
                  </a:outerShdw>
                </a:effectLst>
                <a:latin typeface="+mn-lt"/>
              </a:rPr>
              <a:t/>
            </a:r>
            <a:br>
              <a:rPr lang="en-US" sz="2400" b="1" dirty="0" smtClean="0">
                <a:effectLst>
                  <a:outerShdw blurRad="38100" dist="38100" dir="2700000" algn="tl">
                    <a:srgbClr val="000000">
                      <a:alpha val="43137"/>
                    </a:srgbClr>
                  </a:outerShdw>
                </a:effectLst>
                <a:latin typeface="+mn-lt"/>
              </a:rPr>
            </a:br>
            <a:r>
              <a:rPr lang="en-US" sz="2400" b="1" dirty="0" smtClean="0">
                <a:effectLst>
                  <a:outerShdw blurRad="38100" dist="38100" dir="2700000" algn="tl">
                    <a:srgbClr val="000000">
                      <a:alpha val="43137"/>
                    </a:srgbClr>
                  </a:outerShdw>
                </a:effectLst>
                <a:latin typeface="+mn-lt"/>
              </a:rPr>
              <a:t>	</a:t>
            </a:r>
            <a:endParaRPr lang="en-US" sz="2000" b="1" dirty="0">
              <a:solidFill>
                <a:srgbClr val="FF0000"/>
              </a:solidFill>
              <a:effectLst>
                <a:outerShdw blurRad="38100" dist="38100" dir="2700000" algn="tl">
                  <a:srgbClr val="000000">
                    <a:alpha val="43137"/>
                  </a:srgbClr>
                </a:outerShdw>
              </a:effectLst>
              <a:latin typeface="+mn-lt"/>
            </a:endParaRPr>
          </a:p>
        </p:txBody>
      </p:sp>
      <p:sp>
        <p:nvSpPr>
          <p:cNvPr id="600074"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algn="ctr"/>
            <a:endParaRPr lang="fr-FR"/>
          </a:p>
        </p:txBody>
      </p:sp>
      <p:sp>
        <p:nvSpPr>
          <p:cNvPr id="600075"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algn="ctr"/>
            <a:endParaRPr lang="fr-FR"/>
          </a:p>
        </p:txBody>
      </p:sp>
      <p:sp>
        <p:nvSpPr>
          <p:cNvPr id="600076"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algn="ctr"/>
            <a:endParaRPr lang="fr-FR"/>
          </a:p>
        </p:txBody>
      </p:sp>
      <p:graphicFrame>
        <p:nvGraphicFramePr>
          <p:cNvPr id="600066" name="Object 2"/>
          <p:cNvGraphicFramePr>
            <a:graphicFrameLocks noChangeAspect="1"/>
          </p:cNvGraphicFramePr>
          <p:nvPr/>
        </p:nvGraphicFramePr>
        <p:xfrm>
          <a:off x="5651500" y="0"/>
          <a:ext cx="2952750" cy="2424113"/>
        </p:xfrm>
        <a:graphic>
          <a:graphicData uri="http://schemas.openxmlformats.org/presentationml/2006/ole">
            <p:oleObj spid="_x0000_s1139714" name="SPW 9.0 Graph" r:id="rId4" imgW="5461560" imgH="4477680" progId="SigmaPlotGraphicObject.8">
              <p:embed/>
            </p:oleObj>
          </a:graphicData>
        </a:graphic>
      </p:graphicFrame>
      <p:sp>
        <p:nvSpPr>
          <p:cNvPr id="11" name="ZoneTexte 10"/>
          <p:cNvSpPr txBox="1"/>
          <p:nvPr/>
        </p:nvSpPr>
        <p:spPr>
          <a:xfrm>
            <a:off x="6156325" y="1700213"/>
            <a:ext cx="2246313" cy="307975"/>
          </a:xfrm>
          <a:prstGeom prst="rect">
            <a:avLst/>
          </a:prstGeom>
          <a:noFill/>
        </p:spPr>
        <p:txBody>
          <a:bodyPr wrap="none">
            <a:spAutoFit/>
          </a:bodyPr>
          <a:lstStyle/>
          <a:p>
            <a:pPr algn="ctr">
              <a:defRPr/>
            </a:pPr>
            <a:r>
              <a:rPr lang="fr-FR" sz="1400" dirty="0">
                <a:latin typeface="+mn-lt"/>
              </a:rPr>
              <a:t>Data: Fig. 3.14 of IPCC AR5</a:t>
            </a:r>
          </a:p>
        </p:txBody>
      </p:sp>
      <p:sp>
        <p:nvSpPr>
          <p:cNvPr id="600078"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algn="ctr"/>
            <a:endParaRPr lang="fr-FR"/>
          </a:p>
        </p:txBody>
      </p:sp>
      <p:pic>
        <p:nvPicPr>
          <p:cNvPr id="812037" name="Picture 5" descr="C:\Mes Documents\FG\publis\Energie\Arctic-Sea-Ice-Extent-September-Alekseev-2016.jpg"/>
          <p:cNvPicPr>
            <a:picLocks noChangeAspect="1" noChangeArrowheads="1"/>
          </p:cNvPicPr>
          <p:nvPr/>
        </p:nvPicPr>
        <p:blipFill>
          <a:blip r:embed="rId5" cstate="print"/>
          <a:srcRect/>
          <a:stretch>
            <a:fillRect/>
          </a:stretch>
        </p:blipFill>
        <p:spPr bwMode="auto">
          <a:xfrm>
            <a:off x="6156176" y="2592511"/>
            <a:ext cx="2321839" cy="1844602"/>
          </a:xfrm>
          <a:prstGeom prst="rect">
            <a:avLst/>
          </a:prstGeom>
          <a:noFill/>
        </p:spPr>
      </p:pic>
      <p:cxnSp>
        <p:nvCxnSpPr>
          <p:cNvPr id="21" name="Connecteur droit avec flèche 20"/>
          <p:cNvCxnSpPr/>
          <p:nvPr/>
        </p:nvCxnSpPr>
        <p:spPr>
          <a:xfrm flipV="1">
            <a:off x="7092280" y="4005064"/>
            <a:ext cx="0" cy="1368152"/>
          </a:xfrm>
          <a:prstGeom prst="straightConnector1">
            <a:avLst/>
          </a:prstGeom>
          <a:ln w="38100">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flipV="1">
            <a:off x="7668344" y="3645024"/>
            <a:ext cx="0" cy="1872208"/>
          </a:xfrm>
          <a:prstGeom prst="straightConnector1">
            <a:avLst/>
          </a:prstGeom>
          <a:ln w="38100">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flipV="1">
            <a:off x="8244408" y="4005064"/>
            <a:ext cx="0" cy="1080120"/>
          </a:xfrm>
          <a:prstGeom prst="straightConnector1">
            <a:avLst/>
          </a:prstGeom>
          <a:ln w="38100">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p:nvPr/>
        </p:nvCxnSpPr>
        <p:spPr>
          <a:xfrm flipV="1">
            <a:off x="6516216" y="3717032"/>
            <a:ext cx="0" cy="2016224"/>
          </a:xfrm>
          <a:prstGeom prst="straightConnector1">
            <a:avLst/>
          </a:prstGeom>
          <a:ln w="38100">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91555" name="Object 3"/>
          <p:cNvGraphicFramePr>
            <a:graphicFrameLocks noChangeAspect="1"/>
          </p:cNvGraphicFramePr>
          <p:nvPr/>
        </p:nvGraphicFramePr>
        <p:xfrm>
          <a:off x="4211638" y="3643313"/>
          <a:ext cx="4356100" cy="3025775"/>
        </p:xfrm>
        <a:graphic>
          <a:graphicData uri="http://schemas.openxmlformats.org/presentationml/2006/ole">
            <p:oleObj spid="_x0000_s1140738" name="Photo Editor Photo" r:id="rId3" imgW="5428571" imgH="3772427" progId="">
              <p:embed/>
            </p:oleObj>
          </a:graphicData>
        </a:graphic>
      </p:graphicFrame>
      <p:sp>
        <p:nvSpPr>
          <p:cNvPr id="2" name="Titre 1"/>
          <p:cNvSpPr>
            <a:spLocks noGrp="1"/>
          </p:cNvSpPr>
          <p:nvPr>
            <p:ph type="title"/>
          </p:nvPr>
        </p:nvSpPr>
        <p:spPr>
          <a:xfrm>
            <a:off x="0" y="704850"/>
            <a:ext cx="9144000" cy="420688"/>
          </a:xfrm>
        </p:spPr>
        <p:txBody>
          <a:bodyPr/>
          <a:lstStyle/>
          <a:p>
            <a:pPr algn="ctr">
              <a:defRPr/>
            </a:pPr>
            <a:r>
              <a:rPr lang="en-US" sz="2000" b="1" dirty="0" smtClean="0">
                <a:effectLst>
                  <a:outerShdw blurRad="38100" dist="38100" dir="2700000" algn="tl">
                    <a:srgbClr val="000000">
                      <a:alpha val="43137"/>
                    </a:srgbClr>
                  </a:outerShdw>
                </a:effectLst>
                <a:latin typeface="+mn-lt"/>
              </a:rPr>
              <a:t>60-year cycle reported in many peer-reviewed papers</a:t>
            </a:r>
            <a:endParaRPr lang="en-US" sz="2000" b="1" dirty="0">
              <a:effectLst>
                <a:outerShdw blurRad="38100" dist="38100" dir="2700000" algn="tl">
                  <a:srgbClr val="000000">
                    <a:alpha val="43137"/>
                  </a:srgbClr>
                </a:outerShdw>
              </a:effectLst>
              <a:latin typeface="+mn-lt"/>
            </a:endParaRPr>
          </a:p>
        </p:txBody>
      </p:sp>
      <p:sp>
        <p:nvSpPr>
          <p:cNvPr id="6" name="Espace réservé du contenu 2"/>
          <p:cNvSpPr>
            <a:spLocks noGrp="1"/>
          </p:cNvSpPr>
          <p:nvPr>
            <p:ph idx="1"/>
          </p:nvPr>
        </p:nvSpPr>
        <p:spPr>
          <a:xfrm>
            <a:off x="467544" y="1556792"/>
            <a:ext cx="8229600" cy="4389437"/>
          </a:xfrm>
        </p:spPr>
        <p:txBody>
          <a:bodyPr/>
          <a:lstStyle/>
          <a:p>
            <a:r>
              <a:rPr lang="en-US" sz="1400" b="1" dirty="0" smtClean="0"/>
              <a:t>Schlesinger and </a:t>
            </a:r>
            <a:r>
              <a:rPr lang="en-US" sz="1400" b="1" dirty="0" err="1" smtClean="0"/>
              <a:t>Ramankutty</a:t>
            </a:r>
            <a:r>
              <a:rPr lang="en-US" sz="1400" b="1" dirty="0" smtClean="0"/>
              <a:t> 1994, </a:t>
            </a:r>
            <a:r>
              <a:rPr lang="en-US" sz="1400" b="1" dirty="0" smtClean="0">
                <a:solidFill>
                  <a:srgbClr val="C00000"/>
                </a:solidFill>
              </a:rPr>
              <a:t>Atlantic </a:t>
            </a:r>
            <a:r>
              <a:rPr lang="en-US" sz="1400" b="1" dirty="0" err="1" smtClean="0">
                <a:solidFill>
                  <a:srgbClr val="C00000"/>
                </a:solidFill>
              </a:rPr>
              <a:t>Multidecadal</a:t>
            </a:r>
            <a:r>
              <a:rPr lang="en-US" sz="1400" b="1" dirty="0" smtClean="0">
                <a:solidFill>
                  <a:srgbClr val="C00000"/>
                </a:solidFill>
              </a:rPr>
              <a:t> Oscillation </a:t>
            </a:r>
            <a:endParaRPr lang="fr-FR" sz="1400" b="1" dirty="0" smtClean="0">
              <a:solidFill>
                <a:srgbClr val="C00000"/>
              </a:solidFill>
            </a:endParaRPr>
          </a:p>
          <a:p>
            <a:r>
              <a:rPr lang="en-GB" sz="1400" b="1" dirty="0" err="1" smtClean="0"/>
              <a:t>Ogurtsov</a:t>
            </a:r>
            <a:r>
              <a:rPr lang="en-GB" sz="1400" b="1" dirty="0" smtClean="0"/>
              <a:t> </a:t>
            </a:r>
            <a:r>
              <a:rPr lang="en-GB" sz="1400" b="1" i="1" dirty="0" smtClean="0"/>
              <a:t>et al</a:t>
            </a:r>
            <a:r>
              <a:rPr lang="en-GB" sz="1400" b="1" dirty="0" smtClean="0"/>
              <a:t> 2002</a:t>
            </a:r>
            <a:endParaRPr lang="fr-FR" sz="1400" b="1" dirty="0" smtClean="0"/>
          </a:p>
          <a:p>
            <a:r>
              <a:rPr lang="en-GB" sz="1400" b="1" dirty="0" err="1" smtClean="0"/>
              <a:t>Klyashtorin</a:t>
            </a:r>
            <a:r>
              <a:rPr lang="en-GB" sz="1400" b="1" dirty="0" smtClean="0"/>
              <a:t> and </a:t>
            </a:r>
            <a:r>
              <a:rPr lang="en-GB" sz="1400" b="1" dirty="0" err="1" smtClean="0"/>
              <a:t>Lyubushin</a:t>
            </a:r>
            <a:r>
              <a:rPr lang="en-GB" sz="1400" b="1" dirty="0" smtClean="0"/>
              <a:t> 2003</a:t>
            </a:r>
            <a:endParaRPr lang="fr-FR" sz="1400" b="1" dirty="0" smtClean="0"/>
          </a:p>
          <a:p>
            <a:r>
              <a:rPr lang="en-GB" sz="1400" b="1" dirty="0" err="1" smtClean="0"/>
              <a:t>Loehle</a:t>
            </a:r>
            <a:r>
              <a:rPr lang="en-GB" sz="1400" b="1" dirty="0" smtClean="0"/>
              <a:t> 2004 </a:t>
            </a:r>
            <a:endParaRPr lang="fr-FR" sz="1400" b="1" dirty="0" smtClean="0"/>
          </a:p>
          <a:p>
            <a:r>
              <a:rPr lang="en-GB" sz="1400" b="1" dirty="0" smtClean="0"/>
              <a:t>Zhen-Shan and Xian 2007,</a:t>
            </a:r>
            <a:endParaRPr lang="fr-FR" sz="1400" b="1" dirty="0" smtClean="0"/>
          </a:p>
          <a:p>
            <a:r>
              <a:rPr lang="en-GB" sz="1400" b="1" dirty="0" err="1" smtClean="0"/>
              <a:t>Carvalo</a:t>
            </a:r>
            <a:r>
              <a:rPr lang="en-GB" sz="1400" b="1" dirty="0" smtClean="0"/>
              <a:t> </a:t>
            </a:r>
            <a:r>
              <a:rPr lang="en-GB" sz="1400" b="1" i="1" dirty="0" smtClean="0"/>
              <a:t>et al</a:t>
            </a:r>
            <a:r>
              <a:rPr lang="en-GB" sz="1400" b="1" dirty="0" smtClean="0"/>
              <a:t> 2007 </a:t>
            </a:r>
            <a:endParaRPr lang="fr-FR" sz="1400" b="1" dirty="0" smtClean="0"/>
          </a:p>
          <a:p>
            <a:r>
              <a:rPr lang="en-US" sz="1400" b="1" dirty="0" smtClean="0"/>
              <a:t>Swanson and </a:t>
            </a:r>
            <a:r>
              <a:rPr lang="en-US" sz="1400" b="1" dirty="0" err="1" smtClean="0"/>
              <a:t>Tsonis</a:t>
            </a:r>
            <a:r>
              <a:rPr lang="en-US" sz="1400" b="1" dirty="0" smtClean="0"/>
              <a:t> 2009,</a:t>
            </a:r>
            <a:endParaRPr lang="fr-FR" sz="1400" b="1" dirty="0" smtClean="0"/>
          </a:p>
          <a:p>
            <a:r>
              <a:rPr lang="en-US" sz="1400" b="1" dirty="0" smtClean="0"/>
              <a:t>Scafetta 2009, 2016, </a:t>
            </a:r>
            <a:r>
              <a:rPr lang="en-US" sz="1400" b="1" dirty="0" smtClean="0">
                <a:solidFill>
                  <a:srgbClr val="C00000"/>
                </a:solidFill>
              </a:rPr>
              <a:t>tide effect of largest planets of the solar system</a:t>
            </a:r>
            <a:r>
              <a:rPr lang="fr-FR" sz="1400" b="1" dirty="0" smtClean="0">
                <a:solidFill>
                  <a:srgbClr val="C00000"/>
                </a:solidFill>
              </a:rPr>
              <a:t> </a:t>
            </a:r>
          </a:p>
          <a:p>
            <a:r>
              <a:rPr lang="en-US" sz="1400" b="1" dirty="0" smtClean="0"/>
              <a:t>Akasofu 2010</a:t>
            </a:r>
            <a:endParaRPr lang="fr-FR" sz="1400" b="1" dirty="0" smtClean="0"/>
          </a:p>
          <a:p>
            <a:r>
              <a:rPr lang="en-US" sz="1400" b="1" dirty="0" err="1" smtClean="0"/>
              <a:t>D’Aleo</a:t>
            </a:r>
            <a:r>
              <a:rPr lang="en-US" sz="1400" b="1" dirty="0" smtClean="0"/>
              <a:t> and Easterbrook 2010</a:t>
            </a:r>
            <a:endParaRPr lang="fr-FR" sz="1400" b="1" dirty="0" smtClean="0"/>
          </a:p>
          <a:p>
            <a:r>
              <a:rPr lang="fr-FR" sz="1400" b="1" dirty="0" err="1" smtClean="0"/>
              <a:t>Loehle</a:t>
            </a:r>
            <a:r>
              <a:rPr lang="fr-FR" sz="1400" b="1" dirty="0" smtClean="0"/>
              <a:t> and Scafetta 2011 </a:t>
            </a:r>
          </a:p>
          <a:p>
            <a:r>
              <a:rPr lang="fr-FR" sz="1400" b="1" dirty="0" err="1" smtClean="0"/>
              <a:t>Humlum</a:t>
            </a:r>
            <a:r>
              <a:rPr lang="fr-FR" sz="1400" b="1" dirty="0" smtClean="0"/>
              <a:t> </a:t>
            </a:r>
            <a:r>
              <a:rPr lang="fr-FR" sz="1400" b="1" i="1" dirty="0" smtClean="0"/>
              <a:t>et al</a:t>
            </a:r>
            <a:r>
              <a:rPr lang="fr-FR" sz="1400" b="1" dirty="0" smtClean="0"/>
              <a:t> 2011 </a:t>
            </a:r>
          </a:p>
          <a:p>
            <a:r>
              <a:rPr lang="fr-FR" sz="1400" b="1" dirty="0" smtClean="0"/>
              <a:t>Chambers </a:t>
            </a:r>
            <a:r>
              <a:rPr lang="fr-FR" sz="1400" b="1" i="1" dirty="0" smtClean="0"/>
              <a:t>et al</a:t>
            </a:r>
            <a:r>
              <a:rPr lang="fr-FR" sz="1400" b="1" dirty="0" smtClean="0"/>
              <a:t> 2012</a:t>
            </a:r>
          </a:p>
          <a:p>
            <a:r>
              <a:rPr lang="fr-FR" sz="1400" b="1" dirty="0" err="1" smtClean="0"/>
              <a:t>Lüdecke</a:t>
            </a:r>
            <a:r>
              <a:rPr lang="fr-FR" sz="1400" b="1" dirty="0" smtClean="0"/>
              <a:t> </a:t>
            </a:r>
            <a:r>
              <a:rPr lang="fr-FR" sz="1400" b="1" i="1" dirty="0" smtClean="0"/>
              <a:t>et al</a:t>
            </a:r>
            <a:r>
              <a:rPr lang="fr-FR" sz="1400" b="1" dirty="0" smtClean="0"/>
              <a:t> 2013 </a:t>
            </a:r>
          </a:p>
          <a:p>
            <a:r>
              <a:rPr lang="fr-FR" sz="1400" b="1" dirty="0" err="1" smtClean="0"/>
              <a:t>Courtillot</a:t>
            </a:r>
            <a:r>
              <a:rPr lang="fr-FR" sz="1400" b="1" dirty="0" smtClean="0"/>
              <a:t> </a:t>
            </a:r>
            <a:r>
              <a:rPr lang="fr-FR" sz="1400" b="1" i="1" dirty="0" smtClean="0"/>
              <a:t>et al</a:t>
            </a:r>
            <a:r>
              <a:rPr lang="fr-FR" sz="1400" b="1" dirty="0" smtClean="0"/>
              <a:t> 2013 </a:t>
            </a:r>
          </a:p>
          <a:p>
            <a:r>
              <a:rPr lang="fr-FR" sz="1400" b="1" dirty="0" smtClean="0"/>
              <a:t>Akasofu 2013 </a:t>
            </a:r>
          </a:p>
          <a:p>
            <a:r>
              <a:rPr lang="fr-FR" sz="1400" b="1" dirty="0" err="1" smtClean="0"/>
              <a:t>Macias</a:t>
            </a:r>
            <a:r>
              <a:rPr lang="fr-FR" sz="1400" b="1" dirty="0" smtClean="0"/>
              <a:t> </a:t>
            </a:r>
            <a:r>
              <a:rPr lang="fr-FR" sz="1400" b="1" i="1" dirty="0" smtClean="0"/>
              <a:t>et al</a:t>
            </a:r>
            <a:r>
              <a:rPr lang="fr-FR" sz="1400" b="1" dirty="0" smtClean="0"/>
              <a:t> 2014 </a:t>
            </a:r>
          </a:p>
          <a:p>
            <a:r>
              <a:rPr lang="fr-FR" sz="1400" b="1" dirty="0" err="1" smtClean="0"/>
              <a:t>Ogurtsov</a:t>
            </a:r>
            <a:r>
              <a:rPr lang="fr-FR" sz="1400" b="1" dirty="0" smtClean="0"/>
              <a:t> </a:t>
            </a:r>
            <a:r>
              <a:rPr lang="fr-FR" sz="1400" b="1" i="1" dirty="0" smtClean="0"/>
              <a:t>et al</a:t>
            </a:r>
            <a:r>
              <a:rPr lang="fr-FR" sz="1400" b="1" dirty="0" smtClean="0"/>
              <a:t> 2015</a:t>
            </a:r>
          </a:p>
          <a:p>
            <a:r>
              <a:rPr lang="fr-FR" sz="1400" b="1" dirty="0" err="1" smtClean="0"/>
              <a:t>Ollila</a:t>
            </a:r>
            <a:r>
              <a:rPr lang="fr-FR" sz="1400" b="1" dirty="0" smtClean="0"/>
              <a:t> 2017</a:t>
            </a:r>
          </a:p>
          <a:p>
            <a:endParaRPr lang="en-US" dirty="0" smtClean="0"/>
          </a:p>
        </p:txBody>
      </p:sp>
      <p:sp>
        <p:nvSpPr>
          <p:cNvPr id="7" name="Rectangle 6"/>
          <p:cNvSpPr/>
          <p:nvPr/>
        </p:nvSpPr>
        <p:spPr>
          <a:xfrm>
            <a:off x="6732240" y="4005064"/>
            <a:ext cx="1296144"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228184" y="5877272"/>
            <a:ext cx="1224136"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452320" y="5949280"/>
            <a:ext cx="504056"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ZoneTexte 7"/>
          <p:cNvSpPr txBox="1"/>
          <p:nvPr/>
        </p:nvSpPr>
        <p:spPr>
          <a:xfrm>
            <a:off x="5652120" y="5949280"/>
            <a:ext cx="2616229" cy="461665"/>
          </a:xfrm>
          <a:prstGeom prst="rect">
            <a:avLst/>
          </a:prstGeom>
          <a:noFill/>
        </p:spPr>
        <p:txBody>
          <a:bodyPr wrap="none" rtlCol="0">
            <a:spAutoFit/>
          </a:bodyPr>
          <a:lstStyle/>
          <a:p>
            <a:r>
              <a:rPr lang="en-US" sz="1200" b="1" dirty="0" smtClean="0">
                <a:latin typeface="+mn-lt"/>
              </a:rPr>
              <a:t>Velocity of sun with respect to the</a:t>
            </a:r>
          </a:p>
          <a:p>
            <a:r>
              <a:rPr lang="en-US" sz="1200" b="1" dirty="0" smtClean="0">
                <a:latin typeface="+mn-lt"/>
              </a:rPr>
              <a:t>center of mass of the solar system</a:t>
            </a:r>
            <a:endParaRPr lang="en-US" sz="1200" b="1" dirty="0">
              <a:latin typeface="+mn-lt"/>
            </a:endParaRPr>
          </a:p>
        </p:txBody>
      </p:sp>
      <p:sp>
        <p:nvSpPr>
          <p:cNvPr id="11" name="ZoneTexte 10"/>
          <p:cNvSpPr txBox="1"/>
          <p:nvPr/>
        </p:nvSpPr>
        <p:spPr>
          <a:xfrm>
            <a:off x="7092280" y="4653136"/>
            <a:ext cx="1123193" cy="276999"/>
          </a:xfrm>
          <a:prstGeom prst="rect">
            <a:avLst/>
          </a:prstGeom>
          <a:noFill/>
        </p:spPr>
        <p:txBody>
          <a:bodyPr wrap="none" rtlCol="0">
            <a:spAutoFit/>
          </a:bodyPr>
          <a:lstStyle/>
          <a:p>
            <a:r>
              <a:rPr lang="en-US" sz="1200" b="1" dirty="0" smtClean="0">
                <a:latin typeface="+mn-lt"/>
              </a:rPr>
              <a:t>Temperature</a:t>
            </a:r>
            <a:endParaRPr lang="en-US" sz="1200" b="1" dirty="0">
              <a:latin typeface="+mn-lt"/>
            </a:endParaRPr>
          </a:p>
        </p:txBody>
      </p:sp>
      <p:sp>
        <p:nvSpPr>
          <p:cNvPr id="12" name="ZoneTexte 11"/>
          <p:cNvSpPr txBox="1"/>
          <p:nvPr/>
        </p:nvSpPr>
        <p:spPr>
          <a:xfrm>
            <a:off x="7524328" y="2852936"/>
            <a:ext cx="1394934" cy="461665"/>
          </a:xfrm>
          <a:prstGeom prst="rect">
            <a:avLst/>
          </a:prstGeom>
          <a:noFill/>
        </p:spPr>
        <p:txBody>
          <a:bodyPr wrap="none" rtlCol="0">
            <a:spAutoFit/>
          </a:bodyPr>
          <a:lstStyle/>
          <a:p>
            <a:r>
              <a:rPr lang="en-US" sz="1200" b="1" dirty="0" smtClean="0"/>
              <a:t>Largest amplitude</a:t>
            </a:r>
          </a:p>
          <a:p>
            <a:r>
              <a:rPr lang="en-US" sz="1200" b="1" dirty="0" smtClean="0"/>
              <a:t>of 60 year cycle</a:t>
            </a:r>
            <a:endParaRPr lang="en-US" sz="1200" b="1" dirty="0"/>
          </a:p>
        </p:txBody>
      </p:sp>
      <p:cxnSp>
        <p:nvCxnSpPr>
          <p:cNvPr id="14" name="Connecteur droit avec flèche 13"/>
          <p:cNvCxnSpPr/>
          <p:nvPr/>
        </p:nvCxnSpPr>
        <p:spPr>
          <a:xfrm>
            <a:off x="8172400" y="3356992"/>
            <a:ext cx="0" cy="28803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5"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algn="ctr"/>
            <a:endParaRPr lang="fr-FR"/>
          </a:p>
        </p:txBody>
      </p:sp>
      <p:sp>
        <p:nvSpPr>
          <p:cNvPr id="7" name="ZoneTexte 6"/>
          <p:cNvSpPr txBox="1"/>
          <p:nvPr/>
        </p:nvSpPr>
        <p:spPr>
          <a:xfrm>
            <a:off x="4932039" y="2132856"/>
            <a:ext cx="4211961" cy="4401205"/>
          </a:xfrm>
          <a:prstGeom prst="rect">
            <a:avLst/>
          </a:prstGeom>
          <a:noFill/>
        </p:spPr>
        <p:txBody>
          <a:bodyPr wrap="square">
            <a:spAutoFit/>
          </a:bodyPr>
          <a:lstStyle/>
          <a:p>
            <a:pPr>
              <a:defRPr/>
            </a:pPr>
            <a:r>
              <a:rPr lang="fr-FR" sz="1400" dirty="0" smtClean="0">
                <a:latin typeface="+mn-lt"/>
              </a:rPr>
              <a:t>A: </a:t>
            </a:r>
            <a:r>
              <a:rPr lang="fr-FR" sz="1400" dirty="0" err="1" smtClean="0">
                <a:latin typeface="+mn-lt"/>
              </a:rPr>
              <a:t>Andronova</a:t>
            </a:r>
            <a:r>
              <a:rPr lang="fr-FR" sz="1400" dirty="0" smtClean="0">
                <a:latin typeface="+mn-lt"/>
              </a:rPr>
              <a:t> &amp; </a:t>
            </a:r>
            <a:r>
              <a:rPr lang="fr-FR" sz="1400" dirty="0" err="1" smtClean="0">
                <a:latin typeface="+mn-lt"/>
              </a:rPr>
              <a:t>Schlesinger</a:t>
            </a:r>
            <a:r>
              <a:rPr lang="fr-FR" sz="1400" dirty="0" smtClean="0">
                <a:latin typeface="+mn-lt"/>
              </a:rPr>
              <a:t> 2001, B: Forest </a:t>
            </a:r>
            <a:r>
              <a:rPr lang="fr-FR" sz="1400" i="1" dirty="0" smtClean="0">
                <a:latin typeface="+mn-lt"/>
              </a:rPr>
              <a:t>et al</a:t>
            </a:r>
            <a:r>
              <a:rPr lang="fr-FR" sz="1400" dirty="0" smtClean="0">
                <a:latin typeface="+mn-lt"/>
              </a:rPr>
              <a:t> 2002, C: </a:t>
            </a:r>
            <a:r>
              <a:rPr lang="fr-FR" sz="1400" dirty="0" err="1" smtClean="0">
                <a:latin typeface="+mn-lt"/>
              </a:rPr>
              <a:t>Knutti</a:t>
            </a:r>
            <a:r>
              <a:rPr lang="fr-FR" sz="1400" dirty="0" smtClean="0">
                <a:latin typeface="+mn-lt"/>
              </a:rPr>
              <a:t> </a:t>
            </a:r>
            <a:r>
              <a:rPr lang="fr-FR" sz="1400" i="1" dirty="0" smtClean="0">
                <a:latin typeface="+mn-lt"/>
              </a:rPr>
              <a:t>et al</a:t>
            </a:r>
            <a:r>
              <a:rPr lang="fr-FR" sz="1400" dirty="0" smtClean="0">
                <a:latin typeface="+mn-lt"/>
              </a:rPr>
              <a:t> 2002, D: Gregory </a:t>
            </a:r>
            <a:r>
              <a:rPr lang="fr-FR" sz="1400" i="1" dirty="0" smtClean="0">
                <a:latin typeface="+mn-lt"/>
              </a:rPr>
              <a:t>et al</a:t>
            </a:r>
            <a:r>
              <a:rPr lang="fr-FR" sz="1400" dirty="0" smtClean="0">
                <a:latin typeface="+mn-lt"/>
              </a:rPr>
              <a:t> 2002, E: Frame </a:t>
            </a:r>
            <a:r>
              <a:rPr lang="fr-FR" sz="1400" i="1" dirty="0" smtClean="0">
                <a:latin typeface="+mn-lt"/>
              </a:rPr>
              <a:t>et al</a:t>
            </a:r>
            <a:r>
              <a:rPr lang="fr-FR" sz="1400" dirty="0" smtClean="0">
                <a:latin typeface="+mn-lt"/>
              </a:rPr>
              <a:t> 2005, F: Forest </a:t>
            </a:r>
            <a:r>
              <a:rPr lang="fr-FR" sz="1400" i="1" dirty="0" smtClean="0">
                <a:latin typeface="+mn-lt"/>
              </a:rPr>
              <a:t>et al</a:t>
            </a:r>
            <a:r>
              <a:rPr lang="fr-FR" sz="1400" dirty="0" smtClean="0">
                <a:latin typeface="+mn-lt"/>
              </a:rPr>
              <a:t> 2006, G: </a:t>
            </a:r>
            <a:r>
              <a:rPr lang="fr-FR" sz="1400" dirty="0" err="1" smtClean="0">
                <a:latin typeface="+mn-lt"/>
              </a:rPr>
              <a:t>Tomassini</a:t>
            </a:r>
            <a:r>
              <a:rPr lang="fr-FR" sz="1400" dirty="0" smtClean="0">
                <a:latin typeface="+mn-lt"/>
              </a:rPr>
              <a:t> </a:t>
            </a:r>
            <a:r>
              <a:rPr lang="fr-FR" sz="1400" i="1" dirty="0" smtClean="0">
                <a:latin typeface="+mn-lt"/>
              </a:rPr>
              <a:t>et al</a:t>
            </a:r>
            <a:r>
              <a:rPr lang="fr-FR" sz="1400" dirty="0" smtClean="0">
                <a:latin typeface="+mn-lt"/>
              </a:rPr>
              <a:t> 2007, H: Allen </a:t>
            </a:r>
            <a:r>
              <a:rPr lang="fr-FR" sz="1400" i="1" dirty="0" smtClean="0">
                <a:latin typeface="+mn-lt"/>
              </a:rPr>
              <a:t>et al</a:t>
            </a:r>
            <a:r>
              <a:rPr lang="fr-FR" sz="1400" dirty="0" smtClean="0">
                <a:latin typeface="+mn-lt"/>
              </a:rPr>
              <a:t> 2009, I: Lin </a:t>
            </a:r>
            <a:r>
              <a:rPr lang="fr-FR" sz="1400" i="1" dirty="0" smtClean="0">
                <a:latin typeface="+mn-lt"/>
              </a:rPr>
              <a:t>et al</a:t>
            </a:r>
            <a:r>
              <a:rPr lang="fr-FR" sz="1400" dirty="0" smtClean="0">
                <a:latin typeface="+mn-lt"/>
              </a:rPr>
              <a:t> 2010, J: Spencer &amp; Braswell 2010, K: </a:t>
            </a:r>
            <a:r>
              <a:rPr lang="fr-FR" sz="1400" dirty="0" err="1" smtClean="0">
                <a:latin typeface="+mn-lt"/>
              </a:rPr>
              <a:t>Lindzen</a:t>
            </a:r>
            <a:r>
              <a:rPr lang="fr-FR" sz="1400" dirty="0" smtClean="0">
                <a:latin typeface="+mn-lt"/>
              </a:rPr>
              <a:t> &amp; Choi 2011, </a:t>
            </a:r>
            <a:r>
              <a:rPr lang="fr-FR" sz="1400" dirty="0" err="1" smtClean="0">
                <a:latin typeface="+mn-lt"/>
              </a:rPr>
              <a:t>L,e</a:t>
            </a:r>
            <a:r>
              <a:rPr lang="fr-FR" sz="1400" dirty="0" smtClean="0">
                <a:latin typeface="+mn-lt"/>
              </a:rPr>
              <a:t>: </a:t>
            </a:r>
            <a:r>
              <a:rPr lang="fr-FR" sz="1400" dirty="0" err="1" smtClean="0">
                <a:latin typeface="+mn-lt"/>
              </a:rPr>
              <a:t>Libardoni</a:t>
            </a:r>
            <a:r>
              <a:rPr lang="fr-FR" sz="1400" dirty="0" smtClean="0">
                <a:latin typeface="+mn-lt"/>
              </a:rPr>
              <a:t> &amp; Forest 2011, M: Olsen </a:t>
            </a:r>
            <a:r>
              <a:rPr lang="fr-FR" sz="1400" i="1" dirty="0" smtClean="0">
                <a:latin typeface="+mn-lt"/>
              </a:rPr>
              <a:t>et al</a:t>
            </a:r>
            <a:r>
              <a:rPr lang="fr-FR" sz="1400" dirty="0" smtClean="0">
                <a:latin typeface="+mn-lt"/>
              </a:rPr>
              <a:t> 2012, </a:t>
            </a:r>
            <a:r>
              <a:rPr lang="fr-FR" sz="1400" dirty="0" err="1" smtClean="0">
                <a:latin typeface="+mn-lt"/>
              </a:rPr>
              <a:t>N,i</a:t>
            </a:r>
            <a:r>
              <a:rPr lang="fr-FR" sz="1400" dirty="0" smtClean="0">
                <a:latin typeface="+mn-lt"/>
              </a:rPr>
              <a:t>: Schwartz 2012, </a:t>
            </a:r>
            <a:r>
              <a:rPr lang="fr-FR" sz="1400" dirty="0" err="1" smtClean="0">
                <a:latin typeface="+mn-lt"/>
              </a:rPr>
              <a:t>O,g</a:t>
            </a:r>
            <a:r>
              <a:rPr lang="fr-FR" sz="1400" dirty="0" smtClean="0">
                <a:latin typeface="+mn-lt"/>
              </a:rPr>
              <a:t>: Aldrin </a:t>
            </a:r>
            <a:r>
              <a:rPr lang="fr-FR" sz="1400" i="1" dirty="0" smtClean="0">
                <a:latin typeface="+mn-lt"/>
              </a:rPr>
              <a:t>et al</a:t>
            </a:r>
            <a:r>
              <a:rPr lang="fr-FR" sz="1400" dirty="0" smtClean="0">
                <a:latin typeface="+mn-lt"/>
              </a:rPr>
              <a:t> 2012, P: Ring </a:t>
            </a:r>
            <a:r>
              <a:rPr lang="fr-FR" sz="1400" i="1" dirty="0" smtClean="0">
                <a:latin typeface="+mn-lt"/>
              </a:rPr>
              <a:t>et al</a:t>
            </a:r>
            <a:r>
              <a:rPr lang="fr-FR" sz="1400" dirty="0" smtClean="0">
                <a:latin typeface="+mn-lt"/>
              </a:rPr>
              <a:t> 2012, </a:t>
            </a:r>
            <a:r>
              <a:rPr lang="fr-FR" sz="1400" dirty="0" err="1" smtClean="0">
                <a:latin typeface="+mn-lt"/>
              </a:rPr>
              <a:t>Q,h</a:t>
            </a:r>
            <a:r>
              <a:rPr lang="fr-FR" sz="1400" dirty="0" smtClean="0">
                <a:latin typeface="+mn-lt"/>
              </a:rPr>
              <a:t>: </a:t>
            </a:r>
            <a:r>
              <a:rPr lang="fr-FR" sz="1400" dirty="0" err="1" smtClean="0">
                <a:latin typeface="+mn-lt"/>
              </a:rPr>
              <a:t>Rojelj</a:t>
            </a:r>
            <a:r>
              <a:rPr lang="fr-FR" sz="1400" dirty="0" smtClean="0">
                <a:latin typeface="+mn-lt"/>
              </a:rPr>
              <a:t> </a:t>
            </a:r>
            <a:r>
              <a:rPr lang="fr-FR" sz="1400" i="1" dirty="0" smtClean="0">
                <a:latin typeface="+mn-lt"/>
              </a:rPr>
              <a:t>et al</a:t>
            </a:r>
            <a:r>
              <a:rPr lang="fr-FR" sz="1400" dirty="0" smtClean="0">
                <a:latin typeface="+mn-lt"/>
              </a:rPr>
              <a:t> 2012, R: Aspen 2012, </a:t>
            </a:r>
            <a:r>
              <a:rPr lang="fr-FR" sz="1400" dirty="0" err="1" smtClean="0">
                <a:latin typeface="+mn-lt"/>
              </a:rPr>
              <a:t>S,k</a:t>
            </a:r>
            <a:r>
              <a:rPr lang="fr-FR" sz="1400" dirty="0" smtClean="0">
                <a:latin typeface="+mn-lt"/>
              </a:rPr>
              <a:t>: Otto </a:t>
            </a:r>
            <a:r>
              <a:rPr lang="fr-FR" sz="1400" i="1" dirty="0" smtClean="0">
                <a:latin typeface="+mn-lt"/>
              </a:rPr>
              <a:t>et al</a:t>
            </a:r>
            <a:r>
              <a:rPr lang="fr-FR" sz="1400" dirty="0" smtClean="0">
                <a:latin typeface="+mn-lt"/>
              </a:rPr>
              <a:t> 2013, </a:t>
            </a:r>
            <a:r>
              <a:rPr lang="fr-FR" sz="1400" dirty="0" err="1" smtClean="0">
                <a:latin typeface="+mn-lt"/>
              </a:rPr>
              <a:t>T,l</a:t>
            </a:r>
            <a:r>
              <a:rPr lang="fr-FR" sz="1400" dirty="0" smtClean="0">
                <a:latin typeface="+mn-lt"/>
              </a:rPr>
              <a:t>: Lewis 2013, U: </a:t>
            </a:r>
            <a:r>
              <a:rPr lang="fr-FR" sz="1400" dirty="0" err="1" smtClean="0">
                <a:latin typeface="+mn-lt"/>
              </a:rPr>
              <a:t>Skeie</a:t>
            </a:r>
            <a:r>
              <a:rPr lang="fr-FR" sz="1400" dirty="0" smtClean="0">
                <a:latin typeface="+mn-lt"/>
              </a:rPr>
              <a:t> </a:t>
            </a:r>
            <a:r>
              <a:rPr lang="fr-FR" sz="1400" i="1" dirty="0" smtClean="0">
                <a:latin typeface="+mn-lt"/>
              </a:rPr>
              <a:t>et al</a:t>
            </a:r>
            <a:r>
              <a:rPr lang="fr-FR" sz="1400" dirty="0" smtClean="0">
                <a:latin typeface="+mn-lt"/>
              </a:rPr>
              <a:t> 2014, V: Lewis &amp; Curry 2014, W: </a:t>
            </a:r>
            <a:r>
              <a:rPr lang="fr-FR" sz="1400" dirty="0" err="1" smtClean="0">
                <a:latin typeface="+mn-lt"/>
              </a:rPr>
              <a:t>Ollila</a:t>
            </a:r>
            <a:r>
              <a:rPr lang="fr-FR" sz="1400" dirty="0" smtClean="0">
                <a:latin typeface="+mn-lt"/>
              </a:rPr>
              <a:t> 2014, </a:t>
            </a:r>
            <a:r>
              <a:rPr lang="fr-FR" sz="1400" dirty="0" err="1" smtClean="0">
                <a:latin typeface="+mn-lt"/>
              </a:rPr>
              <a:t>X,p</a:t>
            </a:r>
            <a:r>
              <a:rPr lang="fr-FR" sz="1400" dirty="0" smtClean="0">
                <a:latin typeface="+mn-lt"/>
              </a:rPr>
              <a:t>: </a:t>
            </a:r>
            <a:r>
              <a:rPr lang="fr-FR" sz="1400" dirty="0" err="1" smtClean="0">
                <a:latin typeface="+mn-lt"/>
              </a:rPr>
              <a:t>Loehle</a:t>
            </a:r>
            <a:r>
              <a:rPr lang="fr-FR" sz="1400" dirty="0" smtClean="0">
                <a:latin typeface="+mn-lt"/>
              </a:rPr>
              <a:t> 2015, Y: </a:t>
            </a:r>
            <a:r>
              <a:rPr lang="fr-FR" sz="1400" dirty="0" err="1" smtClean="0">
                <a:latin typeface="+mn-lt"/>
              </a:rPr>
              <a:t>Soon</a:t>
            </a:r>
            <a:r>
              <a:rPr lang="fr-FR" sz="1400" dirty="0" smtClean="0">
                <a:latin typeface="+mn-lt"/>
              </a:rPr>
              <a:t> </a:t>
            </a:r>
            <a:r>
              <a:rPr lang="fr-FR" sz="1400" i="1" dirty="0" smtClean="0">
                <a:latin typeface="+mn-lt"/>
              </a:rPr>
              <a:t>et al</a:t>
            </a:r>
            <a:r>
              <a:rPr lang="fr-FR" sz="1400" dirty="0" smtClean="0">
                <a:latin typeface="+mn-lt"/>
              </a:rPr>
              <a:t> 2015, Z: </a:t>
            </a:r>
            <a:r>
              <a:rPr lang="fr-FR" sz="1400" dirty="0" err="1" smtClean="0">
                <a:latin typeface="+mn-lt"/>
              </a:rPr>
              <a:t>Monckton</a:t>
            </a:r>
            <a:r>
              <a:rPr lang="fr-FR" sz="1400" dirty="0" smtClean="0">
                <a:latin typeface="+mn-lt"/>
              </a:rPr>
              <a:t> </a:t>
            </a:r>
            <a:r>
              <a:rPr lang="fr-FR" sz="1400" i="1" dirty="0" smtClean="0">
                <a:latin typeface="+mn-lt"/>
              </a:rPr>
              <a:t>et al</a:t>
            </a:r>
            <a:r>
              <a:rPr lang="fr-FR" sz="1400" dirty="0" smtClean="0">
                <a:latin typeface="+mn-lt"/>
              </a:rPr>
              <a:t> 2015, </a:t>
            </a:r>
            <a:r>
              <a:rPr lang="fr-FR" sz="1400" dirty="0" smtClean="0">
                <a:latin typeface="Symbol" pitchFamily="18" charset="2"/>
              </a:rPr>
              <a:t>a</a:t>
            </a:r>
            <a:r>
              <a:rPr lang="fr-FR" sz="1400" dirty="0" smtClean="0">
                <a:latin typeface="+mn-lt"/>
              </a:rPr>
              <a:t>: </a:t>
            </a:r>
            <a:r>
              <a:rPr lang="fr-FR" sz="1400" dirty="0" err="1" smtClean="0">
                <a:latin typeface="+mn-lt"/>
              </a:rPr>
              <a:t>Kissin</a:t>
            </a:r>
            <a:r>
              <a:rPr lang="fr-FR" sz="1400" dirty="0" smtClean="0">
                <a:latin typeface="+mn-lt"/>
              </a:rPr>
              <a:t> 2015, </a:t>
            </a:r>
            <a:r>
              <a:rPr lang="fr-FR" sz="1400" dirty="0" smtClean="0">
                <a:latin typeface="Symbol" pitchFamily="18" charset="2"/>
              </a:rPr>
              <a:t>b</a:t>
            </a:r>
            <a:r>
              <a:rPr lang="fr-FR" sz="1400" dirty="0" smtClean="0">
                <a:latin typeface="+mn-lt"/>
              </a:rPr>
              <a:t>: Tan </a:t>
            </a:r>
            <a:r>
              <a:rPr lang="fr-FR" sz="1400" i="1" dirty="0" smtClean="0">
                <a:latin typeface="+mn-lt"/>
              </a:rPr>
              <a:t>et al</a:t>
            </a:r>
            <a:r>
              <a:rPr lang="fr-FR" sz="1400" dirty="0" smtClean="0">
                <a:latin typeface="+mn-lt"/>
              </a:rPr>
              <a:t>  2016, </a:t>
            </a:r>
            <a:r>
              <a:rPr lang="fr-FR" sz="1400" dirty="0" smtClean="0">
                <a:latin typeface="Symbol" pitchFamily="18" charset="2"/>
              </a:rPr>
              <a:t>g</a:t>
            </a:r>
            <a:r>
              <a:rPr lang="fr-FR" sz="1400" dirty="0" smtClean="0">
                <a:latin typeface="+mn-lt"/>
              </a:rPr>
              <a:t>: Bates 2016, </a:t>
            </a:r>
            <a:r>
              <a:rPr lang="fr-FR" sz="1400" dirty="0" smtClean="0">
                <a:latin typeface="Symbol" pitchFamily="18" charset="2"/>
              </a:rPr>
              <a:t>d</a:t>
            </a:r>
            <a:r>
              <a:rPr lang="fr-FR" sz="1400" dirty="0" smtClean="0">
                <a:latin typeface="+mn-lt"/>
              </a:rPr>
              <a:t>: Abbott &amp; </a:t>
            </a:r>
            <a:r>
              <a:rPr lang="fr-FR" sz="1400" dirty="0" err="1" smtClean="0">
                <a:latin typeface="+mn-lt"/>
              </a:rPr>
              <a:t>Marohasy</a:t>
            </a:r>
            <a:r>
              <a:rPr lang="fr-FR" sz="1400" dirty="0" smtClean="0">
                <a:latin typeface="+mn-lt"/>
              </a:rPr>
              <a:t> 2017, </a:t>
            </a:r>
            <a:r>
              <a:rPr lang="fr-FR" sz="1400" dirty="0" smtClean="0">
                <a:latin typeface="Symbol" pitchFamily="18" charset="2"/>
              </a:rPr>
              <a:t>e</a:t>
            </a:r>
            <a:r>
              <a:rPr lang="fr-FR" sz="1400" dirty="0" smtClean="0">
                <a:latin typeface="+mn-lt"/>
              </a:rPr>
              <a:t>: Harde 2017, </a:t>
            </a:r>
            <a:r>
              <a:rPr lang="fr-FR" sz="1400" dirty="0" smtClean="0">
                <a:latin typeface="Symbol" pitchFamily="18" charset="2"/>
              </a:rPr>
              <a:t>z</a:t>
            </a:r>
            <a:r>
              <a:rPr lang="fr-FR" sz="1400" dirty="0" smtClean="0">
                <a:latin typeface="+mn-lt"/>
              </a:rPr>
              <a:t>: Holmes 2017, </a:t>
            </a:r>
            <a:r>
              <a:rPr lang="fr-FR" sz="1400" dirty="0" smtClean="0">
                <a:latin typeface="Symbol" pitchFamily="18" charset="2"/>
              </a:rPr>
              <a:t>h</a:t>
            </a:r>
            <a:r>
              <a:rPr lang="fr-FR" sz="1400" dirty="0" smtClean="0">
                <a:latin typeface="+mn-lt"/>
              </a:rPr>
              <a:t>: Lewis &amp; Curry 2018, </a:t>
            </a:r>
            <a:r>
              <a:rPr lang="fr-FR" sz="1400" dirty="0" smtClean="0">
                <a:latin typeface="Symbol" pitchFamily="18" charset="2"/>
              </a:rPr>
              <a:t>q</a:t>
            </a:r>
            <a:r>
              <a:rPr lang="fr-FR" sz="1400" dirty="0" smtClean="0">
                <a:latin typeface="+mn-lt"/>
              </a:rPr>
              <a:t>: </a:t>
            </a:r>
            <a:r>
              <a:rPr lang="fr-FR" sz="1400" dirty="0" err="1" smtClean="0">
                <a:latin typeface="+mn-lt"/>
              </a:rPr>
              <a:t>Dessler</a:t>
            </a:r>
            <a:r>
              <a:rPr lang="fr-FR" sz="1400" dirty="0" smtClean="0">
                <a:latin typeface="+mn-lt"/>
              </a:rPr>
              <a:t> </a:t>
            </a:r>
            <a:r>
              <a:rPr lang="fr-FR" sz="1400" i="1" dirty="0" smtClean="0">
                <a:latin typeface="+mn-lt"/>
              </a:rPr>
              <a:t>et al</a:t>
            </a:r>
            <a:r>
              <a:rPr lang="fr-FR" sz="1400" dirty="0" smtClean="0">
                <a:latin typeface="+mn-lt"/>
              </a:rPr>
              <a:t> 2018, </a:t>
            </a:r>
            <a:r>
              <a:rPr lang="fr-FR" sz="1400" dirty="0" smtClean="0">
                <a:latin typeface="Symbol" pitchFamily="18" charset="2"/>
              </a:rPr>
              <a:t>l</a:t>
            </a:r>
            <a:r>
              <a:rPr lang="fr-FR" sz="1400" dirty="0" smtClean="0">
                <a:latin typeface="+mn-lt"/>
              </a:rPr>
              <a:t>: Smirnov 2018, </a:t>
            </a:r>
            <a:r>
              <a:rPr lang="fr-FR" sz="1400" dirty="0" smtClean="0">
                <a:latin typeface="Symbol" pitchFamily="18" charset="2"/>
              </a:rPr>
              <a:t>m</a:t>
            </a:r>
            <a:r>
              <a:rPr lang="fr-FR" sz="1400" dirty="0" smtClean="0">
                <a:latin typeface="+mn-lt"/>
              </a:rPr>
              <a:t>: </a:t>
            </a:r>
            <a:r>
              <a:rPr lang="fr-FR" sz="1400" dirty="0" err="1" smtClean="0">
                <a:latin typeface="+mn-lt"/>
              </a:rPr>
              <a:t>Skeie</a:t>
            </a:r>
            <a:r>
              <a:rPr lang="fr-FR" sz="1400" dirty="0" smtClean="0">
                <a:latin typeface="+mn-lt"/>
              </a:rPr>
              <a:t> </a:t>
            </a:r>
            <a:r>
              <a:rPr lang="fr-FR" sz="1400" i="1" dirty="0" smtClean="0">
                <a:latin typeface="+mn-lt"/>
              </a:rPr>
              <a:t>et al</a:t>
            </a:r>
            <a:r>
              <a:rPr lang="fr-FR" sz="1400" dirty="0" smtClean="0">
                <a:latin typeface="+mn-lt"/>
              </a:rPr>
              <a:t>, a: </a:t>
            </a:r>
            <a:r>
              <a:rPr lang="fr-FR" sz="1400" dirty="0" err="1" smtClean="0">
                <a:latin typeface="+mn-lt"/>
              </a:rPr>
              <a:t>Stott</a:t>
            </a:r>
            <a:r>
              <a:rPr lang="fr-FR" sz="1400" dirty="0" smtClean="0">
                <a:latin typeface="+mn-lt"/>
              </a:rPr>
              <a:t> &amp; Forest 2007, b: </a:t>
            </a:r>
            <a:r>
              <a:rPr lang="fr-FR" sz="1400" dirty="0" err="1" smtClean="0">
                <a:latin typeface="+mn-lt"/>
              </a:rPr>
              <a:t>Knutti</a:t>
            </a:r>
            <a:r>
              <a:rPr lang="fr-FR" sz="1400" dirty="0" smtClean="0">
                <a:latin typeface="+mn-lt"/>
              </a:rPr>
              <a:t> &amp; </a:t>
            </a:r>
            <a:r>
              <a:rPr lang="fr-FR" sz="1400" dirty="0" err="1" smtClean="0">
                <a:latin typeface="+mn-lt"/>
              </a:rPr>
              <a:t>Tomassini</a:t>
            </a:r>
            <a:r>
              <a:rPr lang="fr-FR" sz="1400" dirty="0" smtClean="0">
                <a:latin typeface="+mn-lt"/>
              </a:rPr>
              <a:t> 2008, c: Gregory &amp; Foster 2008, d: </a:t>
            </a:r>
            <a:r>
              <a:rPr lang="fr-FR" sz="1400" dirty="0" err="1" smtClean="0">
                <a:latin typeface="+mn-lt"/>
              </a:rPr>
              <a:t>Meinshausen</a:t>
            </a:r>
            <a:r>
              <a:rPr lang="fr-FR" sz="1400" dirty="0" smtClean="0">
                <a:latin typeface="+mn-lt"/>
              </a:rPr>
              <a:t> </a:t>
            </a:r>
            <a:r>
              <a:rPr lang="fr-FR" sz="1400" i="1" dirty="0" smtClean="0">
                <a:latin typeface="+mn-lt"/>
              </a:rPr>
              <a:t>et al</a:t>
            </a:r>
            <a:r>
              <a:rPr lang="fr-FR" sz="1400" dirty="0" smtClean="0">
                <a:latin typeface="+mn-lt"/>
              </a:rPr>
              <a:t> 2009, f: </a:t>
            </a:r>
            <a:r>
              <a:rPr lang="fr-FR" sz="1400" dirty="0" err="1" smtClean="0">
                <a:latin typeface="+mn-lt"/>
              </a:rPr>
              <a:t>Padilla</a:t>
            </a:r>
            <a:r>
              <a:rPr lang="fr-FR" sz="1400" dirty="0" smtClean="0">
                <a:latin typeface="+mn-lt"/>
              </a:rPr>
              <a:t> </a:t>
            </a:r>
            <a:r>
              <a:rPr lang="fr-FR" sz="1400" i="1" dirty="0" smtClean="0">
                <a:latin typeface="+mn-lt"/>
              </a:rPr>
              <a:t>et al</a:t>
            </a:r>
            <a:r>
              <a:rPr lang="fr-FR" sz="1400" dirty="0" smtClean="0">
                <a:latin typeface="+mn-lt"/>
              </a:rPr>
              <a:t> 2011, g: </a:t>
            </a:r>
            <a:r>
              <a:rPr lang="fr-FR" sz="1400" dirty="0" err="1" smtClean="0">
                <a:latin typeface="+mn-lt"/>
              </a:rPr>
              <a:t>Gillett</a:t>
            </a:r>
            <a:r>
              <a:rPr lang="fr-FR" sz="1400" dirty="0" smtClean="0">
                <a:latin typeface="+mn-lt"/>
              </a:rPr>
              <a:t> </a:t>
            </a:r>
            <a:r>
              <a:rPr lang="fr-FR" sz="1400" i="1" dirty="0" smtClean="0">
                <a:latin typeface="+mn-lt"/>
              </a:rPr>
              <a:t>et al</a:t>
            </a:r>
            <a:r>
              <a:rPr lang="fr-FR" sz="1400" dirty="0" smtClean="0">
                <a:latin typeface="+mn-lt"/>
              </a:rPr>
              <a:t> 2012, j: Harris </a:t>
            </a:r>
            <a:r>
              <a:rPr lang="fr-FR" sz="1400" i="1" dirty="0" smtClean="0">
                <a:latin typeface="+mn-lt"/>
              </a:rPr>
              <a:t>et al</a:t>
            </a:r>
            <a:r>
              <a:rPr lang="fr-FR" sz="1400" dirty="0" smtClean="0">
                <a:latin typeface="+mn-lt"/>
              </a:rPr>
              <a:t> 2013, m: </a:t>
            </a:r>
            <a:r>
              <a:rPr lang="fr-FR" sz="1400" dirty="0" err="1" smtClean="0">
                <a:latin typeface="+mn-lt"/>
              </a:rPr>
              <a:t>Skeie</a:t>
            </a:r>
            <a:r>
              <a:rPr lang="fr-FR" sz="1400" dirty="0" smtClean="0">
                <a:latin typeface="+mn-lt"/>
              </a:rPr>
              <a:t> </a:t>
            </a:r>
            <a:r>
              <a:rPr lang="fr-FR" sz="1400" i="1" dirty="0" smtClean="0">
                <a:latin typeface="+mn-lt"/>
              </a:rPr>
              <a:t>et al</a:t>
            </a:r>
            <a:r>
              <a:rPr lang="fr-FR" sz="1400" dirty="0" smtClean="0">
                <a:latin typeface="+mn-lt"/>
              </a:rPr>
              <a:t> 2014, n: Lewis &amp; Curry 2014, o: Harde 2014, p: Gervais 2016, q: </a:t>
            </a:r>
            <a:r>
              <a:rPr lang="fr-FR" sz="1400" dirty="0" err="1" smtClean="0">
                <a:latin typeface="+mn-lt"/>
              </a:rPr>
              <a:t>Ollila</a:t>
            </a:r>
            <a:r>
              <a:rPr lang="fr-FR" sz="1400" dirty="0" smtClean="0">
                <a:latin typeface="+mn-lt"/>
              </a:rPr>
              <a:t> 2017, r: Lewis &amp; Curry 2018, s: Booth 2018</a:t>
            </a:r>
            <a:endParaRPr lang="fr-FR" sz="1400" b="1" dirty="0">
              <a:solidFill>
                <a:srgbClr val="FF0000"/>
              </a:solidFill>
              <a:effectLst>
                <a:outerShdw blurRad="38100" dist="38100" dir="2700000" algn="tl">
                  <a:srgbClr val="000000">
                    <a:alpha val="43137"/>
                  </a:srgbClr>
                </a:outerShdw>
              </a:effectLst>
              <a:latin typeface="+mn-lt"/>
            </a:endParaRPr>
          </a:p>
        </p:txBody>
      </p:sp>
      <p:sp>
        <p:nvSpPr>
          <p:cNvPr id="2" name="Titre 1"/>
          <p:cNvSpPr>
            <a:spLocks noGrp="1"/>
          </p:cNvSpPr>
          <p:nvPr>
            <p:ph type="title"/>
          </p:nvPr>
        </p:nvSpPr>
        <p:spPr>
          <a:xfrm>
            <a:off x="251520" y="704088"/>
            <a:ext cx="8496944" cy="1356760"/>
          </a:xfrm>
        </p:spPr>
        <p:txBody>
          <a:bodyPr>
            <a:normAutofit fontScale="90000"/>
          </a:bodyPr>
          <a:lstStyle/>
          <a:p>
            <a:pPr algn="ctr">
              <a:defRPr/>
            </a:pPr>
            <a:r>
              <a:rPr lang="en-US" sz="1600" b="1" dirty="0" smtClean="0">
                <a:effectLst>
                  <a:outerShdw blurRad="38100" dist="38100" dir="2700000" algn="tl">
                    <a:srgbClr val="000000">
                      <a:alpha val="43137"/>
                    </a:srgbClr>
                  </a:outerShdw>
                </a:effectLst>
                <a:latin typeface="+mn-lt"/>
              </a:rPr>
              <a:t/>
            </a:r>
            <a:br>
              <a:rPr lang="en-US" sz="1600" b="1" dirty="0" smtClean="0">
                <a:effectLst>
                  <a:outerShdw blurRad="38100" dist="38100" dir="2700000" algn="tl">
                    <a:srgbClr val="000000">
                      <a:alpha val="43137"/>
                    </a:srgbClr>
                  </a:outerShdw>
                </a:effectLst>
                <a:latin typeface="+mn-lt"/>
              </a:rPr>
            </a:br>
            <a:r>
              <a:rPr lang="en-US" sz="2200" b="1" dirty="0" smtClean="0">
                <a:solidFill>
                  <a:srgbClr val="C00000"/>
                </a:solidFill>
                <a:effectLst>
                  <a:outerShdw blurRad="38100" dist="38100" dir="2700000" algn="tl">
                    <a:srgbClr val="000000">
                      <a:alpha val="43137"/>
                    </a:srgbClr>
                  </a:outerShdw>
                </a:effectLst>
                <a:latin typeface="+mn-lt"/>
              </a:rPr>
              <a:t> </a:t>
            </a:r>
            <a:r>
              <a:rPr lang="en-US" sz="2000" b="1" dirty="0" smtClean="0">
                <a:solidFill>
                  <a:srgbClr val="C00000"/>
                </a:solidFill>
                <a:effectLst>
                  <a:outerShdw blurRad="38100" dist="38100" dir="2700000" algn="tl">
                    <a:srgbClr val="000000">
                      <a:alpha val="43137"/>
                    </a:srgbClr>
                  </a:outerShdw>
                </a:effectLst>
                <a:latin typeface="+mn-lt"/>
              </a:rPr>
              <a:t>In peer-reviewed literature, tendency: </a:t>
            </a:r>
            <a:r>
              <a:rPr lang="en-US" sz="2700" b="1" dirty="0" smtClean="0">
                <a:solidFill>
                  <a:srgbClr val="C00000"/>
                </a:solidFill>
                <a:effectLst>
                  <a:outerShdw blurRad="38100" dist="38100" dir="2700000" algn="tl">
                    <a:srgbClr val="000000">
                      <a:alpha val="43137"/>
                    </a:srgbClr>
                  </a:outerShdw>
                </a:effectLst>
                <a:latin typeface="+mn-lt"/>
              </a:rPr>
              <a:t>cooling of climate sensitivity </a:t>
            </a:r>
            <a:r>
              <a:rPr lang="en-US" sz="1600" b="1" dirty="0" smtClean="0">
                <a:solidFill>
                  <a:srgbClr val="C00000"/>
                </a:solidFill>
                <a:effectLst>
                  <a:outerShdw blurRad="38100" dist="38100" dir="2700000" algn="tl">
                    <a:srgbClr val="000000">
                      <a:alpha val="43137"/>
                    </a:srgbClr>
                  </a:outerShdw>
                </a:effectLst>
                <a:latin typeface="+mn-lt"/>
              </a:rPr>
              <a:t/>
            </a:r>
            <a:br>
              <a:rPr lang="en-US" sz="1600" b="1" dirty="0" smtClean="0">
                <a:solidFill>
                  <a:srgbClr val="C00000"/>
                </a:solidFill>
                <a:effectLst>
                  <a:outerShdw blurRad="38100" dist="38100" dir="2700000" algn="tl">
                    <a:srgbClr val="000000">
                      <a:alpha val="43137"/>
                    </a:srgbClr>
                  </a:outerShdw>
                </a:effectLst>
                <a:latin typeface="+mn-lt"/>
              </a:rPr>
            </a:br>
            <a:r>
              <a:rPr lang="en-US" sz="1600" b="1" dirty="0" smtClean="0">
                <a:effectLst>
                  <a:outerShdw blurRad="38100" dist="38100" dir="2700000" algn="tl">
                    <a:srgbClr val="000000">
                      <a:alpha val="43137"/>
                    </a:srgbClr>
                  </a:outerShdw>
                </a:effectLst>
                <a:latin typeface="+mn-lt"/>
              </a:rPr>
              <a:t>(warming in case of CO2 doubling) published in peer-reviewed journals</a:t>
            </a:r>
            <a:br>
              <a:rPr lang="en-US" sz="1600" b="1" dirty="0" smtClean="0">
                <a:effectLst>
                  <a:outerShdw blurRad="38100" dist="38100" dir="2700000" algn="tl">
                    <a:srgbClr val="000000">
                      <a:alpha val="43137"/>
                    </a:srgbClr>
                  </a:outerShdw>
                </a:effectLst>
                <a:latin typeface="+mn-lt"/>
              </a:rPr>
            </a:br>
            <a:r>
              <a:rPr lang="en-US" sz="1600" b="1" dirty="0" smtClean="0">
                <a:effectLst>
                  <a:outerShdw blurRad="38100" dist="38100" dir="2700000" algn="tl">
                    <a:srgbClr val="000000">
                      <a:alpha val="43137"/>
                    </a:srgbClr>
                  </a:outerShdw>
                </a:effectLst>
                <a:latin typeface="+mn-lt"/>
              </a:rPr>
              <a:t>TCR : Transient climate response ECS : Equilibrium climate sensitivity</a:t>
            </a:r>
            <a:br>
              <a:rPr lang="en-US" sz="1600" b="1" dirty="0" smtClean="0">
                <a:effectLst>
                  <a:outerShdw blurRad="38100" dist="38100" dir="2700000" algn="tl">
                    <a:srgbClr val="000000">
                      <a:alpha val="43137"/>
                    </a:srgbClr>
                  </a:outerShdw>
                </a:effectLst>
                <a:latin typeface="+mn-lt"/>
              </a:rPr>
            </a:br>
            <a:r>
              <a:rPr lang="en-US" sz="1800" b="1" dirty="0" smtClean="0">
                <a:effectLst>
                  <a:outerShdw blurRad="38100" dist="38100" dir="2700000" algn="tl">
                    <a:srgbClr val="000000">
                      <a:alpha val="43137"/>
                    </a:srgbClr>
                  </a:outerShdw>
                </a:effectLst>
                <a:latin typeface="+mn-lt"/>
              </a:rPr>
              <a:t> Uncertainty larger than in IPCC AR5: 1.5-4.5°C (ECS)</a:t>
            </a:r>
            <a:r>
              <a:rPr lang="en-US" sz="2700" b="1" dirty="0" smtClean="0">
                <a:effectLst>
                  <a:outerShdw blurRad="38100" dist="38100" dir="2700000" algn="tl">
                    <a:srgbClr val="000000">
                      <a:alpha val="43137"/>
                    </a:srgbClr>
                  </a:outerShdw>
                </a:effectLst>
                <a:latin typeface="+mn-lt"/>
              </a:rPr>
              <a:t/>
            </a:r>
            <a:br>
              <a:rPr lang="en-US" sz="2700" b="1" dirty="0" smtClean="0">
                <a:effectLst>
                  <a:outerShdw blurRad="38100" dist="38100" dir="2700000" algn="tl">
                    <a:srgbClr val="000000">
                      <a:alpha val="43137"/>
                    </a:srgbClr>
                  </a:outerShdw>
                </a:effectLst>
                <a:latin typeface="+mn-lt"/>
              </a:rPr>
            </a:br>
            <a:r>
              <a:rPr lang="en-US" sz="2200" b="1" dirty="0" smtClean="0">
                <a:effectLst>
                  <a:outerShdw blurRad="38100" dist="38100" dir="2700000" algn="tl">
                    <a:srgbClr val="000000">
                      <a:alpha val="43137"/>
                    </a:srgbClr>
                  </a:outerShdw>
                </a:effectLst>
                <a:latin typeface="+mn-lt"/>
              </a:rPr>
              <a:t>Is it the alternative or post-modern definition of « consensus »?</a:t>
            </a:r>
            <a:endParaRPr lang="en-US" sz="2200" b="1" dirty="0">
              <a:solidFill>
                <a:srgbClr val="C00000"/>
              </a:solidFill>
              <a:effectLst>
                <a:outerShdw blurRad="38100" dist="38100" dir="2700000" algn="tl">
                  <a:srgbClr val="000000">
                    <a:alpha val="43137"/>
                  </a:srgbClr>
                </a:outerShdw>
              </a:effectLst>
              <a:latin typeface="+mn-lt"/>
            </a:endParaRPr>
          </a:p>
        </p:txBody>
      </p:sp>
      <p:graphicFrame>
        <p:nvGraphicFramePr>
          <p:cNvPr id="1134595" name="Object 3"/>
          <p:cNvGraphicFramePr>
            <a:graphicFrameLocks noChangeAspect="1"/>
          </p:cNvGraphicFramePr>
          <p:nvPr/>
        </p:nvGraphicFramePr>
        <p:xfrm>
          <a:off x="0" y="2204864"/>
          <a:ext cx="4933711" cy="4104456"/>
        </p:xfrm>
        <a:graphic>
          <a:graphicData uri="http://schemas.openxmlformats.org/presentationml/2006/ole">
            <p:oleObj spid="_x0000_s1134595" name="SPW 9.0 Graph" r:id="rId3" imgW="5431320" imgH="4518000" progId="SigmaPlotGraphicObject.8">
              <p:embed/>
            </p:oleObj>
          </a:graphicData>
        </a:graphic>
      </p:graphicFrame>
      <p:cxnSp>
        <p:nvCxnSpPr>
          <p:cNvPr id="8" name="Connecteur droit 7"/>
          <p:cNvCxnSpPr/>
          <p:nvPr/>
        </p:nvCxnSpPr>
        <p:spPr>
          <a:xfrm>
            <a:off x="3491880" y="4365104"/>
            <a:ext cx="1008112" cy="0"/>
          </a:xfrm>
          <a:prstGeom prst="line">
            <a:avLst/>
          </a:prstGeom>
          <a:ln w="38100">
            <a:solidFill>
              <a:srgbClr val="C00000"/>
            </a:solidFill>
            <a:prstDash val="lgDash"/>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3563888" y="4077072"/>
            <a:ext cx="970779" cy="307777"/>
          </a:xfrm>
          <a:prstGeom prst="rect">
            <a:avLst/>
          </a:prstGeom>
          <a:noFill/>
        </p:spPr>
        <p:txBody>
          <a:bodyPr wrap="none" rtlCol="0">
            <a:spAutoFit/>
          </a:bodyPr>
          <a:lstStyle/>
          <a:p>
            <a:r>
              <a:rPr lang="en-US" sz="1400" b="1" dirty="0" smtClean="0">
                <a:solidFill>
                  <a:srgbClr val="C00000"/>
                </a:solidFill>
                <a:latin typeface="+mn-lt"/>
              </a:rPr>
              <a:t>IPCC AR5</a:t>
            </a:r>
            <a:endParaRPr lang="en-US" sz="1400" b="1" dirty="0">
              <a:solidFill>
                <a:srgbClr val="C00000"/>
              </a:solidFill>
              <a:latin typeface="+mn-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692696"/>
            <a:ext cx="7920880" cy="1080120"/>
          </a:xfrm>
        </p:spPr>
        <p:txBody>
          <a:bodyPr>
            <a:normAutofit/>
          </a:bodyPr>
          <a:lstStyle/>
          <a:p>
            <a:pPr algn="ctr"/>
            <a:r>
              <a:rPr lang="en-US" sz="2700" dirty="0" smtClean="0">
                <a:effectLst>
                  <a:outerShdw blurRad="38100" dist="38100" dir="2700000" algn="tl">
                    <a:srgbClr val="000000">
                      <a:alpha val="43137"/>
                    </a:srgbClr>
                  </a:outerShdw>
                </a:effectLst>
                <a:latin typeface="+mn-lt"/>
              </a:rPr>
              <a:t>Average increase of CO2 in air : </a:t>
            </a:r>
            <a:r>
              <a:rPr lang="en-US" sz="2700" dirty="0" smtClean="0">
                <a:solidFill>
                  <a:srgbClr val="C00000"/>
                </a:solidFill>
                <a:effectLst>
                  <a:outerShdw blurRad="38100" dist="38100" dir="2700000" algn="tl">
                    <a:srgbClr val="000000">
                      <a:alpha val="43137"/>
                    </a:srgbClr>
                  </a:outerShdw>
                </a:effectLst>
                <a:latin typeface="+mn-lt"/>
              </a:rPr>
              <a:t>2 </a:t>
            </a:r>
            <a:r>
              <a:rPr lang="en-US" sz="2700" dirty="0" err="1" smtClean="0">
                <a:solidFill>
                  <a:srgbClr val="C00000"/>
                </a:solidFill>
                <a:effectLst>
                  <a:outerShdw blurRad="38100" dist="38100" dir="2700000" algn="tl">
                    <a:srgbClr val="000000">
                      <a:alpha val="43137"/>
                    </a:srgbClr>
                  </a:outerShdw>
                </a:effectLst>
                <a:latin typeface="+mn-lt"/>
              </a:rPr>
              <a:t>ppm</a:t>
            </a:r>
            <a:r>
              <a:rPr lang="en-US" sz="2700" dirty="0" smtClean="0">
                <a:solidFill>
                  <a:srgbClr val="C00000"/>
                </a:solidFill>
                <a:effectLst>
                  <a:outerShdw blurRad="38100" dist="38100" dir="2700000" algn="tl">
                    <a:srgbClr val="000000">
                      <a:alpha val="43137"/>
                    </a:srgbClr>
                  </a:outerShdw>
                </a:effectLst>
                <a:latin typeface="+mn-lt"/>
              </a:rPr>
              <a:t>/yr </a:t>
            </a:r>
            <a:r>
              <a:rPr lang="en-US" sz="2700" dirty="0" smtClean="0">
                <a:effectLst>
                  <a:outerShdw blurRad="38100" dist="38100" dir="2700000" algn="tl">
                    <a:srgbClr val="000000">
                      <a:alpha val="43137"/>
                    </a:srgbClr>
                  </a:outerShdw>
                </a:effectLst>
                <a:latin typeface="+mn-lt"/>
              </a:rPr>
              <a:t>since 2002</a:t>
            </a:r>
            <a:br>
              <a:rPr lang="en-US" sz="2700" dirty="0" smtClean="0">
                <a:effectLst>
                  <a:outerShdw blurRad="38100" dist="38100" dir="2700000" algn="tl">
                    <a:srgbClr val="000000">
                      <a:alpha val="43137"/>
                    </a:srgbClr>
                  </a:outerShdw>
                </a:effectLst>
                <a:latin typeface="+mn-lt"/>
              </a:rPr>
            </a:br>
            <a:endParaRPr lang="fr-FR" sz="2000" b="1" dirty="0">
              <a:effectLst>
                <a:outerShdw blurRad="38100" dist="38100" dir="2700000" algn="tl">
                  <a:srgbClr val="000000">
                    <a:alpha val="43137"/>
                  </a:srgbClr>
                </a:outerShdw>
              </a:effectLst>
              <a:latin typeface="+mn-lt"/>
            </a:endParaRPr>
          </a:p>
        </p:txBody>
      </p:sp>
      <p:pic>
        <p:nvPicPr>
          <p:cNvPr id="1112066" name="Picture 2" descr="https://images.sciencedaily.com/2016/11/161108124029_1_900x600.jpg"/>
          <p:cNvPicPr>
            <a:picLocks noChangeAspect="1" noChangeArrowheads="1"/>
          </p:cNvPicPr>
          <p:nvPr/>
        </p:nvPicPr>
        <p:blipFill>
          <a:blip r:embed="rId2" cstate="print"/>
          <a:srcRect/>
          <a:stretch>
            <a:fillRect/>
          </a:stretch>
        </p:blipFill>
        <p:spPr bwMode="auto">
          <a:xfrm>
            <a:off x="1331640" y="1988840"/>
            <a:ext cx="5715000" cy="4410076"/>
          </a:xfrm>
          <a:prstGeom prst="rect">
            <a:avLst/>
          </a:prstGeom>
          <a:noFill/>
        </p:spPr>
      </p:pic>
      <p:sp>
        <p:nvSpPr>
          <p:cNvPr id="4" name="ZoneTexte 3"/>
          <p:cNvSpPr txBox="1"/>
          <p:nvPr/>
        </p:nvSpPr>
        <p:spPr>
          <a:xfrm>
            <a:off x="179512" y="6381328"/>
            <a:ext cx="4421531" cy="338554"/>
          </a:xfrm>
          <a:prstGeom prst="rect">
            <a:avLst/>
          </a:prstGeom>
          <a:noFill/>
        </p:spPr>
        <p:txBody>
          <a:bodyPr wrap="none" rtlCol="0">
            <a:spAutoFit/>
          </a:bodyPr>
          <a:lstStyle/>
          <a:p>
            <a:pPr algn="l"/>
            <a:r>
              <a:rPr lang="fr-FR" sz="1600" dirty="0" err="1" smtClean="0">
                <a:latin typeface="+mn-lt"/>
              </a:rPr>
              <a:t>Keenan</a:t>
            </a:r>
            <a:r>
              <a:rPr lang="fr-FR" sz="1600" dirty="0" smtClean="0">
                <a:latin typeface="+mn-lt"/>
              </a:rPr>
              <a:t>, T.F. </a:t>
            </a:r>
            <a:r>
              <a:rPr lang="fr-FR" sz="1600" i="1" dirty="0" smtClean="0">
                <a:latin typeface="+mn-lt"/>
              </a:rPr>
              <a:t>et al</a:t>
            </a:r>
            <a:r>
              <a:rPr lang="fr-FR" sz="1600" dirty="0" smtClean="0">
                <a:latin typeface="+mn-lt"/>
              </a:rPr>
              <a:t>, 2016. </a:t>
            </a:r>
            <a:r>
              <a:rPr lang="fr-FR" sz="1600" i="1" dirty="0" smtClean="0">
                <a:latin typeface="+mn-lt"/>
              </a:rPr>
              <a:t>Nature Communications</a:t>
            </a:r>
            <a:endParaRPr lang="en-US" sz="1600" dirty="0">
              <a:latin typeface="+mn-lt"/>
            </a:endParaRPr>
          </a:p>
        </p:txBody>
      </p:sp>
      <p:sp>
        <p:nvSpPr>
          <p:cNvPr id="5" name="ZoneTexte 4"/>
          <p:cNvSpPr txBox="1"/>
          <p:nvPr/>
        </p:nvSpPr>
        <p:spPr>
          <a:xfrm>
            <a:off x="6876257" y="3068960"/>
            <a:ext cx="2093080" cy="3046988"/>
          </a:xfrm>
          <a:prstGeom prst="rect">
            <a:avLst/>
          </a:prstGeom>
          <a:noFill/>
        </p:spPr>
        <p:txBody>
          <a:bodyPr wrap="square" rtlCol="0">
            <a:spAutoFit/>
          </a:bodyPr>
          <a:lstStyle/>
          <a:p>
            <a:pPr algn="l"/>
            <a:r>
              <a:rPr lang="fr-FR" sz="2000" b="1" dirty="0" smtClean="0">
                <a:solidFill>
                  <a:schemeClr val="bg2">
                    <a:lumMod val="25000"/>
                  </a:schemeClr>
                </a:solidFill>
                <a:effectLst>
                  <a:outerShdw blurRad="38100" dist="38100" dir="2700000" algn="tl">
                    <a:srgbClr val="000000">
                      <a:alpha val="43137"/>
                    </a:srgbClr>
                  </a:outerShdw>
                </a:effectLst>
                <a:latin typeface="+mn-lt"/>
              </a:rPr>
              <a:t>+100 ppm</a:t>
            </a:r>
          </a:p>
          <a:p>
            <a:pPr algn="l"/>
            <a:r>
              <a:rPr lang="fr-FR" sz="2000" b="1" dirty="0" smtClean="0">
                <a:solidFill>
                  <a:schemeClr val="bg2">
                    <a:lumMod val="25000"/>
                  </a:schemeClr>
                </a:solidFill>
                <a:effectLst>
                  <a:outerShdw blurRad="38100" dist="38100" dir="2700000" algn="tl">
                    <a:srgbClr val="000000">
                      <a:alpha val="43137"/>
                    </a:srgbClr>
                  </a:outerShdw>
                </a:effectLst>
                <a:latin typeface="+mn-lt"/>
              </a:rPr>
              <a:t>till 2068</a:t>
            </a:r>
          </a:p>
          <a:p>
            <a:pPr algn="l"/>
            <a:endParaRPr lang="fr-FR" sz="2000" b="1" dirty="0" smtClean="0">
              <a:solidFill>
                <a:srgbClr val="C00000"/>
              </a:solidFill>
              <a:effectLst>
                <a:outerShdw blurRad="38100" dist="38100" dir="2700000" algn="tl">
                  <a:srgbClr val="000000">
                    <a:alpha val="43137"/>
                  </a:srgbClr>
                </a:outerShdw>
              </a:effectLst>
              <a:latin typeface="+mn-lt"/>
            </a:endParaRPr>
          </a:p>
          <a:p>
            <a:pPr algn="l"/>
            <a:r>
              <a:rPr lang="fr-FR" sz="1600" b="1" dirty="0" smtClean="0">
                <a:solidFill>
                  <a:schemeClr val="bg2">
                    <a:lumMod val="25000"/>
                  </a:schemeClr>
                </a:solidFill>
                <a:effectLst>
                  <a:outerShdw blurRad="38100" dist="38100" dir="2700000" algn="tl">
                    <a:srgbClr val="000000">
                      <a:alpha val="43137"/>
                    </a:srgbClr>
                  </a:outerShdw>
                </a:effectLst>
                <a:latin typeface="+mn-lt"/>
              </a:rPr>
              <a:t>2068 : possible end of </a:t>
            </a:r>
            <a:r>
              <a:rPr lang="fr-FR" sz="1600" b="1" dirty="0" err="1" smtClean="0">
                <a:solidFill>
                  <a:schemeClr val="bg2">
                    <a:lumMod val="25000"/>
                  </a:schemeClr>
                </a:solidFill>
                <a:effectLst>
                  <a:outerShdw blurRad="38100" dist="38100" dir="2700000" algn="tl">
                    <a:srgbClr val="000000">
                      <a:alpha val="43137"/>
                    </a:srgbClr>
                  </a:outerShdw>
                </a:effectLst>
                <a:latin typeface="+mn-lt"/>
              </a:rPr>
              <a:t>known</a:t>
            </a:r>
            <a:r>
              <a:rPr lang="fr-FR" sz="1600" b="1" dirty="0" smtClean="0">
                <a:solidFill>
                  <a:schemeClr val="bg2">
                    <a:lumMod val="25000"/>
                  </a:schemeClr>
                </a:solidFill>
                <a:effectLst>
                  <a:outerShdw blurRad="38100" dist="38100" dir="2700000" algn="tl">
                    <a:srgbClr val="000000">
                      <a:alpha val="43137"/>
                    </a:srgbClr>
                  </a:outerShdw>
                </a:effectLst>
                <a:latin typeface="+mn-lt"/>
              </a:rPr>
              <a:t> </a:t>
            </a:r>
            <a:r>
              <a:rPr lang="fr-FR" sz="1600" b="1" dirty="0" err="1" smtClean="0">
                <a:solidFill>
                  <a:schemeClr val="bg2">
                    <a:lumMod val="25000"/>
                  </a:schemeClr>
                </a:solidFill>
                <a:effectLst>
                  <a:outerShdw blurRad="38100" dist="38100" dir="2700000" algn="tl">
                    <a:srgbClr val="000000">
                      <a:alpha val="43137"/>
                    </a:srgbClr>
                  </a:outerShdw>
                </a:effectLst>
                <a:latin typeface="+mn-lt"/>
              </a:rPr>
              <a:t>reserves</a:t>
            </a:r>
            <a:endParaRPr lang="fr-FR" sz="1600" b="1" dirty="0" smtClean="0">
              <a:solidFill>
                <a:schemeClr val="bg2">
                  <a:lumMod val="25000"/>
                </a:schemeClr>
              </a:solidFill>
              <a:effectLst>
                <a:outerShdw blurRad="38100" dist="38100" dir="2700000" algn="tl">
                  <a:srgbClr val="000000">
                    <a:alpha val="43137"/>
                  </a:srgbClr>
                </a:outerShdw>
              </a:effectLst>
              <a:latin typeface="+mn-lt"/>
            </a:endParaRPr>
          </a:p>
          <a:p>
            <a:pPr algn="l"/>
            <a:r>
              <a:rPr lang="fr-FR" sz="1600" b="1" dirty="0" smtClean="0">
                <a:solidFill>
                  <a:schemeClr val="bg2">
                    <a:lumMod val="25000"/>
                  </a:schemeClr>
                </a:solidFill>
                <a:effectLst>
                  <a:outerShdw blurRad="38100" dist="38100" dir="2700000" algn="tl">
                    <a:srgbClr val="000000">
                      <a:alpha val="43137"/>
                    </a:srgbClr>
                  </a:outerShdw>
                </a:effectLst>
                <a:latin typeface="+mn-lt"/>
              </a:rPr>
              <a:t>of </a:t>
            </a:r>
            <a:r>
              <a:rPr lang="fr-FR" sz="1600" b="1" dirty="0" err="1" smtClean="0">
                <a:solidFill>
                  <a:schemeClr val="bg2">
                    <a:lumMod val="25000"/>
                  </a:schemeClr>
                </a:solidFill>
                <a:effectLst>
                  <a:outerShdw blurRad="38100" dist="38100" dir="2700000" algn="tl">
                    <a:srgbClr val="000000">
                      <a:alpha val="43137"/>
                    </a:srgbClr>
                  </a:outerShdw>
                </a:effectLst>
                <a:latin typeface="+mn-lt"/>
              </a:rPr>
              <a:t>oil</a:t>
            </a:r>
            <a:r>
              <a:rPr lang="fr-FR" sz="1600" b="1" dirty="0" smtClean="0">
                <a:solidFill>
                  <a:schemeClr val="bg2">
                    <a:lumMod val="25000"/>
                  </a:schemeClr>
                </a:solidFill>
                <a:effectLst>
                  <a:outerShdw blurRad="38100" dist="38100" dir="2700000" algn="tl">
                    <a:srgbClr val="000000">
                      <a:alpha val="43137"/>
                    </a:srgbClr>
                  </a:outerShdw>
                </a:effectLst>
                <a:latin typeface="+mn-lt"/>
              </a:rPr>
              <a:t> and </a:t>
            </a:r>
            <a:r>
              <a:rPr lang="fr-FR" sz="1600" b="1" dirty="0" err="1" smtClean="0">
                <a:solidFill>
                  <a:schemeClr val="bg2">
                    <a:lumMod val="25000"/>
                  </a:schemeClr>
                </a:solidFill>
                <a:effectLst>
                  <a:outerShdw blurRad="38100" dist="38100" dir="2700000" algn="tl">
                    <a:srgbClr val="000000">
                      <a:alpha val="43137"/>
                    </a:srgbClr>
                  </a:outerShdw>
                </a:effectLst>
                <a:latin typeface="+mn-lt"/>
              </a:rPr>
              <a:t>gas</a:t>
            </a:r>
            <a:endParaRPr lang="fr-FR" sz="1600" b="1" dirty="0" smtClean="0">
              <a:solidFill>
                <a:schemeClr val="bg2">
                  <a:lumMod val="25000"/>
                </a:schemeClr>
              </a:solidFill>
              <a:effectLst>
                <a:outerShdw blurRad="38100" dist="38100" dir="2700000" algn="tl">
                  <a:srgbClr val="000000">
                    <a:alpha val="43137"/>
                  </a:srgbClr>
                </a:outerShdw>
              </a:effectLst>
              <a:latin typeface="+mn-lt"/>
            </a:endParaRPr>
          </a:p>
          <a:p>
            <a:pPr algn="l"/>
            <a:r>
              <a:rPr lang="fr-FR" sz="1600" b="1" dirty="0" err="1" smtClean="0">
                <a:solidFill>
                  <a:schemeClr val="bg2">
                    <a:lumMod val="25000"/>
                  </a:schemeClr>
                </a:solidFill>
                <a:effectLst>
                  <a:outerShdw blurRad="38100" dist="38100" dir="2700000" algn="tl">
                    <a:srgbClr val="000000">
                      <a:alpha val="43137"/>
                    </a:srgbClr>
                  </a:outerShdw>
                </a:effectLst>
                <a:latin typeface="+mn-lt"/>
              </a:rPr>
              <a:t>at</a:t>
            </a:r>
            <a:r>
              <a:rPr lang="fr-FR" sz="1600" b="1" dirty="0" smtClean="0">
                <a:solidFill>
                  <a:schemeClr val="bg2">
                    <a:lumMod val="25000"/>
                  </a:schemeClr>
                </a:solidFill>
                <a:effectLst>
                  <a:outerShdw blurRad="38100" dist="38100" dir="2700000" algn="tl">
                    <a:srgbClr val="000000">
                      <a:alpha val="43137"/>
                    </a:srgbClr>
                  </a:outerShdw>
                </a:effectLst>
                <a:latin typeface="+mn-lt"/>
              </a:rPr>
              <a:t> the </a:t>
            </a:r>
            <a:r>
              <a:rPr lang="fr-FR" sz="1600" b="1" dirty="0" err="1" smtClean="0">
                <a:solidFill>
                  <a:schemeClr val="bg2">
                    <a:lumMod val="25000"/>
                  </a:schemeClr>
                </a:solidFill>
                <a:effectLst>
                  <a:outerShdw blurRad="38100" dist="38100" dir="2700000" algn="tl">
                    <a:srgbClr val="000000">
                      <a:alpha val="43137"/>
                    </a:srgbClr>
                  </a:outerShdw>
                </a:effectLst>
                <a:latin typeface="+mn-lt"/>
              </a:rPr>
              <a:t>present</a:t>
            </a:r>
            <a:r>
              <a:rPr lang="fr-FR" sz="1600" b="1" dirty="0" smtClean="0">
                <a:solidFill>
                  <a:schemeClr val="bg2">
                    <a:lumMod val="25000"/>
                  </a:schemeClr>
                </a:solidFill>
                <a:effectLst>
                  <a:outerShdw blurRad="38100" dist="38100" dir="2700000" algn="tl">
                    <a:srgbClr val="000000">
                      <a:alpha val="43137"/>
                    </a:srgbClr>
                  </a:outerShdw>
                </a:effectLst>
                <a:latin typeface="+mn-lt"/>
              </a:rPr>
              <a:t> rate</a:t>
            </a:r>
          </a:p>
          <a:p>
            <a:pPr algn="l"/>
            <a:r>
              <a:rPr lang="fr-FR" sz="1600" b="1" dirty="0" smtClean="0">
                <a:solidFill>
                  <a:schemeClr val="bg2">
                    <a:lumMod val="25000"/>
                  </a:schemeClr>
                </a:solidFill>
                <a:effectLst>
                  <a:outerShdw blurRad="38100" dist="38100" dir="2700000" algn="tl">
                    <a:srgbClr val="000000">
                      <a:alpha val="43137"/>
                    </a:srgbClr>
                  </a:outerShdw>
                </a:effectLst>
                <a:latin typeface="+mn-lt"/>
              </a:rPr>
              <a:t>of </a:t>
            </a:r>
            <a:r>
              <a:rPr lang="fr-FR" sz="1600" b="1" dirty="0" err="1" smtClean="0">
                <a:solidFill>
                  <a:schemeClr val="bg2">
                    <a:lumMod val="25000"/>
                  </a:schemeClr>
                </a:solidFill>
                <a:effectLst>
                  <a:outerShdw blurRad="38100" dist="38100" dir="2700000" algn="tl">
                    <a:srgbClr val="000000">
                      <a:alpha val="43137"/>
                    </a:srgbClr>
                  </a:outerShdw>
                </a:effectLst>
                <a:latin typeface="+mn-lt"/>
              </a:rPr>
              <a:t>consumption</a:t>
            </a:r>
            <a:r>
              <a:rPr lang="fr-FR" sz="1600" b="1" dirty="0" smtClean="0">
                <a:solidFill>
                  <a:schemeClr val="bg2">
                    <a:lumMod val="25000"/>
                  </a:schemeClr>
                </a:solidFill>
                <a:effectLst>
                  <a:outerShdw blurRad="38100" dist="38100" dir="2700000" algn="tl">
                    <a:srgbClr val="000000">
                      <a:alpha val="43137"/>
                    </a:srgbClr>
                  </a:outerShdw>
                </a:effectLst>
                <a:latin typeface="+mn-lt"/>
              </a:rPr>
              <a:t> (BP)</a:t>
            </a:r>
          </a:p>
          <a:p>
            <a:pPr algn="l"/>
            <a:r>
              <a:rPr lang="fr-FR" sz="1600" dirty="0" smtClean="0">
                <a:latin typeface="+mn-lt"/>
              </a:rPr>
              <a:t>(</a:t>
            </a:r>
            <a:r>
              <a:rPr lang="fr-FR" sz="1600" dirty="0" err="1" smtClean="0">
                <a:latin typeface="+mn-lt"/>
              </a:rPr>
              <a:t>Ollila</a:t>
            </a:r>
            <a:r>
              <a:rPr lang="fr-FR" sz="1600" dirty="0" smtClean="0">
                <a:latin typeface="+mn-lt"/>
              </a:rPr>
              <a:t> 2018)</a:t>
            </a:r>
          </a:p>
          <a:p>
            <a:pPr algn="l"/>
            <a:endParaRPr lang="fr-FR" sz="2000" b="1" dirty="0" smtClean="0">
              <a:solidFill>
                <a:schemeClr val="bg2">
                  <a:lumMod val="25000"/>
                </a:schemeClr>
              </a:solidFill>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ct 3"/>
          <p:cNvGraphicFramePr>
            <a:graphicFrameLocks noChangeAspect="1"/>
          </p:cNvGraphicFramePr>
          <p:nvPr/>
        </p:nvGraphicFramePr>
        <p:xfrm>
          <a:off x="4067175" y="1196975"/>
          <a:ext cx="4857750" cy="5327650"/>
        </p:xfrm>
        <a:graphic>
          <a:graphicData uri="http://schemas.openxmlformats.org/presentationml/2006/ole">
            <p:oleObj spid="_x0000_s1105922" name="Image Wang" r:id="rId3" imgW="5105520" imgH="5600880" progId="">
              <p:embed/>
            </p:oleObj>
          </a:graphicData>
        </a:graphic>
      </p:graphicFrame>
      <p:sp>
        <p:nvSpPr>
          <p:cNvPr id="392196" name="Rectangle 4"/>
          <p:cNvSpPr>
            <a:spLocks noChangeArrowheads="1"/>
          </p:cNvSpPr>
          <p:nvPr/>
        </p:nvSpPr>
        <p:spPr bwMode="auto">
          <a:xfrm>
            <a:off x="0" y="404813"/>
            <a:ext cx="9144000" cy="935955"/>
          </a:xfrm>
          <a:prstGeom prst="rect">
            <a:avLst/>
          </a:prstGeom>
          <a:noFill/>
          <a:ln w="9525">
            <a:noFill/>
            <a:miter lim="800000"/>
            <a:headEnd/>
            <a:tailEnd/>
          </a:ln>
        </p:spPr>
        <p:txBody>
          <a:bodyPr anchor="ctr"/>
          <a:lstStyle/>
          <a:p>
            <a:pPr>
              <a:defRPr/>
            </a:pPr>
            <a:endParaRPr lang="fr-FR" sz="1800" b="1" dirty="0">
              <a:solidFill>
                <a:schemeClr val="bg2">
                  <a:lumMod val="25000"/>
                </a:schemeClr>
              </a:solidFill>
              <a:effectLst>
                <a:outerShdw blurRad="38100" dist="38100" dir="2700000" algn="tl">
                  <a:srgbClr val="C0C0C0"/>
                </a:outerShdw>
              </a:effectLst>
              <a:latin typeface="+mn-lt"/>
            </a:endParaRPr>
          </a:p>
          <a:p>
            <a:pPr algn="ctr">
              <a:defRPr/>
            </a:pPr>
            <a:r>
              <a:rPr lang="en-US" sz="2000" b="1" dirty="0" smtClean="0">
                <a:solidFill>
                  <a:schemeClr val="bg2">
                    <a:lumMod val="25000"/>
                  </a:schemeClr>
                </a:solidFill>
                <a:effectLst>
                  <a:outerShdw blurRad="38100" dist="38100" dir="2700000" algn="tl">
                    <a:srgbClr val="C0C0C0"/>
                  </a:outerShdw>
                </a:effectLst>
                <a:latin typeface="+mn-lt"/>
              </a:rPr>
              <a:t>CO2 greenhouse effect is so efficient that it is (almost) </a:t>
            </a:r>
            <a:r>
              <a:rPr lang="en-US" sz="2000" b="1" dirty="0" smtClean="0">
                <a:solidFill>
                  <a:srgbClr val="C00000"/>
                </a:solidFill>
                <a:effectLst>
                  <a:outerShdw blurRad="38100" dist="38100" dir="2700000" algn="tl">
                    <a:srgbClr val="C0C0C0"/>
                  </a:outerShdw>
                </a:effectLst>
                <a:latin typeface="+mn-lt"/>
              </a:rPr>
              <a:t>saturated </a:t>
            </a:r>
          </a:p>
        </p:txBody>
      </p:sp>
      <p:sp>
        <p:nvSpPr>
          <p:cNvPr id="6149" name="Line 5"/>
          <p:cNvSpPr>
            <a:spLocks noChangeShapeType="1"/>
          </p:cNvSpPr>
          <p:nvPr/>
        </p:nvSpPr>
        <p:spPr bwMode="auto">
          <a:xfrm flipV="1">
            <a:off x="5562600" y="3124200"/>
            <a:ext cx="0" cy="1066800"/>
          </a:xfrm>
          <a:prstGeom prst="line">
            <a:avLst/>
          </a:prstGeom>
          <a:noFill/>
          <a:ln w="28575">
            <a:solidFill>
              <a:srgbClr val="FF0000"/>
            </a:solidFill>
            <a:round/>
            <a:headEnd/>
            <a:tailEnd/>
          </a:ln>
        </p:spPr>
        <p:txBody>
          <a:bodyPr wrap="none"/>
          <a:lstStyle/>
          <a:p>
            <a:endParaRPr lang="fr-FR"/>
          </a:p>
        </p:txBody>
      </p:sp>
      <p:sp>
        <p:nvSpPr>
          <p:cNvPr id="6150" name="Line 6"/>
          <p:cNvSpPr>
            <a:spLocks noChangeShapeType="1"/>
          </p:cNvSpPr>
          <p:nvPr/>
        </p:nvSpPr>
        <p:spPr bwMode="auto">
          <a:xfrm flipV="1">
            <a:off x="5715000" y="3124200"/>
            <a:ext cx="0" cy="1066800"/>
          </a:xfrm>
          <a:prstGeom prst="line">
            <a:avLst/>
          </a:prstGeom>
          <a:noFill/>
          <a:ln w="28575">
            <a:solidFill>
              <a:srgbClr val="FF0000"/>
            </a:solidFill>
            <a:round/>
            <a:headEnd/>
            <a:tailEnd/>
          </a:ln>
        </p:spPr>
        <p:txBody>
          <a:bodyPr wrap="none"/>
          <a:lstStyle/>
          <a:p>
            <a:endParaRPr lang="fr-FR"/>
          </a:p>
        </p:txBody>
      </p:sp>
      <p:sp>
        <p:nvSpPr>
          <p:cNvPr id="6151" name="Line 7"/>
          <p:cNvSpPr>
            <a:spLocks noChangeShapeType="1"/>
          </p:cNvSpPr>
          <p:nvPr/>
        </p:nvSpPr>
        <p:spPr bwMode="auto">
          <a:xfrm flipV="1">
            <a:off x="6705600" y="4876800"/>
            <a:ext cx="0" cy="762000"/>
          </a:xfrm>
          <a:prstGeom prst="line">
            <a:avLst/>
          </a:prstGeom>
          <a:noFill/>
          <a:ln w="28575">
            <a:solidFill>
              <a:srgbClr val="FF0000"/>
            </a:solidFill>
            <a:round/>
            <a:headEnd/>
            <a:tailEnd/>
          </a:ln>
        </p:spPr>
        <p:txBody>
          <a:bodyPr wrap="none"/>
          <a:lstStyle/>
          <a:p>
            <a:endParaRPr lang="fr-FR"/>
          </a:p>
        </p:txBody>
      </p:sp>
      <p:sp>
        <p:nvSpPr>
          <p:cNvPr id="6152" name="Line 8"/>
          <p:cNvSpPr>
            <a:spLocks noChangeShapeType="1"/>
          </p:cNvSpPr>
          <p:nvPr/>
        </p:nvSpPr>
        <p:spPr bwMode="auto">
          <a:xfrm flipV="1">
            <a:off x="6858000" y="4876800"/>
            <a:ext cx="0" cy="762000"/>
          </a:xfrm>
          <a:prstGeom prst="line">
            <a:avLst/>
          </a:prstGeom>
          <a:noFill/>
          <a:ln w="28575">
            <a:solidFill>
              <a:srgbClr val="FF0000"/>
            </a:solidFill>
            <a:round/>
            <a:headEnd/>
            <a:tailEnd/>
          </a:ln>
        </p:spPr>
        <p:txBody>
          <a:bodyPr wrap="none"/>
          <a:lstStyle/>
          <a:p>
            <a:endParaRPr lang="fr-FR"/>
          </a:p>
        </p:txBody>
      </p:sp>
      <p:grpSp>
        <p:nvGrpSpPr>
          <p:cNvPr id="2" name="Group 8"/>
          <p:cNvGrpSpPr>
            <a:grpSpLocks/>
          </p:cNvGrpSpPr>
          <p:nvPr/>
        </p:nvGrpSpPr>
        <p:grpSpPr bwMode="auto">
          <a:xfrm>
            <a:off x="5795963" y="2924175"/>
            <a:ext cx="865187" cy="144463"/>
            <a:chOff x="4422" y="663"/>
            <a:chExt cx="545" cy="91"/>
          </a:xfrm>
        </p:grpSpPr>
        <p:sp>
          <p:nvSpPr>
            <p:cNvPr id="6165" name="Oval 2"/>
            <p:cNvSpPr>
              <a:spLocks noChangeArrowheads="1"/>
            </p:cNvSpPr>
            <p:nvPr/>
          </p:nvSpPr>
          <p:spPr bwMode="auto">
            <a:xfrm>
              <a:off x="4422" y="663"/>
              <a:ext cx="91" cy="91"/>
            </a:xfrm>
            <a:prstGeom prst="ellipse">
              <a:avLst/>
            </a:prstGeom>
            <a:solidFill>
              <a:schemeClr val="bg1"/>
            </a:solidFill>
            <a:ln w="28575">
              <a:solidFill>
                <a:schemeClr val="tx1"/>
              </a:solidFill>
              <a:round/>
              <a:headEnd/>
              <a:tailEnd/>
            </a:ln>
          </p:spPr>
          <p:txBody>
            <a:bodyPr wrap="none" anchor="ctr"/>
            <a:lstStyle/>
            <a:p>
              <a:endParaRPr lang="fr-FR"/>
            </a:p>
          </p:txBody>
        </p:sp>
        <p:sp>
          <p:nvSpPr>
            <p:cNvPr id="6166" name="Oval 3"/>
            <p:cNvSpPr>
              <a:spLocks noChangeArrowheads="1"/>
            </p:cNvSpPr>
            <p:nvPr/>
          </p:nvSpPr>
          <p:spPr bwMode="auto">
            <a:xfrm>
              <a:off x="4649" y="663"/>
              <a:ext cx="91" cy="91"/>
            </a:xfrm>
            <a:prstGeom prst="ellipse">
              <a:avLst/>
            </a:prstGeom>
            <a:solidFill>
              <a:srgbClr val="FF0000"/>
            </a:solidFill>
            <a:ln w="28575">
              <a:solidFill>
                <a:schemeClr val="tx1"/>
              </a:solidFill>
              <a:round/>
              <a:headEnd/>
              <a:tailEnd/>
            </a:ln>
          </p:spPr>
          <p:txBody>
            <a:bodyPr wrap="none" anchor="ctr"/>
            <a:lstStyle/>
            <a:p>
              <a:endParaRPr lang="fr-FR"/>
            </a:p>
          </p:txBody>
        </p:sp>
        <p:sp>
          <p:nvSpPr>
            <p:cNvPr id="6167" name="Oval 4"/>
            <p:cNvSpPr>
              <a:spLocks noChangeArrowheads="1"/>
            </p:cNvSpPr>
            <p:nvPr/>
          </p:nvSpPr>
          <p:spPr bwMode="auto">
            <a:xfrm>
              <a:off x="4876" y="663"/>
              <a:ext cx="91" cy="91"/>
            </a:xfrm>
            <a:prstGeom prst="ellipse">
              <a:avLst/>
            </a:prstGeom>
            <a:solidFill>
              <a:schemeClr val="bg1"/>
            </a:solidFill>
            <a:ln w="28575">
              <a:solidFill>
                <a:schemeClr val="tx1"/>
              </a:solidFill>
              <a:round/>
              <a:headEnd/>
              <a:tailEnd/>
            </a:ln>
          </p:spPr>
          <p:txBody>
            <a:bodyPr wrap="none" anchor="ctr"/>
            <a:lstStyle/>
            <a:p>
              <a:endParaRPr lang="fr-FR"/>
            </a:p>
          </p:txBody>
        </p:sp>
      </p:grpSp>
      <p:grpSp>
        <p:nvGrpSpPr>
          <p:cNvPr id="3" name="Group 9"/>
          <p:cNvGrpSpPr>
            <a:grpSpLocks/>
          </p:cNvGrpSpPr>
          <p:nvPr/>
        </p:nvGrpSpPr>
        <p:grpSpPr bwMode="auto">
          <a:xfrm>
            <a:off x="7092950" y="4797425"/>
            <a:ext cx="865188" cy="144463"/>
            <a:chOff x="4422" y="663"/>
            <a:chExt cx="545" cy="91"/>
          </a:xfrm>
        </p:grpSpPr>
        <p:sp>
          <p:nvSpPr>
            <p:cNvPr id="6162" name="Oval 10"/>
            <p:cNvSpPr>
              <a:spLocks noChangeArrowheads="1"/>
            </p:cNvSpPr>
            <p:nvPr/>
          </p:nvSpPr>
          <p:spPr bwMode="auto">
            <a:xfrm>
              <a:off x="4422" y="663"/>
              <a:ext cx="91" cy="91"/>
            </a:xfrm>
            <a:prstGeom prst="ellipse">
              <a:avLst/>
            </a:prstGeom>
            <a:solidFill>
              <a:schemeClr val="bg1"/>
            </a:solidFill>
            <a:ln w="28575">
              <a:solidFill>
                <a:schemeClr val="tx1"/>
              </a:solidFill>
              <a:round/>
              <a:headEnd/>
              <a:tailEnd/>
            </a:ln>
          </p:spPr>
          <p:txBody>
            <a:bodyPr wrap="none" anchor="ctr"/>
            <a:lstStyle/>
            <a:p>
              <a:endParaRPr lang="fr-FR"/>
            </a:p>
          </p:txBody>
        </p:sp>
        <p:sp>
          <p:nvSpPr>
            <p:cNvPr id="6163" name="Oval 11"/>
            <p:cNvSpPr>
              <a:spLocks noChangeArrowheads="1"/>
            </p:cNvSpPr>
            <p:nvPr/>
          </p:nvSpPr>
          <p:spPr bwMode="auto">
            <a:xfrm>
              <a:off x="4649" y="663"/>
              <a:ext cx="91" cy="91"/>
            </a:xfrm>
            <a:prstGeom prst="ellipse">
              <a:avLst/>
            </a:prstGeom>
            <a:solidFill>
              <a:srgbClr val="FF0000"/>
            </a:solidFill>
            <a:ln w="28575">
              <a:solidFill>
                <a:schemeClr val="tx1"/>
              </a:solidFill>
              <a:round/>
              <a:headEnd/>
              <a:tailEnd/>
            </a:ln>
          </p:spPr>
          <p:txBody>
            <a:bodyPr wrap="none" anchor="ctr"/>
            <a:lstStyle/>
            <a:p>
              <a:endParaRPr lang="fr-FR"/>
            </a:p>
          </p:txBody>
        </p:sp>
        <p:sp>
          <p:nvSpPr>
            <p:cNvPr id="6164" name="Oval 12"/>
            <p:cNvSpPr>
              <a:spLocks noChangeArrowheads="1"/>
            </p:cNvSpPr>
            <p:nvPr/>
          </p:nvSpPr>
          <p:spPr bwMode="auto">
            <a:xfrm>
              <a:off x="4876" y="663"/>
              <a:ext cx="91" cy="91"/>
            </a:xfrm>
            <a:prstGeom prst="ellipse">
              <a:avLst/>
            </a:prstGeom>
            <a:solidFill>
              <a:schemeClr val="bg1"/>
            </a:solidFill>
            <a:ln w="28575">
              <a:solidFill>
                <a:schemeClr val="tx1"/>
              </a:solidFill>
              <a:round/>
              <a:headEnd/>
              <a:tailEnd/>
            </a:ln>
          </p:spPr>
          <p:txBody>
            <a:bodyPr wrap="none" anchor="ctr"/>
            <a:lstStyle/>
            <a:p>
              <a:endParaRPr lang="fr-FR"/>
            </a:p>
          </p:txBody>
        </p:sp>
      </p:grpSp>
      <p:sp>
        <p:nvSpPr>
          <p:cNvPr id="6155" name="Line 13"/>
          <p:cNvSpPr>
            <a:spLocks noChangeShapeType="1"/>
          </p:cNvSpPr>
          <p:nvPr/>
        </p:nvSpPr>
        <p:spPr bwMode="auto">
          <a:xfrm flipH="1">
            <a:off x="6011863" y="2997200"/>
            <a:ext cx="215900" cy="0"/>
          </a:xfrm>
          <a:prstGeom prst="line">
            <a:avLst/>
          </a:prstGeom>
          <a:noFill/>
          <a:ln w="19050">
            <a:solidFill>
              <a:srgbClr val="FF0000"/>
            </a:solidFill>
            <a:round/>
            <a:headEnd/>
            <a:tailEnd type="triangle" w="med" len="med"/>
          </a:ln>
        </p:spPr>
        <p:txBody>
          <a:bodyPr wrap="none"/>
          <a:lstStyle/>
          <a:p>
            <a:endParaRPr lang="fr-FR"/>
          </a:p>
        </p:txBody>
      </p:sp>
      <p:sp>
        <p:nvSpPr>
          <p:cNvPr id="6156" name="Line 14"/>
          <p:cNvSpPr>
            <a:spLocks noChangeShapeType="1"/>
          </p:cNvSpPr>
          <p:nvPr/>
        </p:nvSpPr>
        <p:spPr bwMode="auto">
          <a:xfrm flipV="1">
            <a:off x="7524750" y="4652963"/>
            <a:ext cx="0" cy="215900"/>
          </a:xfrm>
          <a:prstGeom prst="line">
            <a:avLst/>
          </a:prstGeom>
          <a:noFill/>
          <a:ln w="19050">
            <a:solidFill>
              <a:srgbClr val="FF0000"/>
            </a:solidFill>
            <a:round/>
            <a:headEnd/>
            <a:tailEnd type="triangle" w="med" len="med"/>
          </a:ln>
        </p:spPr>
        <p:txBody>
          <a:bodyPr wrap="none"/>
          <a:lstStyle/>
          <a:p>
            <a:endParaRPr lang="fr-FR"/>
          </a:p>
        </p:txBody>
      </p:sp>
      <p:pic>
        <p:nvPicPr>
          <p:cNvPr id="6157" name="Picture 6" descr="CO2-party-c"/>
          <p:cNvPicPr>
            <a:picLocks noChangeAspect="1" noChangeArrowheads="1"/>
          </p:cNvPicPr>
          <p:nvPr/>
        </p:nvPicPr>
        <p:blipFill>
          <a:blip r:embed="rId4" cstate="print"/>
          <a:srcRect/>
          <a:stretch>
            <a:fillRect/>
          </a:stretch>
        </p:blipFill>
        <p:spPr bwMode="auto">
          <a:xfrm>
            <a:off x="900113" y="1628775"/>
            <a:ext cx="3270250" cy="2160588"/>
          </a:xfrm>
          <a:prstGeom prst="rect">
            <a:avLst/>
          </a:prstGeom>
          <a:noFill/>
          <a:ln w="9525">
            <a:noFill/>
            <a:miter lim="800000"/>
            <a:headEnd/>
            <a:tailEnd/>
          </a:ln>
        </p:spPr>
      </p:pic>
      <p:sp>
        <p:nvSpPr>
          <p:cNvPr id="37" name="Rectangle 36"/>
          <p:cNvSpPr/>
          <p:nvPr/>
        </p:nvSpPr>
        <p:spPr>
          <a:xfrm>
            <a:off x="4067175" y="6092825"/>
            <a:ext cx="1225550" cy="5048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r-FR"/>
          </a:p>
        </p:txBody>
      </p:sp>
      <p:pic>
        <p:nvPicPr>
          <p:cNvPr id="6161" name="Picture 23"/>
          <p:cNvPicPr>
            <a:picLocks noChangeAspect="1" noChangeArrowheads="1"/>
          </p:cNvPicPr>
          <p:nvPr/>
        </p:nvPicPr>
        <p:blipFill>
          <a:blip r:embed="rId5" cstate="print"/>
          <a:srcRect/>
          <a:stretch>
            <a:fillRect/>
          </a:stretch>
        </p:blipFill>
        <p:spPr bwMode="auto">
          <a:xfrm>
            <a:off x="5364163" y="2536825"/>
            <a:ext cx="306387" cy="161925"/>
          </a:xfrm>
          <a:prstGeom prst="rect">
            <a:avLst/>
          </a:prstGeom>
          <a:noFill/>
          <a:ln w="9525">
            <a:noFill/>
            <a:miter lim="800000"/>
            <a:headEnd/>
            <a:tailEnd/>
          </a:ln>
        </p:spPr>
      </p:pic>
      <p:sp>
        <p:nvSpPr>
          <p:cNvPr id="392194" name="Rectangle 2"/>
          <p:cNvSpPr>
            <a:spLocks noGrp="1" noChangeArrowheads="1"/>
          </p:cNvSpPr>
          <p:nvPr>
            <p:ph type="title"/>
          </p:nvPr>
        </p:nvSpPr>
        <p:spPr>
          <a:xfrm>
            <a:off x="395536" y="3861048"/>
            <a:ext cx="4392488" cy="2448272"/>
          </a:xfrm>
        </p:spPr>
        <p:txBody>
          <a:bodyPr>
            <a:normAutofit/>
          </a:bodyPr>
          <a:lstStyle/>
          <a:p>
            <a:pPr eaLnBrk="1" hangingPunct="1">
              <a:defRPr/>
            </a:pPr>
            <a:r>
              <a:rPr lang="en-US" sz="2000" dirty="0" smtClean="0">
                <a:solidFill>
                  <a:schemeClr val="tx2">
                    <a:lumMod val="50000"/>
                  </a:schemeClr>
                </a:solidFill>
                <a:effectLst>
                  <a:outerShdw blurRad="38100" dist="38100" dir="2700000" algn="tl">
                    <a:srgbClr val="C0C0C0"/>
                  </a:outerShdw>
                </a:effectLst>
                <a:latin typeface="+mn-lt"/>
              </a:rPr>
              <a:t>Both atomic vibrations of the CO2 molecule </a:t>
            </a:r>
            <a:r>
              <a:rPr lang="en-US" sz="2000" b="1" dirty="0" smtClean="0">
                <a:solidFill>
                  <a:srgbClr val="FF0000"/>
                </a:solidFill>
                <a:effectLst>
                  <a:outerShdw blurRad="38100" dist="38100" dir="2700000" algn="tl">
                    <a:srgbClr val="C0C0C0"/>
                  </a:outerShdw>
                </a:effectLst>
                <a:latin typeface="+mn-lt"/>
              </a:rPr>
              <a:t>absorb at 20 et 70 THz </a:t>
            </a:r>
            <a:r>
              <a:rPr lang="en-US" sz="2000" dirty="0" smtClean="0">
                <a:solidFill>
                  <a:schemeClr val="tx2">
                    <a:lumMod val="50000"/>
                  </a:schemeClr>
                </a:solidFill>
                <a:effectLst>
                  <a:outerShdw blurRad="38100" dist="38100" dir="2700000" algn="tl">
                    <a:srgbClr val="C0C0C0"/>
                  </a:outerShdw>
                </a:effectLst>
                <a:latin typeface="+mn-lt"/>
              </a:rPr>
              <a:t/>
            </a:r>
            <a:br>
              <a:rPr lang="en-US" sz="2000" dirty="0" smtClean="0">
                <a:solidFill>
                  <a:schemeClr val="tx2">
                    <a:lumMod val="50000"/>
                  </a:schemeClr>
                </a:solidFill>
                <a:effectLst>
                  <a:outerShdw blurRad="38100" dist="38100" dir="2700000" algn="tl">
                    <a:srgbClr val="C0C0C0"/>
                  </a:outerShdw>
                </a:effectLst>
                <a:latin typeface="+mn-lt"/>
              </a:rPr>
            </a:br>
            <a:r>
              <a:rPr lang="en-US" sz="2000" dirty="0" smtClean="0">
                <a:solidFill>
                  <a:schemeClr val="tx2">
                    <a:lumMod val="50000"/>
                  </a:schemeClr>
                </a:solidFill>
                <a:effectLst>
                  <a:outerShdw blurRad="38100" dist="38100" dir="2700000" algn="tl">
                    <a:srgbClr val="C0C0C0"/>
                  </a:outerShdw>
                </a:effectLst>
                <a:latin typeface="+mn-lt"/>
              </a:rPr>
              <a:t>the thermal radiation emitted by the Earth at both these frequencies</a:t>
            </a:r>
            <a:br>
              <a:rPr lang="en-US" sz="2000" dirty="0" smtClean="0">
                <a:solidFill>
                  <a:schemeClr val="tx2">
                    <a:lumMod val="50000"/>
                  </a:schemeClr>
                </a:solidFill>
                <a:effectLst>
                  <a:outerShdw blurRad="38100" dist="38100" dir="2700000" algn="tl">
                    <a:srgbClr val="C0C0C0"/>
                  </a:outerShdw>
                </a:effectLst>
                <a:latin typeface="+mn-lt"/>
              </a:rPr>
            </a:br>
            <a:r>
              <a:rPr lang="en-US" sz="2000" dirty="0" smtClean="0">
                <a:solidFill>
                  <a:schemeClr val="tx2">
                    <a:lumMod val="50000"/>
                  </a:schemeClr>
                </a:solidFill>
                <a:effectLst>
                  <a:outerShdw blurRad="38100" dist="38100" dir="2700000" algn="tl">
                    <a:srgbClr val="C0C0C0"/>
                  </a:outerShdw>
                </a:effectLst>
                <a:latin typeface="+mn-lt"/>
              </a:rPr>
              <a:t/>
            </a:r>
            <a:br>
              <a:rPr lang="en-US" sz="2000" dirty="0" smtClean="0">
                <a:solidFill>
                  <a:schemeClr val="tx2">
                    <a:lumMod val="50000"/>
                  </a:schemeClr>
                </a:solidFill>
                <a:effectLst>
                  <a:outerShdw blurRad="38100" dist="38100" dir="2700000" algn="tl">
                    <a:srgbClr val="C0C0C0"/>
                  </a:outerShdw>
                </a:effectLst>
                <a:latin typeface="+mn-lt"/>
              </a:rPr>
            </a:br>
            <a:r>
              <a:rPr lang="en-US" sz="2000" dirty="0" smtClean="0">
                <a:solidFill>
                  <a:schemeClr val="tx2">
                    <a:lumMod val="50000"/>
                  </a:schemeClr>
                </a:solidFill>
                <a:effectLst>
                  <a:outerShdw blurRad="38100" dist="38100" dir="2700000" algn="tl">
                    <a:srgbClr val="C0C0C0"/>
                  </a:outerShdw>
                </a:effectLst>
                <a:latin typeface="+mn-lt"/>
              </a:rPr>
              <a:t> </a:t>
            </a:r>
            <a:r>
              <a:rPr lang="en-US" sz="1600" dirty="0" smtClean="0">
                <a:solidFill>
                  <a:schemeClr val="tx2">
                    <a:lumMod val="50000"/>
                  </a:schemeClr>
                </a:solidFill>
                <a:effectLst>
                  <a:outerShdw blurRad="38100" dist="38100" dir="2700000" algn="tl">
                    <a:srgbClr val="C0C0C0"/>
                  </a:outerShdw>
                </a:effectLst>
                <a:latin typeface="+mn-lt"/>
              </a:rPr>
              <a:t>1 THz = 1000 billions of oscillations per second </a:t>
            </a:r>
            <a:endParaRPr lang="en-US" sz="1600" i="1" dirty="0" smtClean="0">
              <a:solidFill>
                <a:schemeClr val="tx2">
                  <a:lumMod val="50000"/>
                </a:schemeClr>
              </a:solidFill>
              <a:effectLst>
                <a:outerShdw blurRad="38100" dist="38100" dir="2700000" algn="tl">
                  <a:srgbClr val="C0C0C0"/>
                </a:outerShdw>
              </a:effectLst>
              <a:latin typeface="+mn-lt"/>
            </a:endParaRPr>
          </a:p>
        </p:txBody>
      </p:sp>
      <p:cxnSp>
        <p:nvCxnSpPr>
          <p:cNvPr id="25" name="Connecteur droit avec flèche 24"/>
          <p:cNvCxnSpPr/>
          <p:nvPr/>
        </p:nvCxnSpPr>
        <p:spPr>
          <a:xfrm flipV="1">
            <a:off x="4572000" y="4221088"/>
            <a:ext cx="1008112" cy="72008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p:nvPr/>
        </p:nvCxnSpPr>
        <p:spPr>
          <a:xfrm>
            <a:off x="4572000" y="4941168"/>
            <a:ext cx="2088232" cy="648072"/>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6372200" y="5877272"/>
            <a:ext cx="1008112"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ZoneTexte 28"/>
          <p:cNvSpPr txBox="1"/>
          <p:nvPr/>
        </p:nvSpPr>
        <p:spPr>
          <a:xfrm>
            <a:off x="5292080" y="4293096"/>
            <a:ext cx="1082476" cy="307777"/>
          </a:xfrm>
          <a:prstGeom prst="rect">
            <a:avLst/>
          </a:prstGeom>
          <a:noFill/>
        </p:spPr>
        <p:txBody>
          <a:bodyPr wrap="none" rtlCol="0">
            <a:spAutoFit/>
          </a:bodyPr>
          <a:lstStyle/>
          <a:p>
            <a:r>
              <a:rPr lang="fr-FR" sz="1400" b="1" dirty="0" smtClean="0">
                <a:solidFill>
                  <a:srgbClr val="FF0000"/>
                </a:solidFill>
                <a:effectLst>
                  <a:outerShdw blurRad="38100" dist="38100" dir="2700000" algn="tl">
                    <a:srgbClr val="000000">
                      <a:alpha val="43137"/>
                    </a:srgbClr>
                  </a:outerShdw>
                </a:effectLst>
                <a:latin typeface="+mn-lt"/>
              </a:rPr>
              <a:t>Saturation</a:t>
            </a:r>
            <a:endParaRPr lang="fr-FR" sz="1400" b="1" dirty="0">
              <a:solidFill>
                <a:srgbClr val="FF0000"/>
              </a:solidFill>
              <a:effectLst>
                <a:outerShdw blurRad="38100" dist="38100" dir="2700000" algn="tl">
                  <a:srgbClr val="000000">
                    <a:alpha val="43137"/>
                  </a:srgbClr>
                </a:outerShdw>
              </a:effectLst>
              <a:latin typeface="+mn-lt"/>
            </a:endParaRPr>
          </a:p>
        </p:txBody>
      </p:sp>
      <p:sp>
        <p:nvSpPr>
          <p:cNvPr id="32" name="Rectangle 31"/>
          <p:cNvSpPr/>
          <p:nvPr/>
        </p:nvSpPr>
        <p:spPr>
          <a:xfrm>
            <a:off x="5220072" y="6093296"/>
            <a:ext cx="3672408"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5220072" y="6021289"/>
            <a:ext cx="3600078" cy="523220"/>
          </a:xfrm>
          <a:prstGeom prst="rect">
            <a:avLst/>
          </a:prstGeom>
        </p:spPr>
        <p:txBody>
          <a:bodyPr wrap="square">
            <a:spAutoFit/>
          </a:bodyPr>
          <a:lstStyle/>
          <a:p>
            <a:pPr>
              <a:defRPr/>
            </a:pPr>
            <a:r>
              <a:rPr lang="en-GB" sz="1400" dirty="0" smtClean="0">
                <a:latin typeface="+mn-lt"/>
              </a:rPr>
              <a:t>Continuation of rainbow beyond red in the infrared wavelengths (Farmer 1974)</a:t>
            </a:r>
            <a:endParaRPr lang="fr-FR" sz="1400" dirty="0">
              <a:latin typeface="+mn-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4" name="Object 3"/>
          <p:cNvGraphicFramePr>
            <a:graphicFrameLocks noChangeAspect="1"/>
          </p:cNvGraphicFramePr>
          <p:nvPr/>
        </p:nvGraphicFramePr>
        <p:xfrm>
          <a:off x="4067175" y="1196975"/>
          <a:ext cx="4857750" cy="5327650"/>
        </p:xfrm>
        <a:graphic>
          <a:graphicData uri="http://schemas.openxmlformats.org/presentationml/2006/ole">
            <p:oleObj spid="_x0000_s1082370" name="Image Wang" r:id="rId3" imgW="5105520" imgH="5600880" progId="">
              <p:embed/>
            </p:oleObj>
          </a:graphicData>
        </a:graphic>
      </p:graphicFrame>
      <p:sp>
        <p:nvSpPr>
          <p:cNvPr id="392196" name="Rectangle 4"/>
          <p:cNvSpPr>
            <a:spLocks noChangeArrowheads="1"/>
          </p:cNvSpPr>
          <p:nvPr/>
        </p:nvSpPr>
        <p:spPr bwMode="auto">
          <a:xfrm>
            <a:off x="539552" y="333375"/>
            <a:ext cx="8208912" cy="935385"/>
          </a:xfrm>
          <a:prstGeom prst="rect">
            <a:avLst/>
          </a:prstGeom>
          <a:noFill/>
          <a:ln w="9525">
            <a:noFill/>
            <a:miter lim="800000"/>
            <a:headEnd/>
            <a:tailEnd/>
          </a:ln>
        </p:spPr>
        <p:txBody>
          <a:bodyPr anchor="ctr"/>
          <a:lstStyle/>
          <a:p>
            <a:pPr>
              <a:defRPr/>
            </a:pPr>
            <a:endParaRPr lang="fr-FR" sz="1800" b="1" dirty="0">
              <a:solidFill>
                <a:schemeClr val="bg2">
                  <a:lumMod val="25000"/>
                </a:schemeClr>
              </a:solidFill>
              <a:effectLst>
                <a:outerShdw blurRad="38100" dist="38100" dir="2700000" algn="tl">
                  <a:srgbClr val="C0C0C0"/>
                </a:outerShdw>
              </a:effectLst>
              <a:latin typeface="+mn-lt"/>
            </a:endParaRPr>
          </a:p>
          <a:p>
            <a:pPr algn="ctr">
              <a:defRPr/>
            </a:pPr>
            <a:r>
              <a:rPr lang="fr-FR" b="1" dirty="0" smtClean="0">
                <a:solidFill>
                  <a:schemeClr val="bg2">
                    <a:lumMod val="25000"/>
                  </a:schemeClr>
                </a:solidFill>
                <a:effectLst>
                  <a:outerShdw blurRad="38100" dist="38100" dir="2700000" algn="tl">
                    <a:srgbClr val="C0C0C0"/>
                  </a:outerShdw>
                </a:effectLst>
                <a:latin typeface="+mn-lt"/>
              </a:rPr>
              <a:t>CO2 </a:t>
            </a:r>
            <a:r>
              <a:rPr lang="fr-FR" b="1" dirty="0" err="1" smtClean="0">
                <a:solidFill>
                  <a:schemeClr val="bg2">
                    <a:lumMod val="25000"/>
                  </a:schemeClr>
                </a:solidFill>
                <a:effectLst>
                  <a:outerShdw blurRad="38100" dist="38100" dir="2700000" algn="tl">
                    <a:srgbClr val="C0C0C0"/>
                  </a:outerShdw>
                </a:effectLst>
                <a:latin typeface="+mn-lt"/>
              </a:rPr>
              <a:t>greenhouse</a:t>
            </a:r>
            <a:r>
              <a:rPr lang="fr-FR" b="1" dirty="0" smtClean="0">
                <a:solidFill>
                  <a:schemeClr val="bg2">
                    <a:lumMod val="25000"/>
                  </a:schemeClr>
                </a:solidFill>
                <a:effectLst>
                  <a:outerShdw blurRad="38100" dist="38100" dir="2700000" algn="tl">
                    <a:srgbClr val="C0C0C0"/>
                  </a:outerShdw>
                </a:effectLst>
                <a:latin typeface="+mn-lt"/>
              </a:rPr>
              <a:t> </a:t>
            </a:r>
            <a:r>
              <a:rPr lang="fr-FR" b="1" dirty="0" err="1" smtClean="0">
                <a:solidFill>
                  <a:schemeClr val="bg2">
                    <a:lumMod val="25000"/>
                  </a:schemeClr>
                </a:solidFill>
                <a:effectLst>
                  <a:outerShdw blurRad="38100" dist="38100" dir="2700000" algn="tl">
                    <a:srgbClr val="C0C0C0"/>
                  </a:outerShdw>
                </a:effectLst>
                <a:latin typeface="+mn-lt"/>
              </a:rPr>
              <a:t>effect</a:t>
            </a:r>
            <a:r>
              <a:rPr lang="fr-FR" b="1" dirty="0" smtClean="0">
                <a:solidFill>
                  <a:schemeClr val="bg2">
                    <a:lumMod val="25000"/>
                  </a:schemeClr>
                </a:solidFill>
                <a:effectLst>
                  <a:outerShdw blurRad="38100" dist="38100" dir="2700000" algn="tl">
                    <a:srgbClr val="C0C0C0"/>
                  </a:outerShdw>
                </a:effectLst>
                <a:latin typeface="+mn-lt"/>
              </a:rPr>
              <a:t> (</a:t>
            </a:r>
            <a:r>
              <a:rPr lang="fr-FR" b="1" dirty="0" err="1" smtClean="0">
                <a:solidFill>
                  <a:schemeClr val="bg2">
                    <a:lumMod val="25000"/>
                  </a:schemeClr>
                </a:solidFill>
                <a:effectLst>
                  <a:outerShdw blurRad="38100" dist="38100" dir="2700000" algn="tl">
                    <a:srgbClr val="C0C0C0"/>
                  </a:outerShdw>
                </a:effectLst>
                <a:latin typeface="+mn-lt"/>
              </a:rPr>
              <a:t>almost</a:t>
            </a:r>
            <a:r>
              <a:rPr lang="fr-FR" b="1" dirty="0" smtClean="0">
                <a:solidFill>
                  <a:schemeClr val="bg2">
                    <a:lumMod val="25000"/>
                  </a:schemeClr>
                </a:solidFill>
                <a:effectLst>
                  <a:outerShdw blurRad="38100" dist="38100" dir="2700000" algn="tl">
                    <a:srgbClr val="C0C0C0"/>
                  </a:outerShdw>
                </a:effectLst>
                <a:latin typeface="+mn-lt"/>
              </a:rPr>
              <a:t>)« </a:t>
            </a:r>
            <a:r>
              <a:rPr lang="fr-FR" b="1" dirty="0" err="1" smtClean="0">
                <a:solidFill>
                  <a:schemeClr val="bg2">
                    <a:lumMod val="25000"/>
                  </a:schemeClr>
                </a:solidFill>
                <a:effectLst>
                  <a:outerShdw blurRad="38100" dist="38100" dir="2700000" algn="tl">
                    <a:srgbClr val="C0C0C0"/>
                  </a:outerShdw>
                </a:effectLst>
                <a:latin typeface="+mn-lt"/>
              </a:rPr>
              <a:t>saturates</a:t>
            </a:r>
            <a:r>
              <a:rPr lang="fr-FR" b="1" dirty="0" smtClean="0">
                <a:solidFill>
                  <a:schemeClr val="bg2">
                    <a:lumMod val="25000"/>
                  </a:schemeClr>
                </a:solidFill>
                <a:effectLst>
                  <a:outerShdw blurRad="38100" dist="38100" dir="2700000" algn="tl">
                    <a:srgbClr val="C0C0C0"/>
                  </a:outerShdw>
                </a:effectLst>
                <a:latin typeface="+mn-lt"/>
              </a:rPr>
              <a:t> »</a:t>
            </a:r>
            <a:endParaRPr lang="fr-FR" b="1" dirty="0">
              <a:solidFill>
                <a:schemeClr val="bg2">
                  <a:lumMod val="25000"/>
                </a:schemeClr>
              </a:solidFill>
              <a:effectLst>
                <a:outerShdw blurRad="38100" dist="38100" dir="2700000" algn="tl">
                  <a:srgbClr val="C0C0C0"/>
                </a:outerShdw>
              </a:effectLst>
              <a:latin typeface="+mn-lt"/>
            </a:endParaRPr>
          </a:p>
        </p:txBody>
      </p:sp>
      <p:sp>
        <p:nvSpPr>
          <p:cNvPr id="28677" name="Line 5"/>
          <p:cNvSpPr>
            <a:spLocks noChangeShapeType="1"/>
          </p:cNvSpPr>
          <p:nvPr/>
        </p:nvSpPr>
        <p:spPr bwMode="auto">
          <a:xfrm flipV="1">
            <a:off x="5562600" y="3124200"/>
            <a:ext cx="0" cy="1066800"/>
          </a:xfrm>
          <a:prstGeom prst="line">
            <a:avLst/>
          </a:prstGeom>
          <a:noFill/>
          <a:ln w="28575">
            <a:solidFill>
              <a:srgbClr val="FF0000"/>
            </a:solidFill>
            <a:round/>
            <a:headEnd/>
            <a:tailEnd/>
          </a:ln>
        </p:spPr>
        <p:txBody>
          <a:bodyPr wrap="none"/>
          <a:lstStyle/>
          <a:p>
            <a:endParaRPr lang="fr-FR"/>
          </a:p>
        </p:txBody>
      </p:sp>
      <p:sp>
        <p:nvSpPr>
          <p:cNvPr id="28678" name="Line 6"/>
          <p:cNvSpPr>
            <a:spLocks noChangeShapeType="1"/>
          </p:cNvSpPr>
          <p:nvPr/>
        </p:nvSpPr>
        <p:spPr bwMode="auto">
          <a:xfrm flipV="1">
            <a:off x="5715000" y="3124200"/>
            <a:ext cx="0" cy="1066800"/>
          </a:xfrm>
          <a:prstGeom prst="line">
            <a:avLst/>
          </a:prstGeom>
          <a:noFill/>
          <a:ln w="28575">
            <a:solidFill>
              <a:srgbClr val="FF0000"/>
            </a:solidFill>
            <a:round/>
            <a:headEnd/>
            <a:tailEnd/>
          </a:ln>
        </p:spPr>
        <p:txBody>
          <a:bodyPr wrap="none"/>
          <a:lstStyle/>
          <a:p>
            <a:endParaRPr lang="fr-FR"/>
          </a:p>
        </p:txBody>
      </p:sp>
      <p:sp>
        <p:nvSpPr>
          <p:cNvPr id="28679" name="Line 7"/>
          <p:cNvSpPr>
            <a:spLocks noChangeShapeType="1"/>
          </p:cNvSpPr>
          <p:nvPr/>
        </p:nvSpPr>
        <p:spPr bwMode="auto">
          <a:xfrm flipV="1">
            <a:off x="6705600" y="4876800"/>
            <a:ext cx="0" cy="762000"/>
          </a:xfrm>
          <a:prstGeom prst="line">
            <a:avLst/>
          </a:prstGeom>
          <a:noFill/>
          <a:ln w="28575">
            <a:solidFill>
              <a:srgbClr val="FF0000"/>
            </a:solidFill>
            <a:round/>
            <a:headEnd/>
            <a:tailEnd/>
          </a:ln>
        </p:spPr>
        <p:txBody>
          <a:bodyPr wrap="none"/>
          <a:lstStyle/>
          <a:p>
            <a:endParaRPr lang="fr-FR"/>
          </a:p>
        </p:txBody>
      </p:sp>
      <p:sp>
        <p:nvSpPr>
          <p:cNvPr id="28680" name="Line 8"/>
          <p:cNvSpPr>
            <a:spLocks noChangeShapeType="1"/>
          </p:cNvSpPr>
          <p:nvPr/>
        </p:nvSpPr>
        <p:spPr bwMode="auto">
          <a:xfrm flipV="1">
            <a:off x="6858000" y="4876800"/>
            <a:ext cx="0" cy="762000"/>
          </a:xfrm>
          <a:prstGeom prst="line">
            <a:avLst/>
          </a:prstGeom>
          <a:noFill/>
          <a:ln w="28575">
            <a:solidFill>
              <a:srgbClr val="FF0000"/>
            </a:solidFill>
            <a:round/>
            <a:headEnd/>
            <a:tailEnd/>
          </a:ln>
        </p:spPr>
        <p:txBody>
          <a:bodyPr wrap="none"/>
          <a:lstStyle/>
          <a:p>
            <a:endParaRPr lang="fr-FR"/>
          </a:p>
        </p:txBody>
      </p:sp>
      <p:grpSp>
        <p:nvGrpSpPr>
          <p:cNvPr id="2" name="Group 8"/>
          <p:cNvGrpSpPr>
            <a:grpSpLocks/>
          </p:cNvGrpSpPr>
          <p:nvPr/>
        </p:nvGrpSpPr>
        <p:grpSpPr bwMode="auto">
          <a:xfrm>
            <a:off x="5795963" y="2924175"/>
            <a:ext cx="865187" cy="144463"/>
            <a:chOff x="4422" y="663"/>
            <a:chExt cx="545" cy="91"/>
          </a:xfrm>
        </p:grpSpPr>
        <p:sp>
          <p:nvSpPr>
            <p:cNvPr id="28707" name="Oval 2"/>
            <p:cNvSpPr>
              <a:spLocks noChangeArrowheads="1"/>
            </p:cNvSpPr>
            <p:nvPr/>
          </p:nvSpPr>
          <p:spPr bwMode="auto">
            <a:xfrm>
              <a:off x="4422" y="663"/>
              <a:ext cx="91" cy="91"/>
            </a:xfrm>
            <a:prstGeom prst="ellipse">
              <a:avLst/>
            </a:prstGeom>
            <a:solidFill>
              <a:schemeClr val="bg1"/>
            </a:solidFill>
            <a:ln w="28575">
              <a:solidFill>
                <a:schemeClr val="tx1"/>
              </a:solidFill>
              <a:round/>
              <a:headEnd/>
              <a:tailEnd/>
            </a:ln>
          </p:spPr>
          <p:txBody>
            <a:bodyPr wrap="none" anchor="ctr"/>
            <a:lstStyle/>
            <a:p>
              <a:endParaRPr lang="fr-FR"/>
            </a:p>
          </p:txBody>
        </p:sp>
        <p:sp>
          <p:nvSpPr>
            <p:cNvPr id="28708" name="Oval 3"/>
            <p:cNvSpPr>
              <a:spLocks noChangeArrowheads="1"/>
            </p:cNvSpPr>
            <p:nvPr/>
          </p:nvSpPr>
          <p:spPr bwMode="auto">
            <a:xfrm>
              <a:off x="4649" y="663"/>
              <a:ext cx="91" cy="91"/>
            </a:xfrm>
            <a:prstGeom prst="ellipse">
              <a:avLst/>
            </a:prstGeom>
            <a:solidFill>
              <a:srgbClr val="FF0000"/>
            </a:solidFill>
            <a:ln w="28575">
              <a:solidFill>
                <a:schemeClr val="tx1"/>
              </a:solidFill>
              <a:round/>
              <a:headEnd/>
              <a:tailEnd/>
            </a:ln>
          </p:spPr>
          <p:txBody>
            <a:bodyPr wrap="none" anchor="ctr"/>
            <a:lstStyle/>
            <a:p>
              <a:endParaRPr lang="fr-FR"/>
            </a:p>
          </p:txBody>
        </p:sp>
        <p:sp>
          <p:nvSpPr>
            <p:cNvPr id="28709" name="Oval 4"/>
            <p:cNvSpPr>
              <a:spLocks noChangeArrowheads="1"/>
            </p:cNvSpPr>
            <p:nvPr/>
          </p:nvSpPr>
          <p:spPr bwMode="auto">
            <a:xfrm>
              <a:off x="4876" y="663"/>
              <a:ext cx="91" cy="91"/>
            </a:xfrm>
            <a:prstGeom prst="ellipse">
              <a:avLst/>
            </a:prstGeom>
            <a:solidFill>
              <a:schemeClr val="bg1"/>
            </a:solidFill>
            <a:ln w="28575">
              <a:solidFill>
                <a:schemeClr val="tx1"/>
              </a:solidFill>
              <a:round/>
              <a:headEnd/>
              <a:tailEnd/>
            </a:ln>
          </p:spPr>
          <p:txBody>
            <a:bodyPr wrap="none" anchor="ctr"/>
            <a:lstStyle/>
            <a:p>
              <a:endParaRPr lang="fr-FR"/>
            </a:p>
          </p:txBody>
        </p:sp>
      </p:grpSp>
      <p:grpSp>
        <p:nvGrpSpPr>
          <p:cNvPr id="3" name="Group 9"/>
          <p:cNvGrpSpPr>
            <a:grpSpLocks/>
          </p:cNvGrpSpPr>
          <p:nvPr/>
        </p:nvGrpSpPr>
        <p:grpSpPr bwMode="auto">
          <a:xfrm>
            <a:off x="7092950" y="4797425"/>
            <a:ext cx="865188" cy="144463"/>
            <a:chOff x="4422" y="663"/>
            <a:chExt cx="545" cy="91"/>
          </a:xfrm>
        </p:grpSpPr>
        <p:sp>
          <p:nvSpPr>
            <p:cNvPr id="28704" name="Oval 10"/>
            <p:cNvSpPr>
              <a:spLocks noChangeArrowheads="1"/>
            </p:cNvSpPr>
            <p:nvPr/>
          </p:nvSpPr>
          <p:spPr bwMode="auto">
            <a:xfrm>
              <a:off x="4422" y="663"/>
              <a:ext cx="91" cy="91"/>
            </a:xfrm>
            <a:prstGeom prst="ellipse">
              <a:avLst/>
            </a:prstGeom>
            <a:solidFill>
              <a:schemeClr val="bg1"/>
            </a:solidFill>
            <a:ln w="28575">
              <a:solidFill>
                <a:schemeClr val="tx1"/>
              </a:solidFill>
              <a:round/>
              <a:headEnd/>
              <a:tailEnd/>
            </a:ln>
          </p:spPr>
          <p:txBody>
            <a:bodyPr wrap="none" anchor="ctr"/>
            <a:lstStyle/>
            <a:p>
              <a:endParaRPr lang="fr-FR"/>
            </a:p>
          </p:txBody>
        </p:sp>
        <p:sp>
          <p:nvSpPr>
            <p:cNvPr id="28705" name="Oval 11"/>
            <p:cNvSpPr>
              <a:spLocks noChangeArrowheads="1"/>
            </p:cNvSpPr>
            <p:nvPr/>
          </p:nvSpPr>
          <p:spPr bwMode="auto">
            <a:xfrm>
              <a:off x="4649" y="663"/>
              <a:ext cx="91" cy="91"/>
            </a:xfrm>
            <a:prstGeom prst="ellipse">
              <a:avLst/>
            </a:prstGeom>
            <a:solidFill>
              <a:srgbClr val="FF0000"/>
            </a:solidFill>
            <a:ln w="28575">
              <a:solidFill>
                <a:schemeClr val="tx1"/>
              </a:solidFill>
              <a:round/>
              <a:headEnd/>
              <a:tailEnd/>
            </a:ln>
          </p:spPr>
          <p:txBody>
            <a:bodyPr wrap="none" anchor="ctr"/>
            <a:lstStyle/>
            <a:p>
              <a:endParaRPr lang="fr-FR"/>
            </a:p>
          </p:txBody>
        </p:sp>
        <p:sp>
          <p:nvSpPr>
            <p:cNvPr id="28706" name="Oval 12"/>
            <p:cNvSpPr>
              <a:spLocks noChangeArrowheads="1"/>
            </p:cNvSpPr>
            <p:nvPr/>
          </p:nvSpPr>
          <p:spPr bwMode="auto">
            <a:xfrm>
              <a:off x="4876" y="663"/>
              <a:ext cx="91" cy="91"/>
            </a:xfrm>
            <a:prstGeom prst="ellipse">
              <a:avLst/>
            </a:prstGeom>
            <a:solidFill>
              <a:schemeClr val="bg1"/>
            </a:solidFill>
            <a:ln w="28575">
              <a:solidFill>
                <a:schemeClr val="tx1"/>
              </a:solidFill>
              <a:round/>
              <a:headEnd/>
              <a:tailEnd/>
            </a:ln>
          </p:spPr>
          <p:txBody>
            <a:bodyPr wrap="none" anchor="ctr"/>
            <a:lstStyle/>
            <a:p>
              <a:endParaRPr lang="fr-FR"/>
            </a:p>
          </p:txBody>
        </p:sp>
      </p:grpSp>
      <p:sp>
        <p:nvSpPr>
          <p:cNvPr id="28683" name="Line 13"/>
          <p:cNvSpPr>
            <a:spLocks noChangeShapeType="1"/>
          </p:cNvSpPr>
          <p:nvPr/>
        </p:nvSpPr>
        <p:spPr bwMode="auto">
          <a:xfrm flipH="1">
            <a:off x="6011863" y="2997200"/>
            <a:ext cx="215900" cy="0"/>
          </a:xfrm>
          <a:prstGeom prst="line">
            <a:avLst/>
          </a:prstGeom>
          <a:noFill/>
          <a:ln w="19050">
            <a:solidFill>
              <a:srgbClr val="FF0000"/>
            </a:solidFill>
            <a:round/>
            <a:headEnd/>
            <a:tailEnd type="triangle" w="med" len="med"/>
          </a:ln>
        </p:spPr>
        <p:txBody>
          <a:bodyPr wrap="none"/>
          <a:lstStyle/>
          <a:p>
            <a:endParaRPr lang="fr-FR"/>
          </a:p>
        </p:txBody>
      </p:sp>
      <p:sp>
        <p:nvSpPr>
          <p:cNvPr id="28684" name="Line 14"/>
          <p:cNvSpPr>
            <a:spLocks noChangeShapeType="1"/>
          </p:cNvSpPr>
          <p:nvPr/>
        </p:nvSpPr>
        <p:spPr bwMode="auto">
          <a:xfrm flipV="1">
            <a:off x="7524750" y="4652963"/>
            <a:ext cx="0" cy="215900"/>
          </a:xfrm>
          <a:prstGeom prst="line">
            <a:avLst/>
          </a:prstGeom>
          <a:noFill/>
          <a:ln w="19050">
            <a:solidFill>
              <a:srgbClr val="FF0000"/>
            </a:solidFill>
            <a:round/>
            <a:headEnd/>
            <a:tailEnd type="triangle" w="med" len="med"/>
          </a:ln>
        </p:spPr>
        <p:txBody>
          <a:bodyPr wrap="none"/>
          <a:lstStyle/>
          <a:p>
            <a:endParaRPr lang="fr-FR"/>
          </a:p>
        </p:txBody>
      </p:sp>
      <p:sp>
        <p:nvSpPr>
          <p:cNvPr id="28686" name="Rectangle 20"/>
          <p:cNvSpPr>
            <a:spLocks noChangeArrowheads="1"/>
          </p:cNvSpPr>
          <p:nvPr/>
        </p:nvSpPr>
        <p:spPr bwMode="auto">
          <a:xfrm>
            <a:off x="5111750" y="6092825"/>
            <a:ext cx="3924300" cy="431800"/>
          </a:xfrm>
          <a:prstGeom prst="rect">
            <a:avLst/>
          </a:prstGeom>
          <a:solidFill>
            <a:schemeClr val="bg1"/>
          </a:solidFill>
          <a:ln w="9525" algn="ctr">
            <a:solidFill>
              <a:schemeClr val="bg1"/>
            </a:solidFill>
            <a:round/>
            <a:headEnd/>
            <a:tailEnd/>
          </a:ln>
        </p:spPr>
        <p:txBody>
          <a:bodyPr wrap="none"/>
          <a:lstStyle/>
          <a:p>
            <a:endParaRPr lang="fr-FR"/>
          </a:p>
        </p:txBody>
      </p:sp>
      <p:pic>
        <p:nvPicPr>
          <p:cNvPr id="28703" name="Picture 23"/>
          <p:cNvPicPr>
            <a:picLocks noChangeAspect="1" noChangeArrowheads="1"/>
          </p:cNvPicPr>
          <p:nvPr/>
        </p:nvPicPr>
        <p:blipFill>
          <a:blip r:embed="rId4" cstate="print"/>
          <a:srcRect/>
          <a:stretch>
            <a:fillRect/>
          </a:stretch>
        </p:blipFill>
        <p:spPr bwMode="auto">
          <a:xfrm>
            <a:off x="5364163" y="2536825"/>
            <a:ext cx="306387" cy="161925"/>
          </a:xfrm>
          <a:prstGeom prst="rect">
            <a:avLst/>
          </a:prstGeom>
          <a:noFill/>
          <a:ln w="9525">
            <a:noFill/>
            <a:miter lim="800000"/>
            <a:headEnd/>
            <a:tailEnd/>
          </a:ln>
        </p:spPr>
      </p:pic>
      <p:sp>
        <p:nvSpPr>
          <p:cNvPr id="38" name="Rectangle 37"/>
          <p:cNvSpPr/>
          <p:nvPr/>
        </p:nvSpPr>
        <p:spPr>
          <a:xfrm>
            <a:off x="4139952" y="6165304"/>
            <a:ext cx="1080120"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2" descr="https://i1.wp.com/realclimatescience.com/wp-content/uploads/2015/11/2015-11-08-05-03-14.png?zoom=2"/>
          <p:cNvPicPr>
            <a:picLocks noChangeAspect="1" noChangeArrowheads="1"/>
          </p:cNvPicPr>
          <p:nvPr/>
        </p:nvPicPr>
        <p:blipFill>
          <a:blip r:embed="rId5" cstate="print"/>
          <a:srcRect/>
          <a:stretch>
            <a:fillRect/>
          </a:stretch>
        </p:blipFill>
        <p:spPr bwMode="auto">
          <a:xfrm>
            <a:off x="4989223" y="1628800"/>
            <a:ext cx="4154777" cy="4392488"/>
          </a:xfrm>
          <a:prstGeom prst="rect">
            <a:avLst/>
          </a:prstGeom>
          <a:noFill/>
          <a:ln w="9525">
            <a:noFill/>
            <a:miter lim="800000"/>
            <a:headEnd/>
            <a:tailEnd/>
          </a:ln>
        </p:spPr>
      </p:pic>
      <p:sp>
        <p:nvSpPr>
          <p:cNvPr id="40" name="Rectangle 39"/>
          <p:cNvSpPr/>
          <p:nvPr/>
        </p:nvSpPr>
        <p:spPr>
          <a:xfrm>
            <a:off x="5652120" y="1268760"/>
            <a:ext cx="1800200"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ZoneTexte 31"/>
          <p:cNvSpPr txBox="1">
            <a:spLocks noChangeArrowheads="1"/>
          </p:cNvSpPr>
          <p:nvPr/>
        </p:nvSpPr>
        <p:spPr bwMode="auto">
          <a:xfrm>
            <a:off x="5036399" y="6021288"/>
            <a:ext cx="3508589" cy="338554"/>
          </a:xfrm>
          <a:prstGeom prst="rect">
            <a:avLst/>
          </a:prstGeom>
          <a:noFill/>
          <a:ln w="9525">
            <a:noFill/>
            <a:miter lim="800000"/>
            <a:headEnd/>
            <a:tailEnd/>
          </a:ln>
        </p:spPr>
        <p:txBody>
          <a:bodyPr wrap="none">
            <a:spAutoFit/>
          </a:bodyPr>
          <a:lstStyle/>
          <a:p>
            <a:pPr algn="ctr"/>
            <a:r>
              <a:rPr lang="fr-FR" sz="1600" b="1" dirty="0" err="1">
                <a:latin typeface="+mn-lt"/>
              </a:rPr>
              <a:t>Rasool</a:t>
            </a:r>
            <a:r>
              <a:rPr lang="fr-FR" sz="1600" b="1" dirty="0">
                <a:latin typeface="+mn-lt"/>
              </a:rPr>
              <a:t> </a:t>
            </a:r>
            <a:r>
              <a:rPr lang="fr-FR" sz="1600" b="1" dirty="0" smtClean="0">
                <a:latin typeface="+mn-lt"/>
              </a:rPr>
              <a:t>and </a:t>
            </a:r>
            <a:r>
              <a:rPr lang="fr-FR" sz="1600" b="1" dirty="0">
                <a:latin typeface="+mn-lt"/>
              </a:rPr>
              <a:t>Schneider, Science 1971</a:t>
            </a:r>
          </a:p>
        </p:txBody>
      </p:sp>
      <p:cxnSp>
        <p:nvCxnSpPr>
          <p:cNvPr id="27" name="Connecteur droit 26"/>
          <p:cNvCxnSpPr/>
          <p:nvPr/>
        </p:nvCxnSpPr>
        <p:spPr>
          <a:xfrm>
            <a:off x="6804248" y="2420888"/>
            <a:ext cx="72008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a:off x="8423920" y="5085184"/>
            <a:ext cx="72008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a:off x="5148064" y="5373216"/>
            <a:ext cx="72008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6" name="ZoneTexte 35"/>
          <p:cNvSpPr txBox="1"/>
          <p:nvPr/>
        </p:nvSpPr>
        <p:spPr>
          <a:xfrm>
            <a:off x="0" y="1268760"/>
            <a:ext cx="5004048" cy="5324535"/>
          </a:xfrm>
          <a:prstGeom prst="rect">
            <a:avLst/>
          </a:prstGeom>
          <a:noFill/>
        </p:spPr>
        <p:txBody>
          <a:bodyPr wrap="square">
            <a:spAutoFit/>
          </a:bodyPr>
          <a:lstStyle/>
          <a:p>
            <a:pPr algn="r">
              <a:defRPr/>
            </a:pPr>
            <a:r>
              <a:rPr lang="fr-FR" sz="2000" dirty="0" smtClean="0">
                <a:latin typeface="+mn-lt"/>
              </a:rPr>
              <a:t>Harde (2014), </a:t>
            </a:r>
            <a:r>
              <a:rPr lang="fr-FR" sz="2000" dirty="0" err="1" smtClean="0">
                <a:latin typeface="+mn-lt"/>
              </a:rPr>
              <a:t>Kissin</a:t>
            </a:r>
            <a:r>
              <a:rPr lang="fr-FR" sz="2000" dirty="0" smtClean="0">
                <a:latin typeface="+mn-lt"/>
              </a:rPr>
              <a:t> (2015), Abbott &amp; </a:t>
            </a:r>
            <a:r>
              <a:rPr lang="fr-FR" sz="2000" dirty="0" err="1" smtClean="0">
                <a:latin typeface="+mn-lt"/>
              </a:rPr>
              <a:t>Marohasy</a:t>
            </a:r>
            <a:r>
              <a:rPr lang="fr-FR" sz="2000" dirty="0" smtClean="0">
                <a:latin typeface="+mn-lt"/>
              </a:rPr>
              <a:t> (2017), </a:t>
            </a:r>
            <a:r>
              <a:rPr lang="fr-FR" sz="2000" dirty="0" err="1" smtClean="0">
                <a:latin typeface="+mn-lt"/>
              </a:rPr>
              <a:t>Ollila</a:t>
            </a:r>
            <a:r>
              <a:rPr lang="fr-FR" sz="2000" dirty="0" smtClean="0">
                <a:latin typeface="+mn-lt"/>
              </a:rPr>
              <a:t> (2017): </a:t>
            </a:r>
          </a:p>
          <a:p>
            <a:pPr algn="r">
              <a:defRPr/>
            </a:pPr>
            <a:r>
              <a:rPr lang="fr-FR" sz="2000" dirty="0" err="1" smtClean="0">
                <a:latin typeface="+mn-lt"/>
              </a:rPr>
              <a:t>climate</a:t>
            </a:r>
            <a:r>
              <a:rPr lang="fr-FR" sz="2000" dirty="0" smtClean="0">
                <a:latin typeface="+mn-lt"/>
              </a:rPr>
              <a:t> </a:t>
            </a:r>
            <a:r>
              <a:rPr lang="fr-FR" sz="2000" dirty="0" err="1" smtClean="0">
                <a:latin typeface="+mn-lt"/>
              </a:rPr>
              <a:t>sensitivity</a:t>
            </a:r>
            <a:r>
              <a:rPr lang="fr-FR" sz="2000" dirty="0" smtClean="0">
                <a:latin typeface="+mn-lt"/>
              </a:rPr>
              <a:t>: </a:t>
            </a:r>
            <a:r>
              <a:rPr lang="fr-FR" sz="2000" b="1" dirty="0" smtClean="0">
                <a:solidFill>
                  <a:srgbClr val="C00000"/>
                </a:solidFill>
                <a:effectLst>
                  <a:outerShdw blurRad="38100" dist="38100" dir="2700000" algn="tl">
                    <a:srgbClr val="000000">
                      <a:alpha val="43137"/>
                    </a:srgbClr>
                  </a:outerShdw>
                </a:effectLst>
                <a:latin typeface="+mn-lt"/>
              </a:rPr>
              <a:t>0.6°C</a:t>
            </a:r>
          </a:p>
          <a:p>
            <a:pPr algn="r">
              <a:defRPr/>
            </a:pPr>
            <a:endParaRPr lang="fr-FR" sz="2000" b="1" dirty="0" smtClean="0"/>
          </a:p>
          <a:p>
            <a:pPr algn="r">
              <a:defRPr/>
            </a:pPr>
            <a:r>
              <a:rPr lang="fr-FR" sz="2000" b="1" dirty="0" smtClean="0">
                <a:latin typeface="+mn-lt"/>
              </a:rPr>
              <a:t>By </a:t>
            </a:r>
            <a:r>
              <a:rPr lang="fr-FR" sz="2000" b="1" dirty="0" err="1" smtClean="0">
                <a:latin typeface="+mn-lt"/>
              </a:rPr>
              <a:t>differenciating</a:t>
            </a:r>
            <a:r>
              <a:rPr lang="fr-FR" sz="2000" b="1" dirty="0" smtClean="0">
                <a:latin typeface="+mn-lt"/>
              </a:rPr>
              <a:t> the Stefan Boltzmann </a:t>
            </a:r>
            <a:r>
              <a:rPr lang="fr-FR" sz="2000" b="1" dirty="0" err="1" smtClean="0">
                <a:latin typeface="+mn-lt"/>
              </a:rPr>
              <a:t>equation</a:t>
            </a:r>
            <a:r>
              <a:rPr lang="fr-FR" sz="2000" b="1" dirty="0" smtClean="0">
                <a:latin typeface="+mn-lt"/>
              </a:rPr>
              <a:t> </a:t>
            </a:r>
            <a:r>
              <a:rPr lang="fr-FR" sz="2000" b="1" dirty="0" smtClean="0">
                <a:latin typeface="Symbol" pitchFamily="18" charset="2"/>
              </a:rPr>
              <a:t>s</a:t>
            </a:r>
            <a:r>
              <a:rPr lang="fr-FR" sz="2000" b="1" dirty="0" smtClean="0"/>
              <a:t>T</a:t>
            </a:r>
            <a:r>
              <a:rPr lang="fr-FR" sz="2000" b="1" baseline="30000" dirty="0" smtClean="0"/>
              <a:t>4 </a:t>
            </a:r>
            <a:r>
              <a:rPr lang="fr-FR" sz="2000" b="1" dirty="0" smtClean="0"/>
              <a:t>= F</a:t>
            </a:r>
            <a:r>
              <a:rPr lang="fr-FR" sz="2000" b="1" baseline="-25000" dirty="0" smtClean="0"/>
              <a:t>OLR</a:t>
            </a:r>
            <a:endParaRPr lang="fr-FR" sz="2000" b="1" dirty="0" smtClean="0"/>
          </a:p>
          <a:p>
            <a:pPr algn="r">
              <a:defRPr/>
            </a:pPr>
            <a:r>
              <a:rPr lang="fr-FR" sz="2000" b="1" dirty="0" smtClean="0"/>
              <a:t>4 </a:t>
            </a:r>
            <a:r>
              <a:rPr lang="fr-FR" sz="2000" b="1" dirty="0" smtClean="0">
                <a:latin typeface="Symbol" pitchFamily="18" charset="2"/>
              </a:rPr>
              <a:t>D</a:t>
            </a:r>
            <a:r>
              <a:rPr lang="fr-FR" sz="2000" b="1" dirty="0" smtClean="0"/>
              <a:t>T/T = </a:t>
            </a:r>
            <a:r>
              <a:rPr lang="fr-FR" sz="2000" b="1" dirty="0" smtClean="0">
                <a:latin typeface="Symbol" pitchFamily="18" charset="2"/>
              </a:rPr>
              <a:t>D</a:t>
            </a:r>
            <a:r>
              <a:rPr lang="fr-FR" sz="2000" b="1" dirty="0" smtClean="0"/>
              <a:t>F/F</a:t>
            </a:r>
          </a:p>
          <a:p>
            <a:pPr algn="r">
              <a:defRPr/>
            </a:pPr>
            <a:r>
              <a:rPr lang="fr-FR" sz="2000" b="1" dirty="0" smtClean="0">
                <a:latin typeface="Symbol" pitchFamily="18" charset="2"/>
              </a:rPr>
              <a:t>D</a:t>
            </a:r>
            <a:r>
              <a:rPr lang="fr-FR" sz="2000" b="1" dirty="0" smtClean="0"/>
              <a:t>T = T/4 x </a:t>
            </a:r>
            <a:r>
              <a:rPr lang="fr-FR" sz="2000" b="1" dirty="0" smtClean="0">
                <a:latin typeface="Symbol" pitchFamily="18" charset="2"/>
              </a:rPr>
              <a:t>D</a:t>
            </a:r>
            <a:r>
              <a:rPr lang="fr-FR" sz="2000" b="1" dirty="0" smtClean="0"/>
              <a:t>F/F </a:t>
            </a:r>
          </a:p>
          <a:p>
            <a:pPr algn="r">
              <a:defRPr/>
            </a:pPr>
            <a:r>
              <a:rPr lang="fr-FR" sz="2000" dirty="0" smtClean="0">
                <a:latin typeface="+mn-lt"/>
              </a:rPr>
              <a:t>Radiative forcing </a:t>
            </a:r>
            <a:r>
              <a:rPr lang="fr-FR" sz="2000" dirty="0" smtClean="0">
                <a:latin typeface="Symbol" pitchFamily="18" charset="2"/>
              </a:rPr>
              <a:t>D</a:t>
            </a:r>
            <a:r>
              <a:rPr lang="fr-FR" sz="2000" dirty="0" smtClean="0">
                <a:latin typeface="+mn-lt"/>
              </a:rPr>
              <a:t>F = 3.12 ln(2) = 2.2 W/m</a:t>
            </a:r>
            <a:r>
              <a:rPr lang="fr-FR" sz="2000" baseline="30000" dirty="0" smtClean="0">
                <a:latin typeface="+mn-lt"/>
              </a:rPr>
              <a:t>2</a:t>
            </a:r>
          </a:p>
          <a:p>
            <a:pPr algn="r">
              <a:defRPr/>
            </a:pPr>
            <a:r>
              <a:rPr lang="fr-FR" sz="2000" b="1" dirty="0" smtClean="0">
                <a:latin typeface="+mn-lt"/>
              </a:rPr>
              <a:t>288/4 x 3.12 x ln(2)/238.5 = 0.6°C</a:t>
            </a:r>
          </a:p>
          <a:p>
            <a:pPr algn="r">
              <a:defRPr/>
            </a:pPr>
            <a:r>
              <a:rPr lang="fr-FR" sz="2000" b="1" dirty="0" smtClean="0">
                <a:latin typeface="Symbol" pitchFamily="18" charset="2"/>
              </a:rPr>
              <a:t>D</a:t>
            </a:r>
            <a:r>
              <a:rPr lang="fr-FR" sz="2000" b="1" dirty="0" smtClean="0">
                <a:latin typeface="+mn-lt"/>
              </a:rPr>
              <a:t>T = 0.9 ln(C/C0)</a:t>
            </a:r>
          </a:p>
          <a:p>
            <a:pPr algn="r">
              <a:defRPr/>
            </a:pPr>
            <a:endParaRPr lang="fr-FR" sz="2000" b="1" dirty="0" smtClean="0">
              <a:effectLst>
                <a:outerShdw blurRad="38100" dist="38100" dir="2700000" algn="tl">
                  <a:srgbClr val="000000">
                    <a:alpha val="43137"/>
                  </a:srgbClr>
                </a:outerShdw>
              </a:effectLst>
              <a:latin typeface="+mn-lt"/>
            </a:endParaRPr>
          </a:p>
          <a:p>
            <a:pPr algn="r">
              <a:defRPr/>
            </a:pPr>
            <a:r>
              <a:rPr lang="fr-FR" sz="2000" b="1" dirty="0" smtClean="0">
                <a:effectLst>
                  <a:outerShdw blurRad="38100" dist="38100" dir="2700000" algn="tl">
                    <a:srgbClr val="000000">
                      <a:alpha val="43137"/>
                    </a:srgbClr>
                  </a:outerShdw>
                </a:effectLst>
                <a:latin typeface="+mn-lt"/>
              </a:rPr>
              <a:t>+ 2 ppm CO2/</a:t>
            </a:r>
            <a:r>
              <a:rPr lang="fr-FR" sz="2000" b="1" dirty="0" err="1" smtClean="0">
                <a:effectLst>
                  <a:outerShdw blurRad="38100" dist="38100" dir="2700000" algn="tl">
                    <a:srgbClr val="000000">
                      <a:alpha val="43137"/>
                    </a:srgbClr>
                  </a:outerShdw>
                </a:effectLst>
                <a:latin typeface="+mn-lt"/>
              </a:rPr>
              <a:t>yr</a:t>
            </a:r>
            <a:endParaRPr lang="fr-FR" sz="2000" b="1" dirty="0">
              <a:effectLst>
                <a:outerShdw blurRad="38100" dist="38100" dir="2700000" algn="tl">
                  <a:srgbClr val="000000">
                    <a:alpha val="43137"/>
                  </a:srgbClr>
                </a:outerShdw>
              </a:effectLst>
              <a:latin typeface="+mn-lt"/>
            </a:endParaRPr>
          </a:p>
          <a:p>
            <a:pPr algn="r">
              <a:defRPr/>
            </a:pPr>
            <a:endParaRPr lang="fr-FR" sz="2000" dirty="0">
              <a:latin typeface="+mn-lt"/>
            </a:endParaRPr>
          </a:p>
          <a:p>
            <a:pPr algn="r">
              <a:defRPr/>
            </a:pPr>
            <a:r>
              <a:rPr lang="fr-FR" sz="2000" b="1" dirty="0" smtClean="0">
                <a:latin typeface="Symbol" pitchFamily="18" charset="2"/>
              </a:rPr>
              <a:t>D</a:t>
            </a:r>
            <a:r>
              <a:rPr lang="fr-FR" sz="2000" b="1" dirty="0" smtClean="0"/>
              <a:t>T = </a:t>
            </a:r>
            <a:r>
              <a:rPr lang="fr-FR" sz="2000" b="1" dirty="0" smtClean="0">
                <a:latin typeface="+mn-lt"/>
              </a:rPr>
              <a:t>0.9 ln(508/408)</a:t>
            </a:r>
          </a:p>
          <a:p>
            <a:pPr algn="r">
              <a:defRPr/>
            </a:pPr>
            <a:r>
              <a:rPr lang="fr-FR" sz="2000" b="1" dirty="0" smtClean="0"/>
              <a:t>= </a:t>
            </a:r>
            <a:r>
              <a:rPr lang="fr-FR" sz="2000" b="1" dirty="0" smtClean="0">
                <a:solidFill>
                  <a:srgbClr val="C00000"/>
                </a:solidFill>
                <a:effectLst>
                  <a:outerShdw blurRad="38100" dist="38100" dir="2700000" algn="tl">
                    <a:srgbClr val="000000">
                      <a:alpha val="43137"/>
                    </a:srgbClr>
                  </a:outerShdw>
                </a:effectLst>
                <a:latin typeface="+mn-lt"/>
              </a:rPr>
              <a:t>+0.2°C </a:t>
            </a:r>
            <a:r>
              <a:rPr lang="fr-FR" sz="2000" b="1" dirty="0" smtClean="0">
                <a:latin typeface="+mn-lt"/>
              </a:rPr>
              <a:t>in 2068</a:t>
            </a:r>
          </a:p>
          <a:p>
            <a:pPr algn="r">
              <a:defRPr/>
            </a:pPr>
            <a:r>
              <a:rPr lang="fr-FR" sz="2000" dirty="0" smtClean="0">
                <a:latin typeface="+mn-lt"/>
              </a:rPr>
              <a:t>(</a:t>
            </a:r>
            <a:r>
              <a:rPr lang="fr-FR" sz="2000" dirty="0" smtClean="0">
                <a:latin typeface="Symbol" pitchFamily="18" charset="2"/>
              </a:rPr>
              <a:t>D</a:t>
            </a:r>
            <a:r>
              <a:rPr lang="fr-FR" sz="2000" dirty="0" smtClean="0">
                <a:latin typeface="+mn-lt"/>
              </a:rPr>
              <a:t>T = +0.3°C </a:t>
            </a:r>
            <a:r>
              <a:rPr lang="fr-FR" sz="2000" dirty="0" err="1" smtClean="0">
                <a:latin typeface="+mn-lt"/>
              </a:rPr>
              <a:t>with</a:t>
            </a:r>
            <a:r>
              <a:rPr lang="fr-FR" sz="2000" dirty="0" smtClean="0">
                <a:latin typeface="+mn-lt"/>
              </a:rPr>
              <a:t> TCR = 1°C)</a:t>
            </a:r>
            <a:endParaRPr lang="fr-FR" sz="2000" dirty="0">
              <a:latin typeface="+mn-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8850" name="Object 2"/>
          <p:cNvGraphicFramePr>
            <a:graphicFrameLocks noChangeAspect="1"/>
          </p:cNvGraphicFramePr>
          <p:nvPr/>
        </p:nvGraphicFramePr>
        <p:xfrm>
          <a:off x="3059113" y="1797050"/>
          <a:ext cx="6084887" cy="5067300"/>
        </p:xfrm>
        <a:graphic>
          <a:graphicData uri="http://schemas.openxmlformats.org/presentationml/2006/ole">
            <p:oleObj spid="_x0000_s1123330" name="SPW 9.0 Graph" r:id="rId4" imgW="5461560" imgH="4552560" progId="SigmaPlotGraphicObject.8">
              <p:embed/>
            </p:oleObj>
          </a:graphicData>
        </a:graphic>
      </p:graphicFrame>
      <p:sp>
        <p:nvSpPr>
          <p:cNvPr id="392194" name="Rectangle 2"/>
          <p:cNvSpPr>
            <a:spLocks noGrp="1" noChangeArrowheads="1"/>
          </p:cNvSpPr>
          <p:nvPr>
            <p:ph type="title"/>
          </p:nvPr>
        </p:nvSpPr>
        <p:spPr>
          <a:xfrm>
            <a:off x="251520" y="1844824"/>
            <a:ext cx="2808312" cy="4752528"/>
          </a:xfrm>
        </p:spPr>
        <p:txBody>
          <a:bodyPr>
            <a:normAutofit/>
          </a:bodyPr>
          <a:lstStyle/>
          <a:p>
            <a:pPr eaLnBrk="1" hangingPunct="1">
              <a:defRPr/>
            </a:pPr>
            <a:r>
              <a:rPr lang="en-US" sz="2200" b="1" dirty="0" smtClean="0">
                <a:solidFill>
                  <a:srgbClr val="C00000"/>
                </a:solidFill>
                <a:effectLst>
                  <a:outerShdw blurRad="38100" dist="38100" dir="2700000" algn="tl">
                    <a:srgbClr val="C0C0C0"/>
                  </a:outerShdw>
                </a:effectLst>
                <a:latin typeface="+mn-lt"/>
              </a:rPr>
              <a:t/>
            </a:r>
            <a:br>
              <a:rPr lang="en-US" sz="2200" b="1" dirty="0" smtClean="0">
                <a:solidFill>
                  <a:srgbClr val="C00000"/>
                </a:solidFill>
                <a:effectLst>
                  <a:outerShdw blurRad="38100" dist="38100" dir="2700000" algn="tl">
                    <a:srgbClr val="C0C0C0"/>
                  </a:outerShdw>
                </a:effectLst>
                <a:latin typeface="+mn-lt"/>
              </a:rPr>
            </a:br>
            <a:r>
              <a:rPr lang="en-US" sz="2200" b="1" dirty="0" smtClean="0">
                <a:solidFill>
                  <a:srgbClr val="C00000"/>
                </a:solidFill>
                <a:effectLst>
                  <a:outerShdw blurRad="38100" dist="38100" dir="2700000" algn="tl">
                    <a:srgbClr val="C0C0C0"/>
                  </a:outerShdw>
                </a:effectLst>
                <a:latin typeface="+mn-lt"/>
              </a:rPr>
              <a:t>~ 40 % of all CO</a:t>
            </a:r>
            <a:r>
              <a:rPr lang="en-US" sz="2200" b="1" baseline="-25000" dirty="0" smtClean="0">
                <a:solidFill>
                  <a:srgbClr val="C00000"/>
                </a:solidFill>
                <a:effectLst>
                  <a:outerShdw blurRad="38100" dist="38100" dir="2700000" algn="tl">
                    <a:srgbClr val="C0C0C0"/>
                  </a:outerShdw>
                </a:effectLst>
                <a:latin typeface="+mn-lt"/>
              </a:rPr>
              <a:t>2 </a:t>
            </a:r>
            <a:r>
              <a:rPr lang="en-US" sz="2200" dirty="0" smtClean="0">
                <a:solidFill>
                  <a:schemeClr val="tx2">
                    <a:lumMod val="50000"/>
                  </a:schemeClr>
                </a:solidFill>
                <a:effectLst>
                  <a:outerShdw blurRad="38100" dist="38100" dir="2700000" algn="tl">
                    <a:srgbClr val="C0C0C0"/>
                  </a:outerShdw>
                </a:effectLst>
                <a:latin typeface="+mn-lt"/>
              </a:rPr>
              <a:t>emitted since 1900 had </a:t>
            </a:r>
            <a:r>
              <a:rPr lang="en-US" sz="2200" b="1" dirty="0" smtClean="0">
                <a:solidFill>
                  <a:srgbClr val="C00000"/>
                </a:solidFill>
                <a:effectLst>
                  <a:outerShdw blurRad="38100" dist="38100" dir="2700000" algn="tl">
                    <a:srgbClr val="C0C0C0"/>
                  </a:outerShdw>
                </a:effectLst>
                <a:latin typeface="+mn-lt"/>
              </a:rPr>
              <a:t>NO IMPACT </a:t>
            </a:r>
            <a:r>
              <a:rPr lang="en-US" sz="2200" dirty="0" smtClean="0">
                <a:solidFill>
                  <a:schemeClr val="tx2">
                    <a:lumMod val="50000"/>
                  </a:schemeClr>
                </a:solidFill>
                <a:effectLst>
                  <a:outerShdw blurRad="38100" dist="38100" dir="2700000" algn="tl">
                    <a:srgbClr val="C0C0C0"/>
                  </a:outerShdw>
                </a:effectLst>
                <a:latin typeface="+mn-lt"/>
              </a:rPr>
              <a:t>on temperature measured independently by satellites in the low stratosphere ( ~ 17 km) Remote Sensing System (o) and UAH (</a:t>
            </a:r>
            <a:r>
              <a:rPr lang="en-US" sz="2200" dirty="0" smtClean="0">
                <a:solidFill>
                  <a:schemeClr val="tx2">
                    <a:lumMod val="50000"/>
                  </a:schemeClr>
                </a:solidFill>
                <a:effectLst>
                  <a:outerShdw blurRad="38100" dist="38100" dir="2700000" algn="tl">
                    <a:srgbClr val="C0C0C0"/>
                  </a:outerShdw>
                </a:effectLst>
                <a:latin typeface="Wingdings" pitchFamily="2" charset="2"/>
              </a:rPr>
              <a:t>l</a:t>
            </a:r>
            <a:r>
              <a:rPr lang="en-US" sz="2200" dirty="0" smtClean="0">
                <a:solidFill>
                  <a:schemeClr val="tx2">
                    <a:lumMod val="50000"/>
                  </a:schemeClr>
                </a:solidFill>
                <a:effectLst>
                  <a:outerShdw blurRad="38100" dist="38100" dir="2700000" algn="tl">
                    <a:srgbClr val="C0C0C0"/>
                  </a:outerShdw>
                </a:effectLst>
                <a:latin typeface="+mn-lt"/>
              </a:rPr>
              <a:t>)  </a:t>
            </a:r>
            <a:r>
              <a:rPr lang="en-US" sz="1800" b="1" dirty="0" smtClean="0">
                <a:solidFill>
                  <a:srgbClr val="C00000"/>
                </a:solidFill>
                <a:effectLst>
                  <a:outerShdw blurRad="38100" dist="38100" dir="2700000" algn="tl">
                    <a:srgbClr val="000000">
                      <a:alpha val="43137"/>
                    </a:srgbClr>
                  </a:outerShdw>
                </a:effectLst>
                <a:latin typeface="+mn-lt"/>
              </a:rPr>
              <a:t/>
            </a:r>
            <a:br>
              <a:rPr lang="en-US" sz="1800" b="1" dirty="0" smtClean="0">
                <a:solidFill>
                  <a:srgbClr val="C00000"/>
                </a:solidFill>
                <a:effectLst>
                  <a:outerShdw blurRad="38100" dist="38100" dir="2700000" algn="tl">
                    <a:srgbClr val="000000">
                      <a:alpha val="43137"/>
                    </a:srgbClr>
                  </a:outerShdw>
                </a:effectLst>
                <a:latin typeface="+mn-lt"/>
              </a:rPr>
            </a:br>
            <a:r>
              <a:rPr lang="en-US" sz="1800" b="1" dirty="0" smtClean="0">
                <a:solidFill>
                  <a:srgbClr val="C00000"/>
                </a:solidFill>
                <a:effectLst>
                  <a:outerShdw blurRad="38100" dist="38100" dir="2700000" algn="tl">
                    <a:srgbClr val="000000">
                      <a:alpha val="43137"/>
                    </a:srgbClr>
                  </a:outerShdw>
                </a:effectLst>
                <a:latin typeface="+mn-lt"/>
              </a:rPr>
              <a:t/>
            </a:r>
            <a:br>
              <a:rPr lang="en-US" sz="1800" b="1" dirty="0" smtClean="0">
                <a:solidFill>
                  <a:srgbClr val="C00000"/>
                </a:solidFill>
                <a:effectLst>
                  <a:outerShdw blurRad="38100" dist="38100" dir="2700000" algn="tl">
                    <a:srgbClr val="000000">
                      <a:alpha val="43137"/>
                    </a:srgbClr>
                  </a:outerShdw>
                </a:effectLst>
                <a:latin typeface="+mn-lt"/>
              </a:rPr>
            </a:br>
            <a:r>
              <a:rPr lang="en-US" sz="1800" b="1" dirty="0" smtClean="0">
                <a:solidFill>
                  <a:srgbClr val="C00000"/>
                </a:solidFill>
                <a:effectLst>
                  <a:outerShdw blurRad="38100" dist="38100" dir="2700000" algn="tl">
                    <a:srgbClr val="000000">
                      <a:alpha val="43137"/>
                    </a:srgbClr>
                  </a:outerShdw>
                </a:effectLst>
                <a:latin typeface="+mn-lt"/>
              </a:rPr>
              <a:t> </a:t>
            </a:r>
            <a:r>
              <a:rPr lang="en-US" sz="1600" dirty="0" smtClean="0">
                <a:solidFill>
                  <a:schemeClr val="tx2">
                    <a:lumMod val="50000"/>
                  </a:schemeClr>
                </a:solidFill>
                <a:effectLst>
                  <a:outerShdw blurRad="38100" dist="38100" dir="2700000" algn="tl">
                    <a:srgbClr val="C0C0C0"/>
                  </a:outerShdw>
                </a:effectLst>
                <a:latin typeface="+mn-lt"/>
              </a:rPr>
              <a:t/>
            </a:r>
            <a:br>
              <a:rPr lang="en-US" sz="1600" dirty="0" smtClean="0">
                <a:solidFill>
                  <a:schemeClr val="tx2">
                    <a:lumMod val="50000"/>
                  </a:schemeClr>
                </a:solidFill>
                <a:effectLst>
                  <a:outerShdw blurRad="38100" dist="38100" dir="2700000" algn="tl">
                    <a:srgbClr val="C0C0C0"/>
                  </a:outerShdw>
                </a:effectLst>
                <a:latin typeface="+mn-lt"/>
              </a:rPr>
            </a:br>
            <a:endParaRPr lang="en-US" sz="1600" i="1" dirty="0" smtClean="0">
              <a:solidFill>
                <a:schemeClr val="tx2">
                  <a:lumMod val="50000"/>
                </a:schemeClr>
              </a:solidFill>
              <a:effectLst>
                <a:outerShdw blurRad="38100" dist="38100" dir="2700000" algn="tl">
                  <a:srgbClr val="C0C0C0"/>
                </a:outerShdw>
              </a:effectLst>
              <a:latin typeface="+mn-lt"/>
            </a:endParaRPr>
          </a:p>
        </p:txBody>
      </p:sp>
      <p:sp>
        <p:nvSpPr>
          <p:cNvPr id="718852"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algn="ctr"/>
            <a:endParaRPr lang="fr-FR"/>
          </a:p>
        </p:txBody>
      </p:sp>
      <p:sp>
        <p:nvSpPr>
          <p:cNvPr id="71885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algn="ctr"/>
            <a:endParaRPr lang="fr-FR"/>
          </a:p>
        </p:txBody>
      </p:sp>
      <p:sp>
        <p:nvSpPr>
          <p:cNvPr id="718855"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algn="ctr"/>
            <a:endParaRPr lang="fr-FR"/>
          </a:p>
        </p:txBody>
      </p:sp>
      <p:sp>
        <p:nvSpPr>
          <p:cNvPr id="392196" name="Rectangle 4"/>
          <p:cNvSpPr>
            <a:spLocks noChangeArrowheads="1"/>
          </p:cNvSpPr>
          <p:nvPr/>
        </p:nvSpPr>
        <p:spPr bwMode="auto">
          <a:xfrm>
            <a:off x="179388" y="333375"/>
            <a:ext cx="8856662" cy="1800225"/>
          </a:xfrm>
          <a:prstGeom prst="rect">
            <a:avLst/>
          </a:prstGeom>
          <a:noFill/>
          <a:ln w="9525">
            <a:noFill/>
            <a:miter lim="800000"/>
            <a:headEnd/>
            <a:tailEnd/>
          </a:ln>
        </p:spPr>
        <p:txBody>
          <a:bodyPr anchor="ctr"/>
          <a:lstStyle/>
          <a:p>
            <a:pPr algn="ctr">
              <a:defRPr/>
            </a:pPr>
            <a:endParaRPr lang="fr-FR" sz="1800" b="1" dirty="0">
              <a:solidFill>
                <a:schemeClr val="bg2">
                  <a:lumMod val="25000"/>
                </a:schemeClr>
              </a:solidFill>
              <a:effectLst>
                <a:outerShdw blurRad="38100" dist="38100" dir="2700000" algn="tl">
                  <a:srgbClr val="C0C0C0"/>
                </a:outerShdw>
              </a:effectLst>
              <a:latin typeface="+mn-lt"/>
            </a:endParaRPr>
          </a:p>
          <a:p>
            <a:pPr algn="ctr">
              <a:defRPr/>
            </a:pPr>
            <a:r>
              <a:rPr lang="fr-FR" b="1" dirty="0" smtClean="0">
                <a:solidFill>
                  <a:schemeClr val="bg2">
                    <a:lumMod val="25000"/>
                  </a:schemeClr>
                </a:solidFill>
                <a:effectLst>
                  <a:outerShdw blurRad="38100" dist="38100" dir="2700000" algn="tl">
                    <a:srgbClr val="C0C0C0"/>
                  </a:outerShdw>
                </a:effectLst>
                <a:latin typeface="+mn-lt"/>
              </a:rPr>
              <a:t>«</a:t>
            </a:r>
            <a:r>
              <a:rPr lang="fr-FR" b="1" dirty="0">
                <a:solidFill>
                  <a:schemeClr val="bg2">
                    <a:lumMod val="25000"/>
                  </a:schemeClr>
                </a:solidFill>
                <a:effectLst>
                  <a:outerShdw blurRad="38100" dist="38100" dir="2700000" algn="tl">
                    <a:srgbClr val="C0C0C0"/>
                  </a:outerShdw>
                </a:effectLst>
                <a:latin typeface="+mn-lt"/>
              </a:rPr>
              <a:t> </a:t>
            </a:r>
            <a:r>
              <a:rPr lang="en-US" b="1" dirty="0" smtClean="0">
                <a:solidFill>
                  <a:schemeClr val="bg2">
                    <a:lumMod val="25000"/>
                  </a:schemeClr>
                </a:solidFill>
                <a:effectLst>
                  <a:outerShdw blurRad="38100" dist="38100" dir="2700000" algn="tl">
                    <a:srgbClr val="C0C0C0"/>
                  </a:outerShdw>
                </a:effectLst>
                <a:latin typeface="+mn-lt"/>
              </a:rPr>
              <a:t>Hiatus</a:t>
            </a:r>
            <a:r>
              <a:rPr lang="en-US" b="1" dirty="0">
                <a:solidFill>
                  <a:schemeClr val="bg2">
                    <a:lumMod val="25000"/>
                  </a:schemeClr>
                </a:solidFill>
                <a:effectLst>
                  <a:outerShdw blurRad="38100" dist="38100" dir="2700000" algn="tl">
                    <a:srgbClr val="C0C0C0"/>
                  </a:outerShdw>
                </a:effectLst>
                <a:latin typeface="+mn-lt"/>
              </a:rPr>
              <a:t> » since </a:t>
            </a:r>
            <a:r>
              <a:rPr lang="en-US" b="1" dirty="0" smtClean="0">
                <a:solidFill>
                  <a:schemeClr val="bg2">
                    <a:lumMod val="25000"/>
                  </a:schemeClr>
                </a:solidFill>
                <a:effectLst>
                  <a:outerShdw blurRad="38100" dist="38100" dir="2700000" algn="tl">
                    <a:srgbClr val="C0C0C0"/>
                  </a:outerShdw>
                </a:effectLst>
                <a:latin typeface="+mn-lt"/>
              </a:rPr>
              <a:t>a quarter of century strongly constrains climate sensitivity confirming  ≤ 0.6°C</a:t>
            </a:r>
            <a:endParaRPr lang="en-US" b="1" dirty="0">
              <a:solidFill>
                <a:schemeClr val="bg2">
                  <a:lumMod val="25000"/>
                </a:schemeClr>
              </a:solidFill>
              <a:effectLst>
                <a:outerShdw blurRad="38100" dist="38100" dir="2700000" algn="tl">
                  <a:srgbClr val="C0C0C0"/>
                </a:outerShdw>
              </a:effectLst>
              <a:latin typeface="+mn-lt"/>
            </a:endParaRPr>
          </a:p>
          <a:p>
            <a:pPr algn="ctr">
              <a:defRPr/>
            </a:pPr>
            <a:endParaRPr lang="fr-FR" sz="2000" b="1" dirty="0">
              <a:effectLst>
                <a:outerShdw blurRad="38100" dist="38100" dir="2700000" algn="tl">
                  <a:srgbClr val="C0C0C0"/>
                </a:outerShdw>
              </a:effectLst>
              <a:latin typeface="+mn-lt"/>
            </a:endParaRPr>
          </a:p>
        </p:txBody>
      </p:sp>
      <p:sp>
        <p:nvSpPr>
          <p:cNvPr id="718857"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algn="ctr"/>
            <a:endParaRPr lang="fr-F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8850" name="Object 2"/>
          <p:cNvGraphicFramePr>
            <a:graphicFrameLocks noChangeAspect="1"/>
          </p:cNvGraphicFramePr>
          <p:nvPr/>
        </p:nvGraphicFramePr>
        <p:xfrm>
          <a:off x="3059113" y="1797050"/>
          <a:ext cx="6084887" cy="5067300"/>
        </p:xfrm>
        <a:graphic>
          <a:graphicData uri="http://schemas.openxmlformats.org/presentationml/2006/ole">
            <p:oleObj spid="_x0000_s1175554" name="SPW 9.0 Graph" r:id="rId4" imgW="5461560" imgH="4552560" progId="SigmaPlotGraphicObject.8">
              <p:embed/>
            </p:oleObj>
          </a:graphicData>
        </a:graphic>
      </p:graphicFrame>
      <p:sp>
        <p:nvSpPr>
          <p:cNvPr id="392194" name="Rectangle 2"/>
          <p:cNvSpPr>
            <a:spLocks noGrp="1" noChangeArrowheads="1"/>
          </p:cNvSpPr>
          <p:nvPr>
            <p:ph type="title"/>
          </p:nvPr>
        </p:nvSpPr>
        <p:spPr>
          <a:xfrm>
            <a:off x="251520" y="1844824"/>
            <a:ext cx="2808312" cy="4752528"/>
          </a:xfrm>
        </p:spPr>
        <p:txBody>
          <a:bodyPr>
            <a:normAutofit/>
          </a:bodyPr>
          <a:lstStyle/>
          <a:p>
            <a:pPr eaLnBrk="1" hangingPunct="1">
              <a:defRPr/>
            </a:pPr>
            <a:r>
              <a:rPr lang="en-US" sz="2200" b="1" dirty="0" smtClean="0">
                <a:solidFill>
                  <a:srgbClr val="C00000"/>
                </a:solidFill>
                <a:effectLst>
                  <a:outerShdw blurRad="38100" dist="38100" dir="2700000" algn="tl">
                    <a:srgbClr val="C0C0C0"/>
                  </a:outerShdw>
                </a:effectLst>
                <a:latin typeface="+mn-lt"/>
              </a:rPr>
              <a:t/>
            </a:r>
            <a:br>
              <a:rPr lang="en-US" sz="2200" b="1" dirty="0" smtClean="0">
                <a:solidFill>
                  <a:srgbClr val="C00000"/>
                </a:solidFill>
                <a:effectLst>
                  <a:outerShdw blurRad="38100" dist="38100" dir="2700000" algn="tl">
                    <a:srgbClr val="C0C0C0"/>
                  </a:outerShdw>
                </a:effectLst>
                <a:latin typeface="+mn-lt"/>
              </a:rPr>
            </a:br>
            <a:r>
              <a:rPr lang="en-US" sz="2200" b="1" dirty="0" smtClean="0">
                <a:solidFill>
                  <a:srgbClr val="C00000"/>
                </a:solidFill>
                <a:effectLst>
                  <a:outerShdw blurRad="38100" dist="38100" dir="2700000" algn="tl">
                    <a:srgbClr val="C0C0C0"/>
                  </a:outerShdw>
                </a:effectLst>
                <a:latin typeface="+mn-lt"/>
              </a:rPr>
              <a:t>~ 40 % of all CO</a:t>
            </a:r>
            <a:r>
              <a:rPr lang="en-US" sz="2200" b="1" baseline="-25000" dirty="0" smtClean="0">
                <a:solidFill>
                  <a:srgbClr val="C00000"/>
                </a:solidFill>
                <a:effectLst>
                  <a:outerShdw blurRad="38100" dist="38100" dir="2700000" algn="tl">
                    <a:srgbClr val="C0C0C0"/>
                  </a:outerShdw>
                </a:effectLst>
                <a:latin typeface="+mn-lt"/>
              </a:rPr>
              <a:t>2 </a:t>
            </a:r>
            <a:r>
              <a:rPr lang="en-US" sz="2200" dirty="0" smtClean="0">
                <a:solidFill>
                  <a:schemeClr val="tx2">
                    <a:lumMod val="50000"/>
                  </a:schemeClr>
                </a:solidFill>
                <a:effectLst>
                  <a:outerShdw blurRad="38100" dist="38100" dir="2700000" algn="tl">
                    <a:srgbClr val="C0C0C0"/>
                  </a:outerShdw>
                </a:effectLst>
                <a:latin typeface="+mn-lt"/>
              </a:rPr>
              <a:t>emitted since 1900 had </a:t>
            </a:r>
            <a:r>
              <a:rPr lang="en-US" sz="2200" b="1" dirty="0" smtClean="0">
                <a:solidFill>
                  <a:srgbClr val="C00000"/>
                </a:solidFill>
                <a:effectLst>
                  <a:outerShdw blurRad="38100" dist="38100" dir="2700000" algn="tl">
                    <a:srgbClr val="C0C0C0"/>
                  </a:outerShdw>
                </a:effectLst>
                <a:latin typeface="+mn-lt"/>
              </a:rPr>
              <a:t>NO IMPACT </a:t>
            </a:r>
            <a:r>
              <a:rPr lang="en-US" sz="2200" dirty="0" smtClean="0">
                <a:solidFill>
                  <a:schemeClr val="tx2">
                    <a:lumMod val="50000"/>
                  </a:schemeClr>
                </a:solidFill>
                <a:effectLst>
                  <a:outerShdw blurRad="38100" dist="38100" dir="2700000" algn="tl">
                    <a:srgbClr val="C0C0C0"/>
                  </a:outerShdw>
                </a:effectLst>
                <a:latin typeface="+mn-lt"/>
              </a:rPr>
              <a:t>on temperature measured independently by satellites in the low stratosphere ( ~ 17 km) Remote Sensing System (o) and UAH (</a:t>
            </a:r>
            <a:r>
              <a:rPr lang="en-US" sz="2200" dirty="0" smtClean="0">
                <a:solidFill>
                  <a:schemeClr val="tx2">
                    <a:lumMod val="50000"/>
                  </a:schemeClr>
                </a:solidFill>
                <a:effectLst>
                  <a:outerShdw blurRad="38100" dist="38100" dir="2700000" algn="tl">
                    <a:srgbClr val="C0C0C0"/>
                  </a:outerShdw>
                </a:effectLst>
                <a:latin typeface="Wingdings" pitchFamily="2" charset="2"/>
              </a:rPr>
              <a:t>l</a:t>
            </a:r>
            <a:r>
              <a:rPr lang="en-US" sz="2200" dirty="0" smtClean="0">
                <a:solidFill>
                  <a:schemeClr val="tx2">
                    <a:lumMod val="50000"/>
                  </a:schemeClr>
                </a:solidFill>
                <a:effectLst>
                  <a:outerShdw blurRad="38100" dist="38100" dir="2700000" algn="tl">
                    <a:srgbClr val="C0C0C0"/>
                  </a:outerShdw>
                </a:effectLst>
                <a:latin typeface="+mn-lt"/>
              </a:rPr>
              <a:t>)  </a:t>
            </a:r>
            <a:r>
              <a:rPr lang="en-US" sz="1800" b="1" dirty="0" smtClean="0">
                <a:solidFill>
                  <a:srgbClr val="C00000"/>
                </a:solidFill>
                <a:effectLst>
                  <a:outerShdw blurRad="38100" dist="38100" dir="2700000" algn="tl">
                    <a:srgbClr val="000000">
                      <a:alpha val="43137"/>
                    </a:srgbClr>
                  </a:outerShdw>
                </a:effectLst>
                <a:latin typeface="+mn-lt"/>
              </a:rPr>
              <a:t/>
            </a:r>
            <a:br>
              <a:rPr lang="en-US" sz="1800" b="1" dirty="0" smtClean="0">
                <a:solidFill>
                  <a:srgbClr val="C00000"/>
                </a:solidFill>
                <a:effectLst>
                  <a:outerShdw blurRad="38100" dist="38100" dir="2700000" algn="tl">
                    <a:srgbClr val="000000">
                      <a:alpha val="43137"/>
                    </a:srgbClr>
                  </a:outerShdw>
                </a:effectLst>
                <a:latin typeface="+mn-lt"/>
              </a:rPr>
            </a:br>
            <a:r>
              <a:rPr lang="en-US" sz="1800" b="1" dirty="0" smtClean="0">
                <a:solidFill>
                  <a:srgbClr val="C00000"/>
                </a:solidFill>
                <a:effectLst>
                  <a:outerShdw blurRad="38100" dist="38100" dir="2700000" algn="tl">
                    <a:srgbClr val="000000">
                      <a:alpha val="43137"/>
                    </a:srgbClr>
                  </a:outerShdw>
                </a:effectLst>
                <a:latin typeface="+mn-lt"/>
              </a:rPr>
              <a:t/>
            </a:r>
            <a:br>
              <a:rPr lang="en-US" sz="1800" b="1" dirty="0" smtClean="0">
                <a:solidFill>
                  <a:srgbClr val="C00000"/>
                </a:solidFill>
                <a:effectLst>
                  <a:outerShdw blurRad="38100" dist="38100" dir="2700000" algn="tl">
                    <a:srgbClr val="000000">
                      <a:alpha val="43137"/>
                    </a:srgbClr>
                  </a:outerShdw>
                </a:effectLst>
                <a:latin typeface="+mn-lt"/>
              </a:rPr>
            </a:br>
            <a:r>
              <a:rPr lang="en-US" sz="1800" b="1" dirty="0" smtClean="0">
                <a:solidFill>
                  <a:srgbClr val="C00000"/>
                </a:solidFill>
                <a:effectLst>
                  <a:outerShdw blurRad="38100" dist="38100" dir="2700000" algn="tl">
                    <a:srgbClr val="000000">
                      <a:alpha val="43137"/>
                    </a:srgbClr>
                  </a:outerShdw>
                </a:effectLst>
                <a:latin typeface="+mn-lt"/>
              </a:rPr>
              <a:t> </a:t>
            </a:r>
            <a:r>
              <a:rPr lang="en-US" sz="1600" dirty="0" smtClean="0">
                <a:solidFill>
                  <a:schemeClr val="tx2">
                    <a:lumMod val="50000"/>
                  </a:schemeClr>
                </a:solidFill>
                <a:effectLst>
                  <a:outerShdw blurRad="38100" dist="38100" dir="2700000" algn="tl">
                    <a:srgbClr val="C0C0C0"/>
                  </a:outerShdw>
                </a:effectLst>
                <a:latin typeface="+mn-lt"/>
              </a:rPr>
              <a:t/>
            </a:r>
            <a:br>
              <a:rPr lang="en-US" sz="1600" dirty="0" smtClean="0">
                <a:solidFill>
                  <a:schemeClr val="tx2">
                    <a:lumMod val="50000"/>
                  </a:schemeClr>
                </a:solidFill>
                <a:effectLst>
                  <a:outerShdw blurRad="38100" dist="38100" dir="2700000" algn="tl">
                    <a:srgbClr val="C0C0C0"/>
                  </a:outerShdw>
                </a:effectLst>
                <a:latin typeface="+mn-lt"/>
              </a:rPr>
            </a:br>
            <a:endParaRPr lang="en-US" sz="1600" i="1" dirty="0" smtClean="0">
              <a:solidFill>
                <a:schemeClr val="tx2">
                  <a:lumMod val="50000"/>
                </a:schemeClr>
              </a:solidFill>
              <a:effectLst>
                <a:outerShdw blurRad="38100" dist="38100" dir="2700000" algn="tl">
                  <a:srgbClr val="C0C0C0"/>
                </a:outerShdw>
              </a:effectLst>
              <a:latin typeface="+mn-lt"/>
            </a:endParaRPr>
          </a:p>
        </p:txBody>
      </p:sp>
      <p:sp>
        <p:nvSpPr>
          <p:cNvPr id="718852"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algn="ctr"/>
            <a:endParaRPr lang="fr-FR"/>
          </a:p>
        </p:txBody>
      </p:sp>
      <p:sp>
        <p:nvSpPr>
          <p:cNvPr id="71885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algn="ctr"/>
            <a:endParaRPr lang="fr-FR"/>
          </a:p>
        </p:txBody>
      </p:sp>
      <p:sp>
        <p:nvSpPr>
          <p:cNvPr id="718855"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algn="ctr"/>
            <a:endParaRPr lang="fr-FR"/>
          </a:p>
        </p:txBody>
      </p:sp>
      <p:sp>
        <p:nvSpPr>
          <p:cNvPr id="392196" name="Rectangle 4"/>
          <p:cNvSpPr>
            <a:spLocks noChangeArrowheads="1"/>
          </p:cNvSpPr>
          <p:nvPr/>
        </p:nvSpPr>
        <p:spPr bwMode="auto">
          <a:xfrm>
            <a:off x="179388" y="333375"/>
            <a:ext cx="8856662" cy="1800225"/>
          </a:xfrm>
          <a:prstGeom prst="rect">
            <a:avLst/>
          </a:prstGeom>
          <a:noFill/>
          <a:ln w="9525">
            <a:noFill/>
            <a:miter lim="800000"/>
            <a:headEnd/>
            <a:tailEnd/>
          </a:ln>
        </p:spPr>
        <p:txBody>
          <a:bodyPr anchor="ctr"/>
          <a:lstStyle/>
          <a:p>
            <a:pPr algn="ctr">
              <a:defRPr/>
            </a:pPr>
            <a:endParaRPr lang="fr-FR" sz="1800" b="1" dirty="0">
              <a:solidFill>
                <a:schemeClr val="bg2">
                  <a:lumMod val="25000"/>
                </a:schemeClr>
              </a:solidFill>
              <a:effectLst>
                <a:outerShdw blurRad="38100" dist="38100" dir="2700000" algn="tl">
                  <a:srgbClr val="C0C0C0"/>
                </a:outerShdw>
              </a:effectLst>
              <a:latin typeface="+mn-lt"/>
            </a:endParaRPr>
          </a:p>
          <a:p>
            <a:pPr algn="ctr">
              <a:defRPr/>
            </a:pPr>
            <a:r>
              <a:rPr lang="fr-FR" b="1" dirty="0" smtClean="0">
                <a:solidFill>
                  <a:schemeClr val="bg2">
                    <a:lumMod val="25000"/>
                  </a:schemeClr>
                </a:solidFill>
                <a:effectLst>
                  <a:outerShdw blurRad="38100" dist="38100" dir="2700000" algn="tl">
                    <a:srgbClr val="C0C0C0"/>
                  </a:outerShdw>
                </a:effectLst>
                <a:latin typeface="+mn-lt"/>
              </a:rPr>
              <a:t>«</a:t>
            </a:r>
            <a:r>
              <a:rPr lang="fr-FR" b="1" dirty="0">
                <a:solidFill>
                  <a:schemeClr val="bg2">
                    <a:lumMod val="25000"/>
                  </a:schemeClr>
                </a:solidFill>
                <a:effectLst>
                  <a:outerShdw blurRad="38100" dist="38100" dir="2700000" algn="tl">
                    <a:srgbClr val="C0C0C0"/>
                  </a:outerShdw>
                </a:effectLst>
                <a:latin typeface="+mn-lt"/>
              </a:rPr>
              <a:t> </a:t>
            </a:r>
            <a:r>
              <a:rPr lang="en-US" b="1" dirty="0" smtClean="0">
                <a:solidFill>
                  <a:schemeClr val="bg2">
                    <a:lumMod val="25000"/>
                  </a:schemeClr>
                </a:solidFill>
                <a:effectLst>
                  <a:outerShdw blurRad="38100" dist="38100" dir="2700000" algn="tl">
                    <a:srgbClr val="C0C0C0"/>
                  </a:outerShdw>
                </a:effectLst>
                <a:latin typeface="+mn-lt"/>
              </a:rPr>
              <a:t>Hiatus</a:t>
            </a:r>
            <a:r>
              <a:rPr lang="en-US" b="1" dirty="0">
                <a:solidFill>
                  <a:schemeClr val="bg2">
                    <a:lumMod val="25000"/>
                  </a:schemeClr>
                </a:solidFill>
                <a:effectLst>
                  <a:outerShdw blurRad="38100" dist="38100" dir="2700000" algn="tl">
                    <a:srgbClr val="C0C0C0"/>
                  </a:outerShdw>
                </a:effectLst>
                <a:latin typeface="+mn-lt"/>
              </a:rPr>
              <a:t> » since </a:t>
            </a:r>
            <a:r>
              <a:rPr lang="en-US" b="1" dirty="0" smtClean="0">
                <a:solidFill>
                  <a:schemeClr val="bg2">
                    <a:lumMod val="25000"/>
                  </a:schemeClr>
                </a:solidFill>
                <a:effectLst>
                  <a:outerShdw blurRad="38100" dist="38100" dir="2700000" algn="tl">
                    <a:srgbClr val="C0C0C0"/>
                  </a:outerShdw>
                </a:effectLst>
                <a:latin typeface="+mn-lt"/>
              </a:rPr>
              <a:t>a quarter of century strongly constrains climate sensitivity confirming  ≤ 0.6°C</a:t>
            </a:r>
            <a:endParaRPr lang="en-US" b="1" dirty="0">
              <a:solidFill>
                <a:schemeClr val="bg2">
                  <a:lumMod val="25000"/>
                </a:schemeClr>
              </a:solidFill>
              <a:effectLst>
                <a:outerShdw blurRad="38100" dist="38100" dir="2700000" algn="tl">
                  <a:srgbClr val="C0C0C0"/>
                </a:outerShdw>
              </a:effectLst>
              <a:latin typeface="+mn-lt"/>
            </a:endParaRPr>
          </a:p>
          <a:p>
            <a:pPr algn="ctr">
              <a:defRPr/>
            </a:pPr>
            <a:endParaRPr lang="fr-FR" sz="2000" b="1" dirty="0">
              <a:effectLst>
                <a:outerShdw blurRad="38100" dist="38100" dir="2700000" algn="tl">
                  <a:srgbClr val="C0C0C0"/>
                </a:outerShdw>
              </a:effectLst>
              <a:latin typeface="+mn-lt"/>
            </a:endParaRPr>
          </a:p>
        </p:txBody>
      </p:sp>
      <p:sp>
        <p:nvSpPr>
          <p:cNvPr id="718857"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algn="ctr"/>
            <a:endParaRPr lang="fr-FR"/>
          </a:p>
        </p:txBody>
      </p:sp>
      <p:cxnSp>
        <p:nvCxnSpPr>
          <p:cNvPr id="9" name="Connecteur droit avec flèche 8"/>
          <p:cNvCxnSpPr/>
          <p:nvPr/>
        </p:nvCxnSpPr>
        <p:spPr>
          <a:xfrm>
            <a:off x="3851275" y="4652963"/>
            <a:ext cx="4968875" cy="10795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851920" y="5445224"/>
            <a:ext cx="3096344" cy="523220"/>
          </a:xfrm>
          <a:prstGeom prst="rect">
            <a:avLst/>
          </a:prstGeom>
        </p:spPr>
        <p:txBody>
          <a:bodyPr wrap="square">
            <a:spAutoFit/>
          </a:bodyPr>
          <a:lstStyle/>
          <a:p>
            <a:pPr algn="l"/>
            <a:r>
              <a:rPr lang="en-US" sz="1400" b="1" dirty="0" smtClean="0">
                <a:solidFill>
                  <a:srgbClr val="C00000"/>
                </a:solidFill>
                <a:effectLst>
                  <a:outerShdw blurRad="38100" dist="38100" dir="2700000" algn="tl">
                    <a:srgbClr val="000000">
                      <a:alpha val="43137"/>
                    </a:srgbClr>
                  </a:outerShdw>
                </a:effectLst>
                <a:latin typeface="+mn-lt"/>
              </a:rPr>
              <a:t>-2.4°C expected</a:t>
            </a:r>
            <a:br>
              <a:rPr lang="en-US" sz="1400" b="1" dirty="0" smtClean="0">
                <a:solidFill>
                  <a:srgbClr val="C00000"/>
                </a:solidFill>
                <a:effectLst>
                  <a:outerShdw blurRad="38100" dist="38100" dir="2700000" algn="tl">
                    <a:srgbClr val="000000">
                      <a:alpha val="43137"/>
                    </a:srgbClr>
                  </a:outerShdw>
                </a:effectLst>
                <a:latin typeface="+mn-lt"/>
              </a:rPr>
            </a:br>
            <a:r>
              <a:rPr lang="en-US" sz="1400" b="1" dirty="0" smtClean="0">
                <a:solidFill>
                  <a:srgbClr val="C00000"/>
                </a:solidFill>
                <a:effectLst>
                  <a:outerShdw blurRad="38100" dist="38100" dir="2700000" algn="tl">
                    <a:srgbClr val="000000">
                      <a:alpha val="43137"/>
                    </a:srgbClr>
                  </a:outerShdw>
                </a:effectLst>
                <a:latin typeface="+mn-lt"/>
              </a:rPr>
              <a:t>from Sloan and </a:t>
            </a:r>
            <a:r>
              <a:rPr lang="en-US" sz="1400" b="1" dirty="0" err="1" smtClean="0">
                <a:solidFill>
                  <a:srgbClr val="C00000"/>
                </a:solidFill>
                <a:effectLst>
                  <a:outerShdw blurRad="38100" dist="38100" dir="2700000" algn="tl">
                    <a:srgbClr val="000000">
                      <a:alpha val="43137"/>
                    </a:srgbClr>
                  </a:outerShdw>
                </a:effectLst>
                <a:latin typeface="+mn-lt"/>
              </a:rPr>
              <a:t>Wolfendale</a:t>
            </a:r>
            <a:r>
              <a:rPr lang="en-US" sz="1400" b="1" dirty="0" smtClean="0">
                <a:solidFill>
                  <a:srgbClr val="C00000"/>
                </a:solidFill>
                <a:effectLst>
                  <a:outerShdw blurRad="38100" dist="38100" dir="2700000" algn="tl">
                    <a:srgbClr val="000000">
                      <a:alpha val="43137"/>
                    </a:srgbClr>
                  </a:outerShdw>
                </a:effectLst>
                <a:latin typeface="+mn-lt"/>
              </a:rPr>
              <a:t> (2013) </a:t>
            </a:r>
            <a:endParaRPr lang="en-US" sz="1400" dirty="0">
              <a:latin typeface="+mn-l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9537" name="Picture 1"/>
          <p:cNvPicPr>
            <a:picLocks noChangeAspect="1" noChangeArrowheads="1"/>
          </p:cNvPicPr>
          <p:nvPr/>
        </p:nvPicPr>
        <p:blipFill>
          <a:blip r:embed="rId2" cstate="print"/>
          <a:srcRect/>
          <a:stretch>
            <a:fillRect/>
          </a:stretch>
        </p:blipFill>
        <p:spPr bwMode="auto">
          <a:xfrm>
            <a:off x="3995936" y="1628800"/>
            <a:ext cx="3514725" cy="4752975"/>
          </a:xfrm>
          <a:prstGeom prst="rect">
            <a:avLst/>
          </a:prstGeom>
          <a:noFill/>
          <a:ln w="9525">
            <a:noFill/>
            <a:miter lim="800000"/>
            <a:headEnd/>
            <a:tailEnd/>
          </a:ln>
        </p:spPr>
      </p:pic>
      <p:sp>
        <p:nvSpPr>
          <p:cNvPr id="5" name="ZoneTexte 4"/>
          <p:cNvSpPr txBox="1"/>
          <p:nvPr/>
        </p:nvSpPr>
        <p:spPr>
          <a:xfrm>
            <a:off x="4355976" y="6381328"/>
            <a:ext cx="3498650" cy="338554"/>
          </a:xfrm>
          <a:prstGeom prst="rect">
            <a:avLst/>
          </a:prstGeom>
          <a:noFill/>
        </p:spPr>
        <p:txBody>
          <a:bodyPr wrap="none">
            <a:spAutoFit/>
          </a:bodyPr>
          <a:lstStyle/>
          <a:p>
            <a:pPr algn="ctr">
              <a:defRPr/>
            </a:pPr>
            <a:r>
              <a:rPr lang="en-US" sz="1600" b="1" dirty="0" smtClean="0"/>
              <a:t>Adapted from Fig</a:t>
            </a:r>
            <a:r>
              <a:rPr lang="en-US" sz="1600" b="1" dirty="0"/>
              <a:t>. 8.1 of </a:t>
            </a:r>
            <a:r>
              <a:rPr lang="en-US" sz="1600" b="1" dirty="0" err="1">
                <a:latin typeface="+mn-lt"/>
              </a:rPr>
              <a:t>Salby</a:t>
            </a:r>
            <a:r>
              <a:rPr lang="en-US" sz="1600" b="1" dirty="0">
                <a:latin typeface="+mn-lt"/>
              </a:rPr>
              <a:t> (2012)</a:t>
            </a:r>
          </a:p>
        </p:txBody>
      </p:sp>
      <p:cxnSp>
        <p:nvCxnSpPr>
          <p:cNvPr id="19" name="Connecteur droit avec flèche 18"/>
          <p:cNvCxnSpPr>
            <a:stCxn id="727062" idx="4"/>
          </p:cNvCxnSpPr>
          <p:nvPr/>
        </p:nvCxnSpPr>
        <p:spPr>
          <a:xfrm flipH="1">
            <a:off x="5939904" y="3717478"/>
            <a:ext cx="0" cy="2159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727054" name="Picture 2" descr="Afficher l'image d'origine"/>
          <p:cNvPicPr>
            <a:picLocks noChangeAspect="1" noChangeArrowheads="1"/>
          </p:cNvPicPr>
          <p:nvPr/>
        </p:nvPicPr>
        <p:blipFill>
          <a:blip r:embed="rId3" cstate="print"/>
          <a:srcRect/>
          <a:stretch>
            <a:fillRect/>
          </a:stretch>
        </p:blipFill>
        <p:spPr bwMode="auto">
          <a:xfrm>
            <a:off x="0" y="2997200"/>
            <a:ext cx="4076700" cy="3860800"/>
          </a:xfrm>
          <a:prstGeom prst="rect">
            <a:avLst/>
          </a:prstGeom>
          <a:noFill/>
          <a:ln w="9525">
            <a:noFill/>
            <a:miter lim="800000"/>
            <a:headEnd/>
            <a:tailEnd/>
          </a:ln>
        </p:spPr>
      </p:pic>
      <p:grpSp>
        <p:nvGrpSpPr>
          <p:cNvPr id="3" name="Group 9"/>
          <p:cNvGrpSpPr>
            <a:grpSpLocks/>
          </p:cNvGrpSpPr>
          <p:nvPr/>
        </p:nvGrpSpPr>
        <p:grpSpPr bwMode="auto">
          <a:xfrm>
            <a:off x="5508104" y="3573016"/>
            <a:ext cx="865187" cy="144462"/>
            <a:chOff x="4422" y="663"/>
            <a:chExt cx="545" cy="91"/>
          </a:xfrm>
        </p:grpSpPr>
        <p:sp>
          <p:nvSpPr>
            <p:cNvPr id="727061" name="Oval 10"/>
            <p:cNvSpPr>
              <a:spLocks noChangeArrowheads="1"/>
            </p:cNvSpPr>
            <p:nvPr/>
          </p:nvSpPr>
          <p:spPr bwMode="auto">
            <a:xfrm>
              <a:off x="4422" y="663"/>
              <a:ext cx="91" cy="91"/>
            </a:xfrm>
            <a:prstGeom prst="ellipse">
              <a:avLst/>
            </a:prstGeom>
            <a:solidFill>
              <a:schemeClr val="bg1"/>
            </a:solidFill>
            <a:ln w="28575">
              <a:solidFill>
                <a:schemeClr val="tx1"/>
              </a:solidFill>
              <a:round/>
              <a:headEnd/>
              <a:tailEnd/>
            </a:ln>
          </p:spPr>
          <p:txBody>
            <a:bodyPr wrap="none" anchor="ctr"/>
            <a:lstStyle/>
            <a:p>
              <a:pPr algn="ctr"/>
              <a:endParaRPr lang="fr-FR"/>
            </a:p>
          </p:txBody>
        </p:sp>
        <p:sp>
          <p:nvSpPr>
            <p:cNvPr id="727062" name="Oval 11"/>
            <p:cNvSpPr>
              <a:spLocks noChangeArrowheads="1"/>
            </p:cNvSpPr>
            <p:nvPr/>
          </p:nvSpPr>
          <p:spPr bwMode="auto">
            <a:xfrm>
              <a:off x="4649" y="663"/>
              <a:ext cx="91" cy="91"/>
            </a:xfrm>
            <a:prstGeom prst="ellipse">
              <a:avLst/>
            </a:prstGeom>
            <a:solidFill>
              <a:srgbClr val="FF0000"/>
            </a:solidFill>
            <a:ln w="28575">
              <a:solidFill>
                <a:schemeClr val="tx1"/>
              </a:solidFill>
              <a:round/>
              <a:headEnd/>
              <a:tailEnd/>
            </a:ln>
          </p:spPr>
          <p:txBody>
            <a:bodyPr wrap="none" anchor="ctr"/>
            <a:lstStyle/>
            <a:p>
              <a:pPr algn="ctr"/>
              <a:endParaRPr lang="fr-FR"/>
            </a:p>
          </p:txBody>
        </p:sp>
        <p:sp>
          <p:nvSpPr>
            <p:cNvPr id="727063" name="Oval 12"/>
            <p:cNvSpPr>
              <a:spLocks noChangeArrowheads="1"/>
            </p:cNvSpPr>
            <p:nvPr/>
          </p:nvSpPr>
          <p:spPr bwMode="auto">
            <a:xfrm>
              <a:off x="4876" y="663"/>
              <a:ext cx="91" cy="91"/>
            </a:xfrm>
            <a:prstGeom prst="ellipse">
              <a:avLst/>
            </a:prstGeom>
            <a:solidFill>
              <a:schemeClr val="bg1"/>
            </a:solidFill>
            <a:ln w="28575">
              <a:solidFill>
                <a:schemeClr val="tx1"/>
              </a:solidFill>
              <a:round/>
              <a:headEnd/>
              <a:tailEnd/>
            </a:ln>
          </p:spPr>
          <p:txBody>
            <a:bodyPr wrap="none" anchor="ctr"/>
            <a:lstStyle/>
            <a:p>
              <a:pPr algn="ctr"/>
              <a:endParaRPr lang="fr-FR"/>
            </a:p>
          </p:txBody>
        </p:sp>
      </p:grpSp>
      <p:pic>
        <p:nvPicPr>
          <p:cNvPr id="1089538" name="Picture 2"/>
          <p:cNvPicPr>
            <a:picLocks noChangeAspect="1" noChangeArrowheads="1"/>
          </p:cNvPicPr>
          <p:nvPr/>
        </p:nvPicPr>
        <p:blipFill>
          <a:blip r:embed="rId4" cstate="print"/>
          <a:srcRect/>
          <a:stretch>
            <a:fillRect/>
          </a:stretch>
        </p:blipFill>
        <p:spPr bwMode="auto">
          <a:xfrm>
            <a:off x="0" y="1124744"/>
            <a:ext cx="9144000" cy="5554133"/>
          </a:xfrm>
          <a:prstGeom prst="rect">
            <a:avLst/>
          </a:prstGeom>
          <a:noFill/>
          <a:ln w="9525">
            <a:noFill/>
            <a:miter lim="800000"/>
            <a:headEnd/>
            <a:tailEnd/>
          </a:ln>
        </p:spPr>
      </p:pic>
      <p:sp>
        <p:nvSpPr>
          <p:cNvPr id="16" name="Rectangle 15"/>
          <p:cNvSpPr/>
          <p:nvPr/>
        </p:nvSpPr>
        <p:spPr>
          <a:xfrm>
            <a:off x="179512" y="3212976"/>
            <a:ext cx="8784976" cy="14401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re 1"/>
          <p:cNvSpPr>
            <a:spLocks noGrp="1"/>
          </p:cNvSpPr>
          <p:nvPr>
            <p:ph type="title"/>
          </p:nvPr>
        </p:nvSpPr>
        <p:spPr>
          <a:xfrm>
            <a:off x="395536" y="476672"/>
            <a:ext cx="8568952" cy="576064"/>
          </a:xfrm>
        </p:spPr>
        <p:txBody>
          <a:bodyPr/>
          <a:lstStyle/>
          <a:p>
            <a:pPr algn="ctr"/>
            <a:r>
              <a:rPr lang="en-US" sz="1800" b="1" dirty="0" smtClean="0">
                <a:solidFill>
                  <a:schemeClr val="bg2">
                    <a:lumMod val="25000"/>
                  </a:schemeClr>
                </a:solidFill>
                <a:effectLst>
                  <a:outerShdw blurRad="38100" dist="38100" dir="2700000" algn="tl">
                    <a:srgbClr val="C0C0C0"/>
                  </a:outerShdw>
                </a:effectLst>
                <a:latin typeface="Constantia" pitchFamily="18" charset="0"/>
              </a:rPr>
              <a:t/>
            </a:r>
            <a:br>
              <a:rPr lang="en-US" sz="1800" b="1" dirty="0" smtClean="0">
                <a:solidFill>
                  <a:schemeClr val="bg2">
                    <a:lumMod val="25000"/>
                  </a:schemeClr>
                </a:solidFill>
                <a:effectLst>
                  <a:outerShdw blurRad="38100" dist="38100" dir="2700000" algn="tl">
                    <a:srgbClr val="C0C0C0"/>
                  </a:outerShdw>
                </a:effectLst>
                <a:latin typeface="Constantia" pitchFamily="18" charset="0"/>
              </a:rPr>
            </a:br>
            <a:r>
              <a:rPr lang="en-US" sz="2400" b="1" dirty="0" smtClean="0">
                <a:solidFill>
                  <a:schemeClr val="bg2">
                    <a:lumMod val="25000"/>
                  </a:schemeClr>
                </a:solidFill>
                <a:effectLst>
                  <a:outerShdw blurRad="38100" dist="38100" dir="2700000" algn="tl">
                    <a:srgbClr val="C0C0C0"/>
                  </a:outerShdw>
                </a:effectLst>
                <a:latin typeface="Constantia" pitchFamily="18" charset="0"/>
              </a:rPr>
              <a:t>Theory of Greenhouse effect in the Glossary of IPCC AR5</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p:cNvPicPr>
            <a:picLocks noChangeAspect="1" noChangeArrowheads="1"/>
          </p:cNvPicPr>
          <p:nvPr/>
        </p:nvPicPr>
        <p:blipFill>
          <a:blip r:embed="rId2" cstate="print"/>
          <a:srcRect/>
          <a:stretch>
            <a:fillRect/>
          </a:stretch>
        </p:blipFill>
        <p:spPr bwMode="auto">
          <a:xfrm>
            <a:off x="0" y="476250"/>
            <a:ext cx="9155113" cy="5949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9537" name="Picture 1"/>
          <p:cNvPicPr>
            <a:picLocks noChangeAspect="1" noChangeArrowheads="1"/>
          </p:cNvPicPr>
          <p:nvPr/>
        </p:nvPicPr>
        <p:blipFill>
          <a:blip r:embed="rId2" cstate="print"/>
          <a:srcRect/>
          <a:stretch>
            <a:fillRect/>
          </a:stretch>
        </p:blipFill>
        <p:spPr bwMode="auto">
          <a:xfrm>
            <a:off x="3995937" y="1628801"/>
            <a:ext cx="3384376" cy="4576704"/>
          </a:xfrm>
          <a:prstGeom prst="rect">
            <a:avLst/>
          </a:prstGeom>
          <a:noFill/>
          <a:ln w="9525">
            <a:noFill/>
            <a:miter lim="800000"/>
            <a:headEnd/>
            <a:tailEnd/>
          </a:ln>
        </p:spPr>
      </p:pic>
      <p:sp>
        <p:nvSpPr>
          <p:cNvPr id="5" name="ZoneTexte 4"/>
          <p:cNvSpPr txBox="1"/>
          <p:nvPr/>
        </p:nvSpPr>
        <p:spPr>
          <a:xfrm>
            <a:off x="4288970" y="6165304"/>
            <a:ext cx="3587778" cy="584775"/>
          </a:xfrm>
          <a:prstGeom prst="rect">
            <a:avLst/>
          </a:prstGeom>
          <a:noFill/>
        </p:spPr>
        <p:txBody>
          <a:bodyPr wrap="none">
            <a:spAutoFit/>
          </a:bodyPr>
          <a:lstStyle/>
          <a:p>
            <a:pPr algn="ctr">
              <a:defRPr/>
            </a:pPr>
            <a:r>
              <a:rPr lang="en-US" sz="1600" b="1" dirty="0" smtClean="0">
                <a:latin typeface="+mn-lt"/>
              </a:rPr>
              <a:t>Infrared absorption of atmosphere</a:t>
            </a:r>
          </a:p>
          <a:p>
            <a:pPr algn="ctr">
              <a:defRPr/>
            </a:pPr>
            <a:r>
              <a:rPr lang="en-US" sz="1600" b="1" dirty="0" smtClean="0">
                <a:latin typeface="+mn-lt"/>
              </a:rPr>
              <a:t>Goody &amp; Young (1995)</a:t>
            </a:r>
            <a:endParaRPr lang="en-US" sz="1600" b="1" dirty="0">
              <a:latin typeface="+mn-lt"/>
            </a:endParaRPr>
          </a:p>
        </p:txBody>
      </p:sp>
      <p:cxnSp>
        <p:nvCxnSpPr>
          <p:cNvPr id="19" name="Connecteur droit avec flèche 18"/>
          <p:cNvCxnSpPr>
            <a:stCxn id="727062" idx="4"/>
          </p:cNvCxnSpPr>
          <p:nvPr/>
        </p:nvCxnSpPr>
        <p:spPr>
          <a:xfrm flipH="1">
            <a:off x="5939904" y="3717478"/>
            <a:ext cx="0" cy="2159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a:xfrm>
            <a:off x="323528" y="836712"/>
            <a:ext cx="8820472" cy="864096"/>
          </a:xfrm>
        </p:spPr>
        <p:txBody>
          <a:bodyPr/>
          <a:lstStyle/>
          <a:p>
            <a:r>
              <a:rPr lang="en-US" sz="1800" b="1" dirty="0" smtClean="0">
                <a:solidFill>
                  <a:schemeClr val="bg2">
                    <a:lumMod val="25000"/>
                  </a:schemeClr>
                </a:solidFill>
                <a:effectLst>
                  <a:outerShdw blurRad="38100" dist="38100" dir="2700000" algn="tl">
                    <a:srgbClr val="C0C0C0"/>
                  </a:outerShdw>
                </a:effectLst>
                <a:latin typeface="Constantia" pitchFamily="18" charset="0"/>
              </a:rPr>
              <a:t/>
            </a:r>
            <a:br>
              <a:rPr lang="en-US" sz="1800" b="1" dirty="0" smtClean="0">
                <a:solidFill>
                  <a:schemeClr val="bg2">
                    <a:lumMod val="25000"/>
                  </a:schemeClr>
                </a:solidFill>
                <a:effectLst>
                  <a:outerShdw blurRad="38100" dist="38100" dir="2700000" algn="tl">
                    <a:srgbClr val="C0C0C0"/>
                  </a:outerShdw>
                </a:effectLst>
                <a:latin typeface="Constantia" pitchFamily="18" charset="0"/>
              </a:rPr>
            </a:br>
            <a:r>
              <a:rPr lang="en-US" sz="2400" b="1" dirty="0" smtClean="0">
                <a:solidFill>
                  <a:schemeClr val="bg2">
                    <a:lumMod val="25000"/>
                  </a:schemeClr>
                </a:solidFill>
                <a:effectLst>
                  <a:outerShdw blurRad="38100" dist="38100" dir="2700000" algn="tl">
                    <a:srgbClr val="C0C0C0"/>
                  </a:outerShdw>
                </a:effectLst>
                <a:latin typeface="Constantia" pitchFamily="18" charset="0"/>
              </a:rPr>
              <a:t>Above 11 km, where CO2 absorption is still 100 %, there is no decrease of temperature and, therefore, no weakening of emission: </a:t>
            </a:r>
            <a:r>
              <a:rPr lang="en-US" sz="2400" b="1" dirty="0" smtClean="0">
                <a:solidFill>
                  <a:srgbClr val="C00000"/>
                </a:solidFill>
                <a:effectLst>
                  <a:outerShdw blurRad="38100" dist="38100" dir="2700000" algn="tl">
                    <a:srgbClr val="C0C0C0"/>
                  </a:outerShdw>
                </a:effectLst>
                <a:latin typeface="Constantia" pitchFamily="18" charset="0"/>
              </a:rPr>
              <a:t>confirms low climate sensitivity </a:t>
            </a:r>
          </a:p>
        </p:txBody>
      </p:sp>
      <p:pic>
        <p:nvPicPr>
          <p:cNvPr id="727054" name="Picture 2" descr="Afficher l'image d'origine"/>
          <p:cNvPicPr>
            <a:picLocks noChangeAspect="1" noChangeArrowheads="1"/>
          </p:cNvPicPr>
          <p:nvPr/>
        </p:nvPicPr>
        <p:blipFill>
          <a:blip r:embed="rId3" cstate="print"/>
          <a:srcRect/>
          <a:stretch>
            <a:fillRect/>
          </a:stretch>
        </p:blipFill>
        <p:spPr bwMode="auto">
          <a:xfrm>
            <a:off x="0" y="2997200"/>
            <a:ext cx="4076700" cy="3860800"/>
          </a:xfrm>
          <a:prstGeom prst="rect">
            <a:avLst/>
          </a:prstGeom>
          <a:noFill/>
          <a:ln w="9525">
            <a:noFill/>
            <a:miter lim="800000"/>
            <a:headEnd/>
            <a:tailEnd/>
          </a:ln>
        </p:spPr>
      </p:pic>
      <p:grpSp>
        <p:nvGrpSpPr>
          <p:cNvPr id="3" name="Group 9"/>
          <p:cNvGrpSpPr>
            <a:grpSpLocks/>
          </p:cNvGrpSpPr>
          <p:nvPr/>
        </p:nvGrpSpPr>
        <p:grpSpPr bwMode="auto">
          <a:xfrm>
            <a:off x="5508104" y="3573016"/>
            <a:ext cx="865187" cy="144462"/>
            <a:chOff x="4422" y="663"/>
            <a:chExt cx="545" cy="91"/>
          </a:xfrm>
        </p:grpSpPr>
        <p:sp>
          <p:nvSpPr>
            <p:cNvPr id="727061" name="Oval 10"/>
            <p:cNvSpPr>
              <a:spLocks noChangeArrowheads="1"/>
            </p:cNvSpPr>
            <p:nvPr/>
          </p:nvSpPr>
          <p:spPr bwMode="auto">
            <a:xfrm>
              <a:off x="4422" y="663"/>
              <a:ext cx="91" cy="91"/>
            </a:xfrm>
            <a:prstGeom prst="ellipse">
              <a:avLst/>
            </a:prstGeom>
            <a:solidFill>
              <a:schemeClr val="bg1"/>
            </a:solidFill>
            <a:ln w="28575">
              <a:solidFill>
                <a:schemeClr val="tx1"/>
              </a:solidFill>
              <a:round/>
              <a:headEnd/>
              <a:tailEnd/>
            </a:ln>
          </p:spPr>
          <p:txBody>
            <a:bodyPr wrap="none" anchor="ctr"/>
            <a:lstStyle/>
            <a:p>
              <a:pPr algn="ctr"/>
              <a:endParaRPr lang="fr-FR"/>
            </a:p>
          </p:txBody>
        </p:sp>
        <p:sp>
          <p:nvSpPr>
            <p:cNvPr id="727062" name="Oval 11"/>
            <p:cNvSpPr>
              <a:spLocks noChangeArrowheads="1"/>
            </p:cNvSpPr>
            <p:nvPr/>
          </p:nvSpPr>
          <p:spPr bwMode="auto">
            <a:xfrm>
              <a:off x="4649" y="663"/>
              <a:ext cx="91" cy="91"/>
            </a:xfrm>
            <a:prstGeom prst="ellipse">
              <a:avLst/>
            </a:prstGeom>
            <a:solidFill>
              <a:srgbClr val="FF0000"/>
            </a:solidFill>
            <a:ln w="28575">
              <a:solidFill>
                <a:schemeClr val="tx1"/>
              </a:solidFill>
              <a:round/>
              <a:headEnd/>
              <a:tailEnd/>
            </a:ln>
          </p:spPr>
          <p:txBody>
            <a:bodyPr wrap="none" anchor="ctr"/>
            <a:lstStyle/>
            <a:p>
              <a:pPr algn="ctr"/>
              <a:endParaRPr lang="fr-FR"/>
            </a:p>
          </p:txBody>
        </p:sp>
        <p:sp>
          <p:nvSpPr>
            <p:cNvPr id="727063" name="Oval 12"/>
            <p:cNvSpPr>
              <a:spLocks noChangeArrowheads="1"/>
            </p:cNvSpPr>
            <p:nvPr/>
          </p:nvSpPr>
          <p:spPr bwMode="auto">
            <a:xfrm>
              <a:off x="4876" y="663"/>
              <a:ext cx="91" cy="91"/>
            </a:xfrm>
            <a:prstGeom prst="ellipse">
              <a:avLst/>
            </a:prstGeom>
            <a:solidFill>
              <a:schemeClr val="bg1"/>
            </a:solidFill>
            <a:ln w="28575">
              <a:solidFill>
                <a:schemeClr val="tx1"/>
              </a:solidFill>
              <a:round/>
              <a:headEnd/>
              <a:tailEnd/>
            </a:ln>
          </p:spPr>
          <p:txBody>
            <a:bodyPr wrap="none" anchor="ctr"/>
            <a:lstStyle/>
            <a:p>
              <a:pPr algn="ctr"/>
              <a:endParaRPr lang="fr-FR"/>
            </a:p>
          </p:txBody>
        </p:sp>
      </p:grpSp>
      <p:sp>
        <p:nvSpPr>
          <p:cNvPr id="31" name="ZoneTexte 30"/>
          <p:cNvSpPr txBox="1"/>
          <p:nvPr/>
        </p:nvSpPr>
        <p:spPr>
          <a:xfrm>
            <a:off x="7224372" y="1556792"/>
            <a:ext cx="1668108" cy="4247317"/>
          </a:xfrm>
          <a:prstGeom prst="rect">
            <a:avLst/>
          </a:prstGeom>
          <a:noFill/>
        </p:spPr>
        <p:txBody>
          <a:bodyPr wrap="square" rtlCol="0">
            <a:spAutoFit/>
          </a:bodyPr>
          <a:lstStyle/>
          <a:p>
            <a:endParaRPr lang="en-US" sz="1800" b="1" dirty="0" smtClean="0">
              <a:solidFill>
                <a:srgbClr val="C00000"/>
              </a:solidFill>
              <a:effectLst>
                <a:outerShdw blurRad="38100" dist="38100" dir="2700000" algn="tl">
                  <a:srgbClr val="000000">
                    <a:alpha val="43137"/>
                  </a:srgbClr>
                </a:outerShdw>
              </a:effectLst>
              <a:latin typeface="+mn-lt"/>
            </a:endParaRPr>
          </a:p>
          <a:p>
            <a:r>
              <a:rPr lang="en-US" sz="1800" b="1" dirty="0" smtClean="0">
                <a:solidFill>
                  <a:schemeClr val="bg2">
                    <a:lumMod val="25000"/>
                  </a:schemeClr>
                </a:solidFill>
                <a:effectLst>
                  <a:outerShdw blurRad="38100" dist="38100" dir="2700000" algn="tl">
                    <a:srgbClr val="000000">
                      <a:alpha val="43137"/>
                    </a:srgbClr>
                  </a:outerShdw>
                </a:effectLst>
                <a:latin typeface="+mn-lt"/>
              </a:rPr>
              <a:t>Might balance</a:t>
            </a:r>
          </a:p>
          <a:p>
            <a:r>
              <a:rPr lang="en-US" sz="1800" b="1" dirty="0" smtClean="0">
                <a:solidFill>
                  <a:schemeClr val="bg2">
                    <a:lumMod val="25000"/>
                  </a:schemeClr>
                </a:solidFill>
                <a:effectLst>
                  <a:outerShdw blurRad="38100" dist="38100" dir="2700000" algn="tl">
                    <a:srgbClr val="000000">
                      <a:alpha val="43137"/>
                    </a:srgbClr>
                  </a:outerShdw>
                </a:effectLst>
                <a:latin typeface="+mn-lt"/>
              </a:rPr>
              <a:t>warming due</a:t>
            </a:r>
          </a:p>
          <a:p>
            <a:r>
              <a:rPr lang="en-US" sz="1800" b="1" dirty="0" smtClean="0">
                <a:solidFill>
                  <a:schemeClr val="bg2">
                    <a:lumMod val="25000"/>
                  </a:schemeClr>
                </a:solidFill>
                <a:effectLst>
                  <a:outerShdw blurRad="38100" dist="38100" dir="2700000" algn="tl">
                    <a:srgbClr val="000000">
                      <a:alpha val="43137"/>
                    </a:srgbClr>
                  </a:outerShdw>
                </a:effectLst>
                <a:latin typeface="+mn-lt"/>
              </a:rPr>
              <a:t>to emission</a:t>
            </a:r>
          </a:p>
          <a:p>
            <a:r>
              <a:rPr lang="en-US" sz="1800" b="1" dirty="0" smtClean="0">
                <a:solidFill>
                  <a:schemeClr val="bg2">
                    <a:lumMod val="25000"/>
                  </a:schemeClr>
                </a:solidFill>
                <a:effectLst>
                  <a:outerShdw blurRad="38100" dist="38100" dir="2700000" algn="tl">
                    <a:srgbClr val="000000">
                      <a:alpha val="43137"/>
                    </a:srgbClr>
                  </a:outerShdw>
                </a:effectLst>
                <a:latin typeface="+mn-lt"/>
              </a:rPr>
              <a:t>in the wings</a:t>
            </a:r>
          </a:p>
          <a:p>
            <a:r>
              <a:rPr lang="en-US" sz="1800" b="1" dirty="0" smtClean="0">
                <a:solidFill>
                  <a:schemeClr val="bg2">
                    <a:lumMod val="25000"/>
                  </a:schemeClr>
                </a:solidFill>
                <a:effectLst>
                  <a:outerShdw blurRad="38100" dist="38100" dir="2700000" algn="tl">
                    <a:srgbClr val="000000">
                      <a:alpha val="43137"/>
                    </a:srgbClr>
                  </a:outerShdw>
                </a:effectLst>
                <a:latin typeface="+mn-lt"/>
              </a:rPr>
              <a:t>of CO2 band</a:t>
            </a:r>
          </a:p>
          <a:p>
            <a:r>
              <a:rPr lang="en-US" sz="1800" b="1" dirty="0" smtClean="0">
                <a:solidFill>
                  <a:schemeClr val="bg2">
                    <a:lumMod val="25000"/>
                  </a:schemeClr>
                </a:solidFill>
                <a:effectLst>
                  <a:outerShdw blurRad="38100" dist="38100" dir="2700000" algn="tl">
                    <a:srgbClr val="000000">
                      <a:alpha val="43137"/>
                    </a:srgbClr>
                  </a:outerShdw>
                </a:effectLst>
                <a:latin typeface="+mn-lt"/>
              </a:rPr>
              <a:t>in the </a:t>
            </a:r>
          </a:p>
          <a:p>
            <a:r>
              <a:rPr lang="en-US" sz="1800" b="1" dirty="0" smtClean="0">
                <a:solidFill>
                  <a:schemeClr val="bg2">
                    <a:lumMod val="25000"/>
                  </a:schemeClr>
                </a:solidFill>
                <a:effectLst>
                  <a:outerShdw blurRad="38100" dist="38100" dir="2700000" algn="tl">
                    <a:srgbClr val="000000">
                      <a:alpha val="43137"/>
                    </a:srgbClr>
                  </a:outerShdw>
                </a:effectLst>
                <a:latin typeface="+mn-lt"/>
              </a:rPr>
              <a:t>troposphere </a:t>
            </a:r>
          </a:p>
          <a:p>
            <a:endParaRPr lang="en-US" sz="1800" b="1" dirty="0" smtClean="0">
              <a:solidFill>
                <a:schemeClr val="bg2">
                  <a:lumMod val="25000"/>
                </a:schemeClr>
              </a:solidFill>
              <a:effectLst>
                <a:outerShdw blurRad="38100" dist="38100" dir="2700000" algn="tl">
                  <a:srgbClr val="000000">
                    <a:alpha val="43137"/>
                  </a:srgbClr>
                </a:outerShdw>
              </a:effectLst>
              <a:latin typeface="+mn-lt"/>
            </a:endParaRPr>
          </a:p>
          <a:p>
            <a:r>
              <a:rPr lang="en-US" sz="1800" b="1" dirty="0" smtClean="0">
                <a:solidFill>
                  <a:srgbClr val="C00000"/>
                </a:solidFill>
                <a:effectLst>
                  <a:outerShdw blurRad="38100" dist="38100" dir="2700000" algn="tl">
                    <a:srgbClr val="000000">
                      <a:alpha val="43137"/>
                    </a:srgbClr>
                  </a:outerShdw>
                </a:effectLst>
                <a:latin typeface="+mn-lt"/>
              </a:rPr>
              <a:t>Maximum of</a:t>
            </a:r>
          </a:p>
          <a:p>
            <a:r>
              <a:rPr lang="en-US" sz="1800" b="1" dirty="0" smtClean="0">
                <a:solidFill>
                  <a:srgbClr val="C00000"/>
                </a:solidFill>
                <a:effectLst>
                  <a:outerShdw blurRad="38100" dist="38100" dir="2700000" algn="tl">
                    <a:srgbClr val="000000">
                      <a:alpha val="43137"/>
                    </a:srgbClr>
                  </a:outerShdw>
                </a:effectLst>
                <a:latin typeface="+mn-lt"/>
              </a:rPr>
              <a:t>black body</a:t>
            </a:r>
          </a:p>
          <a:p>
            <a:r>
              <a:rPr lang="en-US" sz="1800" b="1" dirty="0" smtClean="0">
                <a:solidFill>
                  <a:srgbClr val="C00000"/>
                </a:solidFill>
                <a:effectLst>
                  <a:outerShdw blurRad="38100" dist="38100" dir="2700000" algn="tl">
                    <a:srgbClr val="000000">
                      <a:alpha val="43137"/>
                    </a:srgbClr>
                  </a:outerShdw>
                </a:effectLst>
                <a:latin typeface="+mn-lt"/>
              </a:rPr>
              <a:t>spectral emission at 255 K</a:t>
            </a:r>
            <a:endParaRPr lang="en-US" sz="1800" b="1" dirty="0">
              <a:solidFill>
                <a:srgbClr val="C00000"/>
              </a:solidFill>
              <a:effectLst>
                <a:outerShdw blurRad="38100" dist="38100" dir="2700000" algn="tl">
                  <a:srgbClr val="000000">
                    <a:alpha val="43137"/>
                  </a:srgbClr>
                </a:outerShdw>
              </a:effectLst>
              <a:latin typeface="+mn-lt"/>
            </a:endParaRPr>
          </a:p>
        </p:txBody>
      </p:sp>
      <p:sp>
        <p:nvSpPr>
          <p:cNvPr id="12" name="ZoneTexte 11"/>
          <p:cNvSpPr txBox="1"/>
          <p:nvPr/>
        </p:nvSpPr>
        <p:spPr>
          <a:xfrm>
            <a:off x="179512" y="1844824"/>
            <a:ext cx="3888432" cy="1077218"/>
          </a:xfrm>
          <a:prstGeom prst="rect">
            <a:avLst/>
          </a:prstGeom>
          <a:noFill/>
        </p:spPr>
        <p:txBody>
          <a:bodyPr wrap="square" rtlCol="0">
            <a:spAutoFit/>
          </a:bodyPr>
          <a:lstStyle/>
          <a:p>
            <a:r>
              <a:rPr lang="en-US" sz="1600" b="1" dirty="0" smtClean="0">
                <a:latin typeface="+mn-lt"/>
              </a:rPr>
              <a:t>“Saturation” depends on atmospheric pressure: absorbed heat dissipated by collisions at low altitude, by emission at high altitude</a:t>
            </a:r>
            <a:endParaRPr lang="en-US" sz="1600" b="1" dirty="0">
              <a:latin typeface="+mn-lt"/>
            </a:endParaRPr>
          </a:p>
        </p:txBody>
      </p:sp>
      <p:cxnSp>
        <p:nvCxnSpPr>
          <p:cNvPr id="14" name="Connecteur droit avec flèche 13"/>
          <p:cNvCxnSpPr/>
          <p:nvPr/>
        </p:nvCxnSpPr>
        <p:spPr>
          <a:xfrm flipV="1">
            <a:off x="4932040" y="5373216"/>
            <a:ext cx="0" cy="216024"/>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flipV="1">
            <a:off x="4932040" y="5373216"/>
            <a:ext cx="2304256" cy="216024"/>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91264" cy="1572784"/>
          </a:xfrm>
        </p:spPr>
        <p:txBody>
          <a:bodyPr>
            <a:normAutofit/>
          </a:bodyPr>
          <a:lstStyle/>
          <a:p>
            <a:pPr algn="ctr"/>
            <a:r>
              <a:rPr lang="en-US" sz="2000" dirty="0" smtClean="0">
                <a:latin typeface="+mn-lt"/>
              </a:rPr>
              <a:t>Is the CO2 so dangerous that it warms Earth before it has been emitted?!</a:t>
            </a:r>
            <a:br>
              <a:rPr lang="en-US" sz="2000" dirty="0" smtClean="0">
                <a:latin typeface="+mn-lt"/>
              </a:rPr>
            </a:br>
            <a:r>
              <a:rPr lang="de-DE" sz="1600" dirty="0" err="1" smtClean="0">
                <a:latin typeface="+mn-lt"/>
              </a:rPr>
              <a:t>Humlum</a:t>
            </a:r>
            <a:r>
              <a:rPr lang="de-DE" sz="1600" dirty="0" smtClean="0">
                <a:latin typeface="+mn-lt"/>
              </a:rPr>
              <a:t>, O., </a:t>
            </a:r>
            <a:r>
              <a:rPr lang="de-DE" sz="1600" dirty="0" err="1" smtClean="0">
                <a:latin typeface="+mn-lt"/>
              </a:rPr>
              <a:t>Stordahl</a:t>
            </a:r>
            <a:r>
              <a:rPr lang="de-DE" sz="1600" dirty="0" smtClean="0">
                <a:latin typeface="+mn-lt"/>
              </a:rPr>
              <a:t>, K., </a:t>
            </a:r>
            <a:r>
              <a:rPr lang="de-DE" sz="1600" dirty="0" err="1" smtClean="0">
                <a:latin typeface="+mn-lt"/>
              </a:rPr>
              <a:t>Solheim</a:t>
            </a:r>
            <a:r>
              <a:rPr lang="de-DE" sz="1600" dirty="0" smtClean="0">
                <a:latin typeface="+mn-lt"/>
              </a:rPr>
              <a:t>, J.E., 2013. </a:t>
            </a:r>
            <a:r>
              <a:rPr lang="fr-FR" sz="1600" i="1" dirty="0" smtClean="0">
                <a:latin typeface="+mn-lt"/>
              </a:rPr>
              <a:t>Global &amp; </a:t>
            </a:r>
            <a:r>
              <a:rPr lang="fr-FR" sz="1600" i="1" dirty="0" err="1" smtClean="0">
                <a:latin typeface="+mn-lt"/>
              </a:rPr>
              <a:t>Planetary</a:t>
            </a:r>
            <a:r>
              <a:rPr lang="fr-FR" sz="1600" i="1" dirty="0" smtClean="0">
                <a:latin typeface="+mn-lt"/>
              </a:rPr>
              <a:t> Change</a:t>
            </a:r>
            <a:r>
              <a:rPr lang="fr-FR" sz="1600" dirty="0" smtClean="0">
                <a:latin typeface="+mn-lt"/>
              </a:rPr>
              <a:t> </a:t>
            </a:r>
            <a:r>
              <a:rPr lang="fr-FR" sz="1600" b="1" dirty="0" smtClean="0">
                <a:latin typeface="+mn-lt"/>
              </a:rPr>
              <a:t>100</a:t>
            </a:r>
            <a:r>
              <a:rPr lang="fr-FR" sz="1600" dirty="0" smtClean="0">
                <a:latin typeface="+mn-lt"/>
              </a:rPr>
              <a:t>, 51</a:t>
            </a:r>
            <a:br>
              <a:rPr lang="fr-FR" sz="1600" dirty="0" smtClean="0">
                <a:latin typeface="+mn-lt"/>
              </a:rPr>
            </a:br>
            <a:r>
              <a:rPr lang="fr-FR" sz="1600" dirty="0" smtClean="0">
                <a:latin typeface="+mn-lt"/>
              </a:rPr>
              <a:t> </a:t>
            </a:r>
            <a:br>
              <a:rPr lang="fr-FR" sz="1600" dirty="0" smtClean="0">
                <a:latin typeface="+mn-lt"/>
              </a:rPr>
            </a:br>
            <a:r>
              <a:rPr lang="fr-FR" sz="2000" dirty="0" smtClean="0">
                <a:latin typeface="+mn-lt"/>
              </a:rPr>
              <a:t>If the </a:t>
            </a:r>
            <a:r>
              <a:rPr lang="fr-FR" sz="2000" dirty="0" err="1" smtClean="0">
                <a:latin typeface="+mn-lt"/>
              </a:rPr>
              <a:t>fluctuating</a:t>
            </a:r>
            <a:r>
              <a:rPr lang="fr-FR" sz="2000" dirty="0" smtClean="0">
                <a:latin typeface="+mn-lt"/>
              </a:rPr>
              <a:t> contribution </a:t>
            </a:r>
            <a:r>
              <a:rPr lang="fr-FR" sz="2000" dirty="0" err="1" smtClean="0">
                <a:latin typeface="+mn-lt"/>
              </a:rPr>
              <a:t>is</a:t>
            </a:r>
            <a:r>
              <a:rPr lang="fr-FR" sz="2000" dirty="0" smtClean="0">
                <a:latin typeface="+mn-lt"/>
              </a:rPr>
              <a:t> </a:t>
            </a:r>
            <a:r>
              <a:rPr lang="fr-FR" sz="2000" dirty="0" err="1" smtClean="0">
                <a:latin typeface="+mn-lt"/>
              </a:rPr>
              <a:t>released</a:t>
            </a:r>
            <a:r>
              <a:rPr lang="fr-FR" sz="2000" dirty="0" smtClean="0">
                <a:latin typeface="+mn-lt"/>
              </a:rPr>
              <a:t> </a:t>
            </a:r>
            <a:r>
              <a:rPr lang="fr-FR" sz="2000" dirty="0" err="1" smtClean="0">
                <a:latin typeface="+mn-lt"/>
              </a:rPr>
              <a:t>from</a:t>
            </a:r>
            <a:r>
              <a:rPr lang="fr-FR" sz="2000" dirty="0" smtClean="0">
                <a:latin typeface="+mn-lt"/>
              </a:rPr>
              <a:t> the </a:t>
            </a:r>
            <a:r>
              <a:rPr lang="fr-FR" sz="2000" dirty="0" err="1" smtClean="0">
                <a:latin typeface="+mn-lt"/>
              </a:rPr>
              <a:t>oceans</a:t>
            </a:r>
            <a:r>
              <a:rPr lang="fr-FR" sz="2000" dirty="0" smtClean="0">
                <a:latin typeface="+mn-lt"/>
              </a:rPr>
              <a:t>, </a:t>
            </a:r>
            <a:r>
              <a:rPr lang="fr-FR" sz="2000" dirty="0" err="1" smtClean="0">
                <a:latin typeface="+mn-lt"/>
              </a:rPr>
              <a:t>then</a:t>
            </a:r>
            <a:r>
              <a:rPr lang="fr-FR" sz="2000" dirty="0" smtClean="0">
                <a:latin typeface="+mn-lt"/>
              </a:rPr>
              <a:t> the </a:t>
            </a:r>
            <a:r>
              <a:rPr lang="fr-FR" sz="2000" dirty="0" err="1" smtClean="0">
                <a:latin typeface="+mn-lt"/>
              </a:rPr>
              <a:t>anthropogenic</a:t>
            </a:r>
            <a:r>
              <a:rPr lang="fr-FR" sz="2000" dirty="0" smtClean="0">
                <a:latin typeface="+mn-lt"/>
              </a:rPr>
              <a:t> contribution </a:t>
            </a:r>
            <a:r>
              <a:rPr lang="fr-FR" sz="2000" dirty="0" err="1" smtClean="0">
                <a:latin typeface="+mn-lt"/>
              </a:rPr>
              <a:t>might</a:t>
            </a:r>
            <a:r>
              <a:rPr lang="fr-FR" sz="2000" dirty="0" smtClean="0">
                <a:latin typeface="+mn-lt"/>
              </a:rPr>
              <a:t> </a:t>
            </a:r>
            <a:r>
              <a:rPr lang="fr-FR" sz="2000" dirty="0" err="1" smtClean="0">
                <a:latin typeface="+mn-lt"/>
              </a:rPr>
              <a:t>be</a:t>
            </a:r>
            <a:r>
              <a:rPr lang="fr-FR" sz="2000" dirty="0" smtClean="0">
                <a:latin typeface="+mn-lt"/>
              </a:rPr>
              <a:t> </a:t>
            </a:r>
            <a:r>
              <a:rPr lang="fr-FR" sz="2000" dirty="0" err="1" smtClean="0">
                <a:latin typeface="+mn-lt"/>
              </a:rPr>
              <a:t>only</a:t>
            </a:r>
            <a:r>
              <a:rPr lang="fr-FR" sz="2000" dirty="0" smtClean="0">
                <a:latin typeface="+mn-lt"/>
              </a:rPr>
              <a:t> 0.9ln(1.06) = 0.05°C in 2068</a:t>
            </a:r>
            <a:endParaRPr lang="en-US" sz="2000" dirty="0">
              <a:latin typeface="+mn-lt"/>
            </a:endParaRPr>
          </a:p>
        </p:txBody>
      </p:sp>
      <p:pic>
        <p:nvPicPr>
          <p:cNvPr id="1204226" name="Picture 2"/>
          <p:cNvPicPr>
            <a:picLocks noChangeAspect="1" noChangeArrowheads="1"/>
          </p:cNvPicPr>
          <p:nvPr/>
        </p:nvPicPr>
        <p:blipFill>
          <a:blip r:embed="rId2" cstate="print"/>
          <a:srcRect/>
          <a:stretch>
            <a:fillRect/>
          </a:stretch>
        </p:blipFill>
        <p:spPr bwMode="auto">
          <a:xfrm>
            <a:off x="179512" y="2276872"/>
            <a:ext cx="8830891" cy="4392488"/>
          </a:xfrm>
          <a:prstGeom prst="rect">
            <a:avLst/>
          </a:prstGeom>
          <a:noFill/>
          <a:ln w="9525">
            <a:noFill/>
            <a:miter lim="800000"/>
            <a:headEnd/>
            <a:tailEnd/>
          </a:ln>
        </p:spPr>
      </p:pic>
      <p:sp>
        <p:nvSpPr>
          <p:cNvPr id="4" name="ZoneTexte 3"/>
          <p:cNvSpPr txBox="1"/>
          <p:nvPr/>
        </p:nvSpPr>
        <p:spPr>
          <a:xfrm>
            <a:off x="179512" y="6381328"/>
            <a:ext cx="2358338" cy="338554"/>
          </a:xfrm>
          <a:prstGeom prst="rect">
            <a:avLst/>
          </a:prstGeom>
          <a:noFill/>
        </p:spPr>
        <p:txBody>
          <a:bodyPr wrap="none" rtlCol="0">
            <a:spAutoFit/>
          </a:bodyPr>
          <a:lstStyle/>
          <a:p>
            <a:r>
              <a:rPr lang="en-US" sz="1600" b="1" dirty="0" smtClean="0">
                <a:effectLst>
                  <a:outerShdw blurRad="38100" dist="38100" dir="2700000" algn="tl">
                    <a:srgbClr val="000000">
                      <a:alpha val="43137"/>
                    </a:srgbClr>
                  </a:outerShdw>
                </a:effectLst>
                <a:latin typeface="+mn-lt"/>
              </a:rPr>
              <a:t>www.climate4you.com</a:t>
            </a:r>
            <a:endParaRPr lang="en-US" sz="1600" b="1" dirty="0">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41762" name="Object 2"/>
          <p:cNvGraphicFramePr>
            <a:graphicFrameLocks noChangeAspect="1"/>
          </p:cNvGraphicFramePr>
          <p:nvPr/>
        </p:nvGraphicFramePr>
        <p:xfrm>
          <a:off x="1403648" y="1412776"/>
          <a:ext cx="6408712" cy="5261324"/>
        </p:xfrm>
        <a:graphic>
          <a:graphicData uri="http://schemas.openxmlformats.org/presentationml/2006/ole">
            <p:oleObj spid="_x0000_s1142786" name="SPW 9.0 Graph" r:id="rId3" imgW="5498280" imgH="4514040" progId="SigmaPlotGraphicObject.8">
              <p:embed/>
            </p:oleObj>
          </a:graphicData>
        </a:graphic>
      </p:graphicFrame>
      <p:sp>
        <p:nvSpPr>
          <p:cNvPr id="2" name="Titre 1"/>
          <p:cNvSpPr>
            <a:spLocks noGrp="1"/>
          </p:cNvSpPr>
          <p:nvPr>
            <p:ph type="title"/>
          </p:nvPr>
        </p:nvSpPr>
        <p:spPr>
          <a:xfrm>
            <a:off x="457200" y="704088"/>
            <a:ext cx="8147248" cy="996720"/>
          </a:xfrm>
        </p:spPr>
        <p:txBody>
          <a:bodyPr>
            <a:normAutofit fontScale="90000"/>
          </a:bodyPr>
          <a:lstStyle/>
          <a:p>
            <a:pPr algn="ctr"/>
            <a:r>
              <a:rPr lang="en-US" sz="2400" dirty="0" smtClean="0">
                <a:latin typeface="+mn-lt"/>
              </a:rPr>
              <a:t>No correlation CO2/temperature, consistent with TCR = 0.6°C</a:t>
            </a:r>
            <a:br>
              <a:rPr lang="en-US" sz="2400" dirty="0" smtClean="0">
                <a:latin typeface="+mn-lt"/>
              </a:rPr>
            </a:br>
            <a:r>
              <a:rPr lang="en-US" sz="2200" dirty="0" smtClean="0">
                <a:latin typeface="+mn-lt"/>
              </a:rPr>
              <a:t>AGW contribution of 0.9 </a:t>
            </a:r>
            <a:r>
              <a:rPr lang="en-US" sz="2200" dirty="0" err="1" smtClean="0">
                <a:latin typeface="+mn-lt"/>
              </a:rPr>
              <a:t>ln</a:t>
            </a:r>
            <a:r>
              <a:rPr lang="en-US" sz="2200" dirty="0" smtClean="0">
                <a:latin typeface="+mn-lt"/>
              </a:rPr>
              <a:t>(408/285) = 0.3°C since 1880</a:t>
            </a:r>
            <a:br>
              <a:rPr lang="en-US" sz="2200" dirty="0" smtClean="0">
                <a:latin typeface="+mn-lt"/>
              </a:rPr>
            </a:br>
            <a:r>
              <a:rPr lang="en-US" sz="2200" dirty="0" smtClean="0">
                <a:latin typeface="+mn-lt"/>
              </a:rPr>
              <a:t>is LOWER than natural variability </a:t>
            </a:r>
            <a:endParaRPr lang="en-US" sz="2200" dirty="0">
              <a:latin typeface="+mn-l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5618" name="Picture 2" descr="https://crioux.files.wordpress.com/2009/03/temp-co2.gif"/>
          <p:cNvPicPr>
            <a:picLocks noChangeAspect="1" noChangeArrowheads="1"/>
          </p:cNvPicPr>
          <p:nvPr/>
        </p:nvPicPr>
        <p:blipFill>
          <a:blip r:embed="rId2" cstate="print"/>
          <a:srcRect/>
          <a:stretch>
            <a:fillRect/>
          </a:stretch>
        </p:blipFill>
        <p:spPr bwMode="auto">
          <a:xfrm>
            <a:off x="1259632" y="1916832"/>
            <a:ext cx="6286500" cy="3971925"/>
          </a:xfrm>
          <a:prstGeom prst="rect">
            <a:avLst/>
          </a:prstGeom>
          <a:noFill/>
        </p:spPr>
      </p:pic>
      <p:sp>
        <p:nvSpPr>
          <p:cNvPr id="3" name="ZoneTexte 2"/>
          <p:cNvSpPr txBox="1"/>
          <p:nvPr/>
        </p:nvSpPr>
        <p:spPr>
          <a:xfrm>
            <a:off x="1475656" y="6021288"/>
            <a:ext cx="2659831" cy="338554"/>
          </a:xfrm>
          <a:prstGeom prst="rect">
            <a:avLst/>
          </a:prstGeom>
          <a:noFill/>
        </p:spPr>
        <p:txBody>
          <a:bodyPr wrap="none" rtlCol="0">
            <a:spAutoFit/>
          </a:bodyPr>
          <a:lstStyle/>
          <a:p>
            <a:r>
              <a:rPr lang="en-US" sz="1600" dirty="0" smtClean="0">
                <a:latin typeface="+mn-lt"/>
              </a:rPr>
              <a:t>Fleming </a:t>
            </a:r>
            <a:r>
              <a:rPr lang="en-US" sz="1600" i="1" dirty="0" err="1" smtClean="0">
                <a:latin typeface="+mn-lt"/>
              </a:rPr>
              <a:t>Env</a:t>
            </a:r>
            <a:r>
              <a:rPr lang="en-US" sz="1600" i="1" dirty="0" smtClean="0">
                <a:latin typeface="+mn-lt"/>
              </a:rPr>
              <a:t>. Earth Sci. </a:t>
            </a:r>
            <a:r>
              <a:rPr lang="en-US" sz="1600" dirty="0" smtClean="0">
                <a:latin typeface="+mn-lt"/>
              </a:rPr>
              <a:t>2018</a:t>
            </a:r>
            <a:endParaRPr lang="en-US" sz="1600" dirty="0">
              <a:latin typeface="+mn-lt"/>
            </a:endParaRPr>
          </a:p>
        </p:txBody>
      </p:sp>
      <p:sp>
        <p:nvSpPr>
          <p:cNvPr id="4" name="Titre 1"/>
          <p:cNvSpPr txBox="1">
            <a:spLocks/>
          </p:cNvSpPr>
          <p:nvPr/>
        </p:nvSpPr>
        <p:spPr>
          <a:xfrm>
            <a:off x="467544" y="764704"/>
            <a:ext cx="8280920" cy="1008112"/>
          </a:xfrm>
          <a:prstGeom prst="rect">
            <a:avLst/>
          </a:prstGeom>
        </p:spPr>
        <p:txBody>
          <a:bodyPr>
            <a:normAutofit fontScale="62500" lnSpcReduction="20000"/>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400" b="0" i="0" u="none" strike="noStrike" kern="1200" cap="none" spc="0" normalizeH="0" baseline="0" noProof="0" dirty="0" smtClean="0">
                <a:ln>
                  <a:noFill/>
                </a:ln>
                <a:solidFill>
                  <a:schemeClr val="tx2"/>
                </a:solidFill>
                <a:effectLst/>
                <a:uLnTx/>
                <a:uFillTx/>
                <a:latin typeface="+mn-lt"/>
                <a:ea typeface="+mj-ea"/>
                <a:cs typeface="+mj-cs"/>
              </a:rPr>
              <a:t>No correlation CO2/temperature consistent with TCR = 0.6°C</a:t>
            </a:r>
          </a:p>
          <a:p>
            <a:pPr marL="0" marR="0" lvl="0" indent="0" algn="ctr" defTabSz="914400" rtl="0" eaLnBrk="0" fontAlgn="base" latinLnBrk="0" hangingPunct="0">
              <a:lnSpc>
                <a:spcPct val="100000"/>
              </a:lnSpc>
              <a:spcBef>
                <a:spcPct val="0"/>
              </a:spcBef>
              <a:spcAft>
                <a:spcPct val="0"/>
              </a:spcAft>
              <a:buClrTx/>
              <a:buSzTx/>
              <a:buFontTx/>
              <a:buNone/>
              <a:tabLst/>
              <a:defRPr/>
            </a:pPr>
            <a:endParaRPr lang="en-US" sz="2600" dirty="0" smtClean="0">
              <a:solidFill>
                <a:schemeClr val="tx2"/>
              </a:solidFill>
              <a:latin typeface="+mn-lt"/>
              <a:ea typeface="+mj-ea"/>
              <a:cs typeface="+mj-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en-US" sz="2900" dirty="0" smtClean="0">
                <a:solidFill>
                  <a:schemeClr val="tx2"/>
                </a:solidFill>
                <a:latin typeface="+mn-lt"/>
                <a:ea typeface="+mj-ea"/>
                <a:cs typeface="+mj-cs"/>
              </a:rPr>
              <a:t>CO2 doubling or dividing by 2 is negligible </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sz="2900" dirty="0" smtClean="0">
                <a:solidFill>
                  <a:schemeClr val="tx2"/>
                </a:solidFill>
                <a:latin typeface="+mn-lt"/>
                <a:ea typeface="+mj-ea"/>
                <a:cs typeface="+mj-cs"/>
              </a:rPr>
              <a:t>with respect to actual temperature variations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5"/>
          <p:cNvSpPr>
            <a:spLocks noChangeArrowheads="1"/>
          </p:cNvSpPr>
          <p:nvPr/>
        </p:nvSpPr>
        <p:spPr bwMode="auto">
          <a:xfrm>
            <a:off x="1835150" y="1916113"/>
            <a:ext cx="6624638" cy="1368425"/>
          </a:xfrm>
          <a:prstGeom prst="rect">
            <a:avLst/>
          </a:prstGeom>
          <a:solidFill>
            <a:schemeClr val="bg1"/>
          </a:solidFill>
          <a:ln w="9525" algn="ctr">
            <a:solidFill>
              <a:schemeClr val="bg1"/>
            </a:solidFill>
            <a:round/>
            <a:headEnd/>
            <a:tailEnd/>
          </a:ln>
        </p:spPr>
        <p:txBody>
          <a:bodyPr wrap="none"/>
          <a:lstStyle/>
          <a:p>
            <a:pPr algn="ctr">
              <a:defRPr/>
            </a:pPr>
            <a:endParaRPr lang="en-US" dirty="0">
              <a:solidFill>
                <a:schemeClr val="bg2">
                  <a:lumMod val="25000"/>
                </a:schemeClr>
              </a:solidFill>
              <a:effectLst>
                <a:outerShdw blurRad="38100" dist="38100" dir="2700000" algn="tl">
                  <a:srgbClr val="000000">
                    <a:alpha val="43137"/>
                  </a:srgbClr>
                </a:outerShdw>
              </a:effectLst>
            </a:endParaRPr>
          </a:p>
        </p:txBody>
      </p:sp>
      <p:sp>
        <p:nvSpPr>
          <p:cNvPr id="4" name="Rectangle 3"/>
          <p:cNvSpPr/>
          <p:nvPr/>
        </p:nvSpPr>
        <p:spPr>
          <a:xfrm>
            <a:off x="539750" y="908050"/>
            <a:ext cx="8064500" cy="400110"/>
          </a:xfrm>
          <a:prstGeom prst="rect">
            <a:avLst/>
          </a:prstGeom>
        </p:spPr>
        <p:txBody>
          <a:bodyPr>
            <a:spAutoFit/>
          </a:bodyPr>
          <a:lstStyle/>
          <a:p>
            <a:pPr algn="ctr">
              <a:defRPr/>
            </a:pPr>
            <a:r>
              <a:rPr lang="en-US" sz="2000" dirty="0" smtClean="0">
                <a:solidFill>
                  <a:schemeClr val="bg2">
                    <a:lumMod val="25000"/>
                  </a:schemeClr>
                </a:solidFill>
                <a:latin typeface="+mn-lt"/>
              </a:rPr>
              <a:t> </a:t>
            </a:r>
            <a:endParaRPr lang="en-US" sz="2000" dirty="0">
              <a:solidFill>
                <a:schemeClr val="bg2">
                  <a:lumMod val="25000"/>
                </a:schemeClr>
              </a:solidFill>
              <a:latin typeface="+mn-lt"/>
            </a:endParaRPr>
          </a:p>
        </p:txBody>
      </p:sp>
      <p:sp>
        <p:nvSpPr>
          <p:cNvPr id="5" name="Rectangle 4"/>
          <p:cNvSpPr/>
          <p:nvPr/>
        </p:nvSpPr>
        <p:spPr>
          <a:xfrm>
            <a:off x="5003800" y="2349500"/>
            <a:ext cx="3240088" cy="43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7" name="Rectangle 6"/>
          <p:cNvSpPr/>
          <p:nvPr/>
        </p:nvSpPr>
        <p:spPr>
          <a:xfrm>
            <a:off x="2124075" y="3644900"/>
            <a:ext cx="287338" cy="21605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8" name="Rectangle 7"/>
          <p:cNvSpPr/>
          <p:nvPr/>
        </p:nvSpPr>
        <p:spPr>
          <a:xfrm>
            <a:off x="5076825" y="6092825"/>
            <a:ext cx="2879725" cy="215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3" name="ZoneTexte 12"/>
          <p:cNvSpPr txBox="1"/>
          <p:nvPr/>
        </p:nvSpPr>
        <p:spPr>
          <a:xfrm>
            <a:off x="1019175" y="2205038"/>
            <a:ext cx="7005638" cy="708025"/>
          </a:xfrm>
          <a:prstGeom prst="rect">
            <a:avLst/>
          </a:prstGeom>
          <a:noFill/>
        </p:spPr>
        <p:txBody>
          <a:bodyPr wrap="none">
            <a:spAutoFit/>
          </a:bodyPr>
          <a:lstStyle/>
          <a:p>
            <a:pPr algn="ctr">
              <a:defRPr/>
            </a:pPr>
            <a:r>
              <a:rPr lang="fr-FR" sz="2000" b="1" dirty="0">
                <a:solidFill>
                  <a:schemeClr val="bg2">
                    <a:lumMod val="25000"/>
                  </a:schemeClr>
                </a:solidFill>
                <a:effectLst>
                  <a:outerShdw blurRad="38100" dist="38100" dir="2700000" algn="tl">
                    <a:srgbClr val="000000">
                      <a:alpha val="43137"/>
                    </a:srgbClr>
                  </a:outerShdw>
                </a:effectLst>
                <a:latin typeface="+mn-lt"/>
              </a:rPr>
              <a:t>« </a:t>
            </a:r>
            <a:r>
              <a:rPr lang="en-US" sz="2000" b="1" dirty="0">
                <a:solidFill>
                  <a:schemeClr val="bg2">
                    <a:lumMod val="25000"/>
                  </a:schemeClr>
                </a:solidFill>
                <a:effectLst>
                  <a:outerShdw blurRad="38100" dist="38100" dir="2700000" algn="tl">
                    <a:srgbClr val="000000">
                      <a:alpha val="43137"/>
                    </a:srgbClr>
                  </a:outerShdw>
                </a:effectLst>
                <a:latin typeface="+mn-lt"/>
              </a:rPr>
              <a:t>Equivalent of a 6th </a:t>
            </a:r>
            <a:r>
              <a:rPr lang="fr-FR" sz="2000" b="1" dirty="0">
                <a:solidFill>
                  <a:schemeClr val="bg2">
                    <a:lumMod val="25000"/>
                  </a:schemeClr>
                </a:solidFill>
                <a:effectLst>
                  <a:outerShdw blurRad="38100" dist="38100" dir="2700000" algn="tl">
                    <a:srgbClr val="000000">
                      <a:alpha val="43137"/>
                    </a:srgbClr>
                  </a:outerShdw>
                </a:effectLst>
                <a:latin typeface="+mn-lt"/>
              </a:rPr>
              <a:t>green continent of 18 millions km</a:t>
            </a:r>
            <a:r>
              <a:rPr lang="fr-FR" sz="2000" b="1" baseline="30000" dirty="0">
                <a:solidFill>
                  <a:schemeClr val="bg2">
                    <a:lumMod val="25000"/>
                  </a:schemeClr>
                </a:solidFill>
                <a:effectLst>
                  <a:outerShdw blurRad="38100" dist="38100" dir="2700000" algn="tl">
                    <a:srgbClr val="000000">
                      <a:alpha val="43137"/>
                    </a:srgbClr>
                  </a:outerShdw>
                </a:effectLst>
                <a:latin typeface="+mn-lt"/>
              </a:rPr>
              <a:t>2</a:t>
            </a:r>
            <a:r>
              <a:rPr lang="en-US" sz="2000" b="1" dirty="0">
                <a:solidFill>
                  <a:schemeClr val="bg2">
                    <a:lumMod val="25000"/>
                  </a:schemeClr>
                </a:solidFill>
                <a:effectLst>
                  <a:outerShdw blurRad="38100" dist="38100" dir="2700000" algn="tl">
                    <a:srgbClr val="C0C0C0"/>
                  </a:outerShdw>
                </a:effectLst>
              </a:rPr>
              <a:t> »</a:t>
            </a:r>
            <a:endParaRPr lang="en-US" sz="2000" dirty="0">
              <a:solidFill>
                <a:schemeClr val="bg2">
                  <a:lumMod val="25000"/>
                </a:schemeClr>
              </a:solidFill>
              <a:latin typeface="+mn-lt"/>
            </a:endParaRPr>
          </a:p>
          <a:p>
            <a:pPr algn="ctr">
              <a:defRPr/>
            </a:pPr>
            <a:r>
              <a:rPr lang="en-US" sz="2000" dirty="0">
                <a:solidFill>
                  <a:schemeClr val="bg2">
                    <a:lumMod val="25000"/>
                  </a:schemeClr>
                </a:solidFill>
                <a:latin typeface="+mn-lt"/>
              </a:rPr>
              <a:t>Zhu </a:t>
            </a:r>
            <a:r>
              <a:rPr lang="en-US" sz="2000" i="1" dirty="0">
                <a:solidFill>
                  <a:schemeClr val="bg2">
                    <a:lumMod val="25000"/>
                  </a:schemeClr>
                </a:solidFill>
                <a:latin typeface="+mn-lt"/>
              </a:rPr>
              <a:t>et al Nature Climate Change </a:t>
            </a:r>
            <a:r>
              <a:rPr lang="en-US" sz="2000" dirty="0">
                <a:solidFill>
                  <a:schemeClr val="bg2">
                    <a:lumMod val="25000"/>
                  </a:schemeClr>
                </a:solidFill>
                <a:latin typeface="+mn-lt"/>
              </a:rPr>
              <a:t>(2016)</a:t>
            </a:r>
            <a:endParaRPr lang="fr-FR" sz="2000" b="1" dirty="0">
              <a:solidFill>
                <a:schemeClr val="bg2">
                  <a:lumMod val="25000"/>
                </a:schemeClr>
              </a:solidFill>
              <a:effectLst>
                <a:outerShdw blurRad="38100" dist="38100" dir="2700000" algn="tl">
                  <a:srgbClr val="000000">
                    <a:alpha val="43137"/>
                  </a:srgbClr>
                </a:outerShdw>
              </a:effectLst>
              <a:latin typeface="+mn-lt"/>
            </a:endParaRPr>
          </a:p>
        </p:txBody>
      </p:sp>
      <p:pic>
        <p:nvPicPr>
          <p:cNvPr id="732163" name="Picture 3" descr="C:\Mes Documents\FG\publis\Energie\earth greening.png"/>
          <p:cNvPicPr>
            <a:picLocks noChangeAspect="1" noChangeArrowheads="1"/>
          </p:cNvPicPr>
          <p:nvPr/>
        </p:nvPicPr>
        <p:blipFill>
          <a:blip r:embed="rId2" cstate="print"/>
          <a:srcRect/>
          <a:stretch>
            <a:fillRect/>
          </a:stretch>
        </p:blipFill>
        <p:spPr bwMode="auto">
          <a:xfrm>
            <a:off x="899592" y="1628800"/>
            <a:ext cx="7164288" cy="5054154"/>
          </a:xfrm>
          <a:prstGeom prst="rect">
            <a:avLst/>
          </a:prstGeom>
          <a:noFill/>
        </p:spPr>
      </p:pic>
      <p:sp>
        <p:nvSpPr>
          <p:cNvPr id="14" name="Rectangle 13"/>
          <p:cNvSpPr/>
          <p:nvPr/>
        </p:nvSpPr>
        <p:spPr>
          <a:xfrm>
            <a:off x="179512" y="908720"/>
            <a:ext cx="8784976" cy="707886"/>
          </a:xfrm>
          <a:prstGeom prst="rect">
            <a:avLst/>
          </a:prstGeom>
        </p:spPr>
        <p:txBody>
          <a:bodyPr wrap="square">
            <a:spAutoFit/>
          </a:bodyPr>
          <a:lstStyle/>
          <a:p>
            <a:pPr algn="ctr">
              <a:defRPr/>
            </a:pPr>
            <a:r>
              <a:rPr lang="fr-FR" sz="2000" b="1" dirty="0" err="1" smtClean="0">
                <a:solidFill>
                  <a:schemeClr val="bg2">
                    <a:lumMod val="25000"/>
                  </a:schemeClr>
                </a:solidFill>
                <a:effectLst>
                  <a:outerShdw blurRad="38100" dist="38100" dir="2700000" algn="tl">
                    <a:srgbClr val="000000">
                      <a:alpha val="43137"/>
                    </a:srgbClr>
                  </a:outerShdw>
                </a:effectLst>
                <a:latin typeface="+mn-lt"/>
              </a:rPr>
              <a:t>Earth</a:t>
            </a:r>
            <a:r>
              <a:rPr lang="fr-FR" sz="2000" b="1" dirty="0" smtClean="0">
                <a:solidFill>
                  <a:schemeClr val="bg2">
                    <a:lumMod val="25000"/>
                  </a:schemeClr>
                </a:solidFill>
                <a:effectLst>
                  <a:outerShdw blurRad="38100" dist="38100" dir="2700000" algn="tl">
                    <a:srgbClr val="000000">
                      <a:alpha val="43137"/>
                    </a:srgbClr>
                  </a:outerShdw>
                </a:effectLst>
                <a:latin typeface="+mn-lt"/>
              </a:rPr>
              <a:t> </a:t>
            </a:r>
            <a:r>
              <a:rPr lang="fr-FR" sz="2000" b="1" dirty="0" err="1" smtClean="0">
                <a:solidFill>
                  <a:schemeClr val="bg2">
                    <a:lumMod val="25000"/>
                  </a:schemeClr>
                </a:solidFill>
                <a:effectLst>
                  <a:outerShdw blurRad="38100" dist="38100" dir="2700000" algn="tl">
                    <a:srgbClr val="000000">
                      <a:alpha val="43137"/>
                    </a:srgbClr>
                  </a:outerShdw>
                </a:effectLst>
                <a:latin typeface="+mn-lt"/>
              </a:rPr>
              <a:t>greening</a:t>
            </a:r>
            <a:r>
              <a:rPr lang="fr-FR" sz="2000" b="1" dirty="0" smtClean="0">
                <a:solidFill>
                  <a:schemeClr val="bg2">
                    <a:lumMod val="25000"/>
                  </a:schemeClr>
                </a:solidFill>
                <a:effectLst>
                  <a:outerShdw blurRad="38100" dist="38100" dir="2700000" algn="tl">
                    <a:srgbClr val="000000">
                      <a:alpha val="43137"/>
                    </a:srgbClr>
                  </a:outerShdw>
                </a:effectLst>
                <a:latin typeface="+mn-lt"/>
              </a:rPr>
              <a:t> </a:t>
            </a:r>
            <a:r>
              <a:rPr lang="en-US" sz="2000" b="1" dirty="0" smtClean="0">
                <a:solidFill>
                  <a:schemeClr val="bg2">
                    <a:lumMod val="25000"/>
                  </a:schemeClr>
                </a:solidFill>
                <a:effectLst>
                  <a:outerShdw blurRad="38100" dist="38100" dir="2700000" algn="tl">
                    <a:srgbClr val="000000">
                      <a:alpha val="43137"/>
                    </a:srgbClr>
                  </a:outerShdw>
                </a:effectLst>
                <a:latin typeface="+mn-lt"/>
              </a:rPr>
              <a:t>equivalent of a 6th </a:t>
            </a:r>
            <a:r>
              <a:rPr lang="fr-FR" sz="2000" b="1" dirty="0" smtClean="0">
                <a:solidFill>
                  <a:schemeClr val="bg2">
                    <a:lumMod val="25000"/>
                  </a:schemeClr>
                </a:solidFill>
                <a:effectLst>
                  <a:outerShdw blurRad="38100" dist="38100" dir="2700000" algn="tl">
                    <a:srgbClr val="000000">
                      <a:alpha val="43137"/>
                    </a:srgbClr>
                  </a:outerShdw>
                </a:effectLst>
                <a:latin typeface="+mn-lt"/>
              </a:rPr>
              <a:t>green continent of 18 </a:t>
            </a:r>
            <a:r>
              <a:rPr lang="fr-FR" sz="2000" b="1" smtClean="0">
                <a:solidFill>
                  <a:schemeClr val="bg2">
                    <a:lumMod val="25000"/>
                  </a:schemeClr>
                </a:solidFill>
                <a:effectLst>
                  <a:outerShdw blurRad="38100" dist="38100" dir="2700000" algn="tl">
                    <a:srgbClr val="000000">
                      <a:alpha val="43137"/>
                    </a:srgbClr>
                  </a:outerShdw>
                </a:effectLst>
                <a:latin typeface="+mn-lt"/>
              </a:rPr>
              <a:t>millions km</a:t>
            </a:r>
            <a:r>
              <a:rPr lang="fr-FR" sz="2000" b="1" baseline="30000" smtClean="0">
                <a:solidFill>
                  <a:schemeClr val="bg2">
                    <a:lumMod val="25000"/>
                  </a:schemeClr>
                </a:solidFill>
                <a:effectLst>
                  <a:outerShdw blurRad="38100" dist="38100" dir="2700000" algn="tl">
                    <a:srgbClr val="000000">
                      <a:alpha val="43137"/>
                    </a:srgbClr>
                  </a:outerShdw>
                </a:effectLst>
                <a:latin typeface="+mn-lt"/>
              </a:rPr>
              <a:t>2</a:t>
            </a:r>
            <a:endParaRPr lang="en-US" sz="2000" dirty="0" smtClean="0">
              <a:solidFill>
                <a:schemeClr val="bg2">
                  <a:lumMod val="25000"/>
                </a:schemeClr>
              </a:solidFill>
              <a:latin typeface="+mn-lt"/>
            </a:endParaRPr>
          </a:p>
          <a:p>
            <a:pPr algn="ctr">
              <a:defRPr/>
            </a:pPr>
            <a:r>
              <a:rPr lang="en-US" sz="2000" dirty="0" smtClean="0">
                <a:solidFill>
                  <a:schemeClr val="bg2">
                    <a:lumMod val="25000"/>
                  </a:schemeClr>
                </a:solidFill>
                <a:latin typeface="+mn-lt"/>
              </a:rPr>
              <a:t>Zhu </a:t>
            </a:r>
            <a:r>
              <a:rPr lang="en-US" sz="2000" i="1" dirty="0" smtClean="0">
                <a:solidFill>
                  <a:schemeClr val="bg2">
                    <a:lumMod val="25000"/>
                  </a:schemeClr>
                </a:solidFill>
                <a:latin typeface="+mn-lt"/>
              </a:rPr>
              <a:t>et al Nature Climate Change </a:t>
            </a:r>
            <a:r>
              <a:rPr lang="en-US" sz="2000" dirty="0" smtClean="0">
                <a:solidFill>
                  <a:schemeClr val="bg2">
                    <a:lumMod val="25000"/>
                  </a:schemeClr>
                </a:solidFill>
                <a:latin typeface="+mn-lt"/>
              </a:rPr>
              <a:t>(2016)</a:t>
            </a:r>
            <a:endParaRPr lang="fr-FR" sz="2000" b="1" dirty="0">
              <a:solidFill>
                <a:schemeClr val="bg2">
                  <a:lumMod val="25000"/>
                </a:schemeClr>
              </a:solidFill>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avec flèche 4"/>
          <p:cNvCxnSpPr/>
          <p:nvPr/>
        </p:nvCxnSpPr>
        <p:spPr>
          <a:xfrm flipV="1">
            <a:off x="4067175" y="2852738"/>
            <a:ext cx="0" cy="216058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Connecteur droit avec flèche 6"/>
          <p:cNvCxnSpPr/>
          <p:nvPr/>
        </p:nvCxnSpPr>
        <p:spPr>
          <a:xfrm flipV="1">
            <a:off x="4211638" y="3573463"/>
            <a:ext cx="0" cy="1655762"/>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4140200" y="4724400"/>
            <a:ext cx="1304925" cy="831850"/>
          </a:xfrm>
          <a:prstGeom prst="rect">
            <a:avLst/>
          </a:prstGeom>
          <a:noFill/>
        </p:spPr>
        <p:txBody>
          <a:bodyPr wrap="none">
            <a:spAutoFit/>
          </a:bodyPr>
          <a:lstStyle/>
          <a:p>
            <a:pPr algn="ctr">
              <a:defRPr/>
            </a:pPr>
            <a:r>
              <a:rPr lang="fr-FR" b="1" dirty="0">
                <a:solidFill>
                  <a:srgbClr val="002060"/>
                </a:solidFill>
                <a:effectLst>
                  <a:outerShdw blurRad="38100" dist="38100" dir="2700000" algn="tl">
                    <a:srgbClr val="000000">
                      <a:alpha val="43137"/>
                    </a:srgbClr>
                  </a:outerShdw>
                </a:effectLst>
                <a:latin typeface="+mn-lt"/>
              </a:rPr>
              <a:t>5 ppm</a:t>
            </a:r>
          </a:p>
          <a:p>
            <a:pPr algn="ctr">
              <a:defRPr/>
            </a:pPr>
            <a:r>
              <a:rPr lang="fr-FR" b="1" dirty="0">
                <a:solidFill>
                  <a:srgbClr val="002060"/>
                </a:solidFill>
                <a:effectLst>
                  <a:outerShdw blurRad="38100" dist="38100" dir="2700000" algn="tl">
                    <a:srgbClr val="000000">
                      <a:alpha val="43137"/>
                    </a:srgbClr>
                  </a:outerShdw>
                </a:effectLst>
                <a:latin typeface="+mn-lt"/>
              </a:rPr>
              <a:t>en 1959 </a:t>
            </a:r>
          </a:p>
        </p:txBody>
      </p:sp>
      <p:sp>
        <p:nvSpPr>
          <p:cNvPr id="9" name="ZoneTexte 8"/>
          <p:cNvSpPr txBox="1"/>
          <p:nvPr/>
        </p:nvSpPr>
        <p:spPr>
          <a:xfrm>
            <a:off x="2725738" y="4652963"/>
            <a:ext cx="1266825" cy="830262"/>
          </a:xfrm>
          <a:prstGeom prst="rect">
            <a:avLst/>
          </a:prstGeom>
          <a:noFill/>
        </p:spPr>
        <p:txBody>
          <a:bodyPr wrap="none">
            <a:spAutoFit/>
          </a:bodyPr>
          <a:lstStyle/>
          <a:p>
            <a:pPr algn="ctr">
              <a:defRPr/>
            </a:pPr>
            <a:r>
              <a:rPr lang="fr-FR" b="1" dirty="0">
                <a:solidFill>
                  <a:srgbClr val="FF0000"/>
                </a:solidFill>
                <a:effectLst>
                  <a:outerShdw blurRad="38100" dist="38100" dir="2700000" algn="tl">
                    <a:srgbClr val="000000">
                      <a:alpha val="43137"/>
                    </a:srgbClr>
                  </a:outerShdw>
                </a:effectLst>
                <a:latin typeface="+mn-lt"/>
              </a:rPr>
              <a:t>6 ppm</a:t>
            </a:r>
          </a:p>
          <a:p>
            <a:pPr algn="ctr">
              <a:defRPr/>
            </a:pPr>
            <a:r>
              <a:rPr lang="fr-FR" b="1" dirty="0">
                <a:solidFill>
                  <a:srgbClr val="FF0000"/>
                </a:solidFill>
                <a:effectLst>
                  <a:outerShdw blurRad="38100" dist="38100" dir="2700000" algn="tl">
                    <a:srgbClr val="000000">
                      <a:alpha val="43137"/>
                    </a:srgbClr>
                  </a:outerShdw>
                </a:effectLst>
                <a:latin typeface="+mn-lt"/>
              </a:rPr>
              <a:t>en 2013</a:t>
            </a:r>
            <a:r>
              <a:rPr lang="fr-FR" b="1" dirty="0">
                <a:solidFill>
                  <a:srgbClr val="002060"/>
                </a:solidFill>
                <a:effectLst>
                  <a:outerShdw blurRad="38100" dist="38100" dir="2700000" algn="tl">
                    <a:srgbClr val="000000">
                      <a:alpha val="43137"/>
                    </a:srgbClr>
                  </a:outerShdw>
                </a:effectLst>
                <a:latin typeface="+mn-lt"/>
              </a:rPr>
              <a:t> </a:t>
            </a:r>
          </a:p>
        </p:txBody>
      </p:sp>
      <p:sp>
        <p:nvSpPr>
          <p:cNvPr id="10" name="ZoneTexte 9"/>
          <p:cNvSpPr txBox="1"/>
          <p:nvPr/>
        </p:nvSpPr>
        <p:spPr>
          <a:xfrm>
            <a:off x="6119813" y="1052513"/>
            <a:ext cx="3024187" cy="4401205"/>
          </a:xfrm>
          <a:prstGeom prst="rect">
            <a:avLst/>
          </a:prstGeom>
          <a:noFill/>
        </p:spPr>
        <p:txBody>
          <a:bodyPr>
            <a:spAutoFit/>
          </a:bodyPr>
          <a:lstStyle/>
          <a:p>
            <a:r>
              <a:rPr lang="en-US" sz="2000" b="1" dirty="0">
                <a:solidFill>
                  <a:srgbClr val="C00000"/>
                </a:solidFill>
                <a:effectLst>
                  <a:outerShdw blurRad="38100" dist="38100" dir="2700000" algn="tl">
                    <a:srgbClr val="C0C0C0"/>
                  </a:outerShdw>
                </a:effectLst>
                <a:latin typeface="Constantia" pitchFamily="18" charset="0"/>
              </a:rPr>
              <a:t>In the absence of proof of CAGW, consider the benefit of CO2</a:t>
            </a:r>
          </a:p>
          <a:p>
            <a:endParaRPr lang="en-US" sz="2000" b="1" dirty="0">
              <a:solidFill>
                <a:srgbClr val="115964"/>
              </a:solidFill>
              <a:effectLst>
                <a:outerShdw blurRad="38100" dist="38100" dir="2700000" algn="tl">
                  <a:srgbClr val="C0C0C0"/>
                </a:outerShdw>
              </a:effectLst>
              <a:latin typeface="Constantia" pitchFamily="18" charset="0"/>
            </a:endParaRPr>
          </a:p>
          <a:p>
            <a:r>
              <a:rPr lang="en-US" sz="2000" b="1" dirty="0">
                <a:solidFill>
                  <a:srgbClr val="115964"/>
                </a:solidFill>
                <a:effectLst>
                  <a:outerShdw blurRad="38100" dist="38100" dir="2700000" algn="tl">
                    <a:srgbClr val="C0C0C0"/>
                  </a:outerShdw>
                </a:effectLst>
                <a:latin typeface="Constantia" pitchFamily="18" charset="0"/>
              </a:rPr>
              <a:t>Seasonal oscillation of atmospheric CO2 as a function of latitude </a:t>
            </a:r>
          </a:p>
          <a:p>
            <a:endParaRPr lang="en-US" sz="2000" b="1" dirty="0">
              <a:solidFill>
                <a:srgbClr val="115964"/>
              </a:solidFill>
              <a:effectLst>
                <a:outerShdw blurRad="38100" dist="38100" dir="2700000" algn="tl">
                  <a:srgbClr val="C0C0C0"/>
                </a:outerShdw>
              </a:effectLst>
              <a:latin typeface="Constantia" pitchFamily="18" charset="0"/>
            </a:endParaRPr>
          </a:p>
          <a:p>
            <a:r>
              <a:rPr lang="en-US" sz="2000" b="1" dirty="0">
                <a:solidFill>
                  <a:srgbClr val="115964"/>
                </a:solidFill>
                <a:effectLst>
                  <a:outerShdw blurRad="38100" dist="38100" dir="2700000" algn="tl">
                    <a:srgbClr val="C0C0C0"/>
                  </a:outerShdw>
                </a:effectLst>
                <a:latin typeface="Constantia" pitchFamily="18" charset="0"/>
              </a:rPr>
              <a:t>The increase is maximum where there is growing vegetation around like at </a:t>
            </a:r>
            <a:r>
              <a:rPr lang="en-US" sz="2000" b="1" dirty="0">
                <a:solidFill>
                  <a:srgbClr val="FF0000"/>
                </a:solidFill>
                <a:effectLst>
                  <a:outerShdw blurRad="38100" dist="38100" dir="2700000" algn="tl">
                    <a:srgbClr val="C0C0C0"/>
                  </a:outerShdw>
                </a:effectLst>
                <a:latin typeface="Constantia" pitchFamily="18" charset="0"/>
              </a:rPr>
              <a:t>La Jolla (California) </a:t>
            </a:r>
          </a:p>
          <a:p>
            <a:endParaRPr lang="en-US" sz="2000" b="1" dirty="0">
              <a:solidFill>
                <a:srgbClr val="FF0000"/>
              </a:solidFill>
              <a:effectLst>
                <a:outerShdw blurRad="38100" dist="38100" dir="2700000" algn="tl">
                  <a:srgbClr val="C0C0C0"/>
                </a:outerShdw>
              </a:effectLst>
              <a:latin typeface="Constantia" pitchFamily="18" charset="0"/>
            </a:endParaRPr>
          </a:p>
        </p:txBody>
      </p:sp>
      <p:pic>
        <p:nvPicPr>
          <p:cNvPr id="728070" name="Picture 3"/>
          <p:cNvPicPr>
            <a:picLocks noChangeAspect="1" noChangeArrowheads="1"/>
          </p:cNvPicPr>
          <p:nvPr/>
        </p:nvPicPr>
        <p:blipFill>
          <a:blip r:embed="rId2" cstate="print"/>
          <a:srcRect/>
          <a:stretch>
            <a:fillRect/>
          </a:stretch>
        </p:blipFill>
        <p:spPr bwMode="auto">
          <a:xfrm>
            <a:off x="611188" y="0"/>
            <a:ext cx="5438775" cy="6858000"/>
          </a:xfrm>
          <a:prstGeom prst="rect">
            <a:avLst/>
          </a:prstGeom>
          <a:noFill/>
          <a:ln w="9525">
            <a:noFill/>
            <a:miter lim="800000"/>
            <a:headEnd/>
            <a:tailEnd/>
          </a:ln>
        </p:spPr>
      </p:pic>
      <p:sp>
        <p:nvSpPr>
          <p:cNvPr id="12" name="Rectangle 11"/>
          <p:cNvSpPr/>
          <p:nvPr/>
        </p:nvSpPr>
        <p:spPr>
          <a:xfrm>
            <a:off x="1258888" y="3500438"/>
            <a:ext cx="433387" cy="2889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3" name="Rectangle 12"/>
          <p:cNvSpPr/>
          <p:nvPr/>
        </p:nvSpPr>
        <p:spPr>
          <a:xfrm>
            <a:off x="4932363" y="1412875"/>
            <a:ext cx="360362" cy="6477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4" name="ZoneTexte 13"/>
          <p:cNvSpPr txBox="1"/>
          <p:nvPr/>
        </p:nvSpPr>
        <p:spPr>
          <a:xfrm>
            <a:off x="1042988" y="3933825"/>
            <a:ext cx="1257300" cy="338138"/>
          </a:xfrm>
          <a:prstGeom prst="rect">
            <a:avLst/>
          </a:prstGeom>
          <a:noFill/>
        </p:spPr>
        <p:txBody>
          <a:bodyPr wrap="none">
            <a:spAutoFit/>
          </a:bodyPr>
          <a:lstStyle/>
          <a:p>
            <a:pPr algn="ctr">
              <a:defRPr/>
            </a:pPr>
            <a:r>
              <a:rPr lang="fr-FR" sz="1600" b="1" dirty="0" err="1">
                <a:solidFill>
                  <a:srgbClr val="FF0000"/>
                </a:solidFill>
                <a:effectLst>
                  <a:outerShdw blurRad="38100" dist="38100" dir="2700000" algn="tl">
                    <a:srgbClr val="000000">
                      <a:alpha val="43137"/>
                    </a:srgbClr>
                  </a:outerShdw>
                </a:effectLst>
                <a:latin typeface="+mn-lt"/>
              </a:rPr>
              <a:t>Mauna</a:t>
            </a:r>
            <a:r>
              <a:rPr lang="fr-FR" sz="1600" b="1" dirty="0">
                <a:solidFill>
                  <a:srgbClr val="FF0000"/>
                </a:solidFill>
                <a:effectLst>
                  <a:outerShdw blurRad="38100" dist="38100" dir="2700000" algn="tl">
                    <a:srgbClr val="000000">
                      <a:alpha val="43137"/>
                    </a:srgbClr>
                  </a:outerShdw>
                </a:effectLst>
                <a:latin typeface="+mn-lt"/>
              </a:rPr>
              <a:t> Loa</a:t>
            </a:r>
          </a:p>
        </p:txBody>
      </p:sp>
      <p:sp>
        <p:nvSpPr>
          <p:cNvPr id="15" name="ZoneTexte 14"/>
          <p:cNvSpPr txBox="1"/>
          <p:nvPr/>
        </p:nvSpPr>
        <p:spPr>
          <a:xfrm>
            <a:off x="1116013" y="3141663"/>
            <a:ext cx="903287" cy="338137"/>
          </a:xfrm>
          <a:prstGeom prst="rect">
            <a:avLst/>
          </a:prstGeom>
          <a:noFill/>
        </p:spPr>
        <p:txBody>
          <a:bodyPr wrap="none">
            <a:spAutoFit/>
          </a:bodyPr>
          <a:lstStyle/>
          <a:p>
            <a:pPr algn="ctr">
              <a:defRPr/>
            </a:pPr>
            <a:r>
              <a:rPr lang="fr-FR" sz="1600" b="1" dirty="0">
                <a:solidFill>
                  <a:srgbClr val="FF0000"/>
                </a:solidFill>
                <a:effectLst>
                  <a:outerShdw blurRad="38100" dist="38100" dir="2700000" algn="tl">
                    <a:srgbClr val="000000">
                      <a:alpha val="43137"/>
                    </a:srgbClr>
                  </a:outerShdw>
                </a:effectLst>
                <a:latin typeface="+mn-lt"/>
              </a:rPr>
              <a:t>La </a:t>
            </a:r>
            <a:r>
              <a:rPr lang="fr-FR" sz="1600" b="1" dirty="0" err="1">
                <a:solidFill>
                  <a:srgbClr val="FF0000"/>
                </a:solidFill>
                <a:effectLst>
                  <a:outerShdw blurRad="38100" dist="38100" dir="2700000" algn="tl">
                    <a:srgbClr val="000000">
                      <a:alpha val="43137"/>
                    </a:srgbClr>
                  </a:outerShdw>
                </a:effectLst>
                <a:latin typeface="+mn-lt"/>
              </a:rPr>
              <a:t>Jolla</a:t>
            </a:r>
            <a:endParaRPr lang="fr-FR" sz="1600" b="1" dirty="0">
              <a:solidFill>
                <a:srgbClr val="FF0000"/>
              </a:solidFill>
              <a:effectLst>
                <a:outerShdw blurRad="38100" dist="38100" dir="2700000" algn="tl">
                  <a:srgbClr val="000000">
                    <a:alpha val="43137"/>
                  </a:srgbClr>
                </a:outerShdw>
              </a:effectLst>
              <a:latin typeface="+mn-lt"/>
            </a:endParaRPr>
          </a:p>
        </p:txBody>
      </p:sp>
      <p:sp>
        <p:nvSpPr>
          <p:cNvPr id="16" name="ZoneTexte 15"/>
          <p:cNvSpPr txBox="1"/>
          <p:nvPr/>
        </p:nvSpPr>
        <p:spPr>
          <a:xfrm>
            <a:off x="1335088" y="5732463"/>
            <a:ext cx="1189037" cy="339725"/>
          </a:xfrm>
          <a:prstGeom prst="rect">
            <a:avLst/>
          </a:prstGeom>
          <a:noFill/>
        </p:spPr>
        <p:txBody>
          <a:bodyPr wrap="none">
            <a:spAutoFit/>
          </a:bodyPr>
          <a:lstStyle/>
          <a:p>
            <a:pPr algn="ctr">
              <a:defRPr/>
            </a:pPr>
            <a:r>
              <a:rPr lang="en-US" sz="1600" b="1" dirty="0">
                <a:solidFill>
                  <a:srgbClr val="FF0000"/>
                </a:solidFill>
                <a:effectLst>
                  <a:outerShdw blurRad="38100" dist="38100" dir="2700000" algn="tl">
                    <a:srgbClr val="000000">
                      <a:alpha val="43137"/>
                    </a:srgbClr>
                  </a:outerShdw>
                </a:effectLst>
                <a:latin typeface="+mn-lt"/>
              </a:rPr>
              <a:t>Antarctica</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5"/>
          <p:cNvSpPr>
            <a:spLocks noChangeArrowheads="1"/>
          </p:cNvSpPr>
          <p:nvPr/>
        </p:nvSpPr>
        <p:spPr bwMode="auto">
          <a:xfrm>
            <a:off x="1835150" y="1916113"/>
            <a:ext cx="6624638" cy="1368425"/>
          </a:xfrm>
          <a:prstGeom prst="rect">
            <a:avLst/>
          </a:prstGeom>
          <a:solidFill>
            <a:schemeClr val="bg1"/>
          </a:solidFill>
          <a:ln w="9525" algn="ctr">
            <a:solidFill>
              <a:schemeClr val="bg1"/>
            </a:solidFill>
            <a:round/>
            <a:headEnd/>
            <a:tailEnd/>
          </a:ln>
        </p:spPr>
        <p:txBody>
          <a:bodyPr wrap="none"/>
          <a:lstStyle/>
          <a:p>
            <a:pPr algn="ctr">
              <a:defRPr/>
            </a:pPr>
            <a:endParaRPr lang="en-US" dirty="0">
              <a:solidFill>
                <a:schemeClr val="bg2">
                  <a:lumMod val="25000"/>
                </a:schemeClr>
              </a:solidFill>
              <a:effectLst>
                <a:outerShdw blurRad="38100" dist="38100" dir="2700000" algn="tl">
                  <a:srgbClr val="000000">
                    <a:alpha val="43137"/>
                  </a:srgbClr>
                </a:outerShdw>
              </a:effectLst>
            </a:endParaRPr>
          </a:p>
        </p:txBody>
      </p:sp>
      <p:sp>
        <p:nvSpPr>
          <p:cNvPr id="4" name="Rectangle 3"/>
          <p:cNvSpPr/>
          <p:nvPr/>
        </p:nvSpPr>
        <p:spPr>
          <a:xfrm>
            <a:off x="539552" y="764705"/>
            <a:ext cx="7992888" cy="1323439"/>
          </a:xfrm>
          <a:prstGeom prst="rect">
            <a:avLst/>
          </a:prstGeom>
        </p:spPr>
        <p:txBody>
          <a:bodyPr wrap="square">
            <a:spAutoFit/>
          </a:bodyPr>
          <a:lstStyle/>
          <a:p>
            <a:pPr algn="ctr">
              <a:defRPr/>
            </a:pPr>
            <a:r>
              <a:rPr lang="en-US" sz="2000" b="1" dirty="0" smtClean="0">
                <a:solidFill>
                  <a:schemeClr val="bg2">
                    <a:lumMod val="25000"/>
                  </a:schemeClr>
                </a:solidFill>
                <a:effectLst>
                  <a:outerShdw blurRad="38100" dist="38100" dir="2700000" algn="tl">
                    <a:srgbClr val="000000">
                      <a:alpha val="43137"/>
                    </a:srgbClr>
                  </a:outerShdw>
                </a:effectLst>
                <a:latin typeface="+mn-lt"/>
              </a:rPr>
              <a:t>Seasonal </a:t>
            </a:r>
            <a:r>
              <a:rPr lang="en-US" sz="2000" b="1" dirty="0">
                <a:solidFill>
                  <a:schemeClr val="bg2">
                    <a:lumMod val="25000"/>
                  </a:schemeClr>
                </a:solidFill>
                <a:effectLst>
                  <a:outerShdw blurRad="38100" dist="38100" dir="2700000" algn="tl">
                    <a:srgbClr val="000000">
                      <a:alpha val="43137"/>
                    </a:srgbClr>
                  </a:outerShdw>
                </a:effectLst>
                <a:latin typeface="+mn-lt"/>
              </a:rPr>
              <a:t>drop at La </a:t>
            </a:r>
            <a:r>
              <a:rPr lang="en-US" sz="2000" b="1" dirty="0" err="1">
                <a:solidFill>
                  <a:schemeClr val="bg2">
                    <a:lumMod val="25000"/>
                  </a:schemeClr>
                </a:solidFill>
                <a:effectLst>
                  <a:outerShdw blurRad="38100" dist="38100" dir="2700000" algn="tl">
                    <a:srgbClr val="000000">
                      <a:alpha val="43137"/>
                    </a:srgbClr>
                  </a:outerShdw>
                </a:effectLst>
                <a:latin typeface="+mn-lt"/>
              </a:rPr>
              <a:t>Jola</a:t>
            </a:r>
            <a:r>
              <a:rPr lang="en-US" sz="2000" b="1" dirty="0">
                <a:solidFill>
                  <a:schemeClr val="bg2">
                    <a:lumMod val="25000"/>
                  </a:schemeClr>
                </a:solidFill>
                <a:effectLst>
                  <a:outerShdw blurRad="38100" dist="38100" dir="2700000" algn="tl">
                    <a:srgbClr val="000000">
                      <a:alpha val="43137"/>
                    </a:srgbClr>
                  </a:outerShdw>
                </a:effectLst>
                <a:latin typeface="+mn-lt"/>
              </a:rPr>
              <a:t> increased 71 % more </a:t>
            </a:r>
            <a:r>
              <a:rPr lang="en-US" sz="2000" b="1" dirty="0" smtClean="0">
                <a:solidFill>
                  <a:schemeClr val="bg2">
                    <a:lumMod val="25000"/>
                  </a:schemeClr>
                </a:solidFill>
                <a:effectLst>
                  <a:outerShdw blurRad="38100" dist="38100" dir="2700000" algn="tl">
                    <a:srgbClr val="000000">
                      <a:alpha val="43137"/>
                    </a:srgbClr>
                  </a:outerShdw>
                </a:effectLst>
                <a:latin typeface="+mn-lt"/>
              </a:rPr>
              <a:t>rapidly than CO2!</a:t>
            </a:r>
          </a:p>
          <a:p>
            <a:pPr algn="ctr">
              <a:defRPr/>
            </a:pPr>
            <a:r>
              <a:rPr lang="en-US" sz="2000" b="1" dirty="0" smtClean="0">
                <a:solidFill>
                  <a:schemeClr val="bg2">
                    <a:lumMod val="25000"/>
                  </a:schemeClr>
                </a:solidFill>
                <a:effectLst>
                  <a:outerShdw blurRad="38100" dist="38100" dir="2700000" algn="tl">
                    <a:srgbClr val="000000">
                      <a:alpha val="43137"/>
                    </a:srgbClr>
                  </a:outerShdw>
                </a:effectLst>
                <a:latin typeface="+mn-lt"/>
              </a:rPr>
              <a:t> </a:t>
            </a:r>
            <a:endParaRPr lang="en-US" sz="2000" b="1" dirty="0">
              <a:solidFill>
                <a:schemeClr val="bg2">
                  <a:lumMod val="25000"/>
                </a:schemeClr>
              </a:solidFill>
              <a:effectLst>
                <a:outerShdw blurRad="38100" dist="38100" dir="2700000" algn="tl">
                  <a:srgbClr val="000000">
                    <a:alpha val="43137"/>
                  </a:srgbClr>
                </a:outerShdw>
              </a:effectLst>
              <a:latin typeface="+mn-lt"/>
            </a:endParaRPr>
          </a:p>
          <a:p>
            <a:pPr algn="ctr">
              <a:defRPr/>
            </a:pPr>
            <a:endParaRPr lang="en-US" sz="2000" dirty="0">
              <a:solidFill>
                <a:schemeClr val="bg2">
                  <a:lumMod val="25000"/>
                </a:schemeClr>
              </a:solidFill>
              <a:effectLst>
                <a:outerShdw blurRad="38100" dist="38100" dir="2700000" algn="tl">
                  <a:srgbClr val="000000">
                    <a:alpha val="43137"/>
                  </a:srgbClr>
                </a:outerShdw>
              </a:effectLst>
              <a:latin typeface="+mn-lt"/>
            </a:endParaRPr>
          </a:p>
          <a:p>
            <a:pPr algn="ctr">
              <a:defRPr/>
            </a:pPr>
            <a:r>
              <a:rPr lang="en-US" sz="2000" dirty="0">
                <a:solidFill>
                  <a:schemeClr val="bg2">
                    <a:lumMod val="25000"/>
                  </a:schemeClr>
                </a:solidFill>
                <a:latin typeface="+mn-lt"/>
              </a:rPr>
              <a:t> </a:t>
            </a:r>
          </a:p>
        </p:txBody>
      </p:sp>
      <p:sp>
        <p:nvSpPr>
          <p:cNvPr id="5" name="Rectangle 4"/>
          <p:cNvSpPr/>
          <p:nvPr/>
        </p:nvSpPr>
        <p:spPr>
          <a:xfrm>
            <a:off x="5003800" y="2349500"/>
            <a:ext cx="3240088" cy="43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7" name="Rectangle 6"/>
          <p:cNvSpPr/>
          <p:nvPr/>
        </p:nvSpPr>
        <p:spPr>
          <a:xfrm>
            <a:off x="2124075" y="3644900"/>
            <a:ext cx="287338" cy="21605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8" name="Rectangle 7"/>
          <p:cNvSpPr/>
          <p:nvPr/>
        </p:nvSpPr>
        <p:spPr>
          <a:xfrm>
            <a:off x="5076825" y="6092825"/>
            <a:ext cx="2879725" cy="215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3" name="ZoneTexte 12"/>
          <p:cNvSpPr txBox="1"/>
          <p:nvPr/>
        </p:nvSpPr>
        <p:spPr>
          <a:xfrm>
            <a:off x="179512" y="1556793"/>
            <a:ext cx="8964488" cy="1138773"/>
          </a:xfrm>
          <a:prstGeom prst="rect">
            <a:avLst/>
          </a:prstGeom>
          <a:noFill/>
        </p:spPr>
        <p:txBody>
          <a:bodyPr wrap="square">
            <a:spAutoFit/>
          </a:bodyPr>
          <a:lstStyle/>
          <a:p>
            <a:pPr algn="ctr"/>
            <a:r>
              <a:rPr lang="en-US" sz="2000" b="1" dirty="0" smtClean="0">
                <a:solidFill>
                  <a:schemeClr val="bg2">
                    <a:lumMod val="25000"/>
                  </a:schemeClr>
                </a:solidFill>
                <a:effectLst>
                  <a:outerShdw blurRad="38100" dist="38100" dir="2700000" algn="tl">
                    <a:srgbClr val="000000">
                      <a:alpha val="43137"/>
                    </a:srgbClr>
                  </a:outerShdw>
                </a:effectLst>
                <a:latin typeface="+mn-lt"/>
              </a:rPr>
              <a:t>Till 2068: benefit of 2.6/450 x 50 yrs = 29 % of additional plant biomass</a:t>
            </a:r>
          </a:p>
          <a:p>
            <a:endParaRPr lang="en-US" sz="1600" b="1" dirty="0" smtClean="0">
              <a:solidFill>
                <a:schemeClr val="bg2">
                  <a:lumMod val="25000"/>
                </a:schemeClr>
              </a:solidFill>
              <a:effectLst>
                <a:outerShdw blurRad="38100" dist="38100" dir="2700000" algn="tl">
                  <a:srgbClr val="000000">
                    <a:alpha val="43137"/>
                  </a:srgbClr>
                </a:outerShdw>
              </a:effectLst>
              <a:latin typeface="+mn-lt"/>
            </a:endParaRPr>
          </a:p>
          <a:p>
            <a:r>
              <a:rPr lang="en-US" sz="1600" b="1" dirty="0" smtClean="0">
                <a:solidFill>
                  <a:schemeClr val="bg2">
                    <a:lumMod val="25000"/>
                  </a:schemeClr>
                </a:solidFill>
                <a:effectLst>
                  <a:outerShdw blurRad="38100" dist="38100" dir="2700000" algn="tl">
                    <a:srgbClr val="000000">
                      <a:alpha val="43137"/>
                    </a:srgbClr>
                  </a:outerShdw>
                </a:effectLst>
                <a:latin typeface="+mn-lt"/>
              </a:rPr>
              <a:t>2.6 </a:t>
            </a:r>
            <a:r>
              <a:rPr lang="en-US" sz="1600" b="1" dirty="0" err="1" smtClean="0">
                <a:solidFill>
                  <a:schemeClr val="bg2">
                    <a:lumMod val="25000"/>
                  </a:schemeClr>
                </a:solidFill>
                <a:effectLst>
                  <a:outerShdw blurRad="38100" dist="38100" dir="2700000" algn="tl">
                    <a:srgbClr val="000000">
                      <a:alpha val="43137"/>
                    </a:srgbClr>
                  </a:outerShdw>
                </a:effectLst>
                <a:latin typeface="+mn-lt"/>
              </a:rPr>
              <a:t>GtC</a:t>
            </a:r>
            <a:r>
              <a:rPr lang="en-US" sz="1600" b="1" dirty="0" smtClean="0">
                <a:solidFill>
                  <a:schemeClr val="bg2">
                    <a:lumMod val="25000"/>
                  </a:schemeClr>
                </a:solidFill>
                <a:effectLst>
                  <a:outerShdw blurRad="38100" dist="38100" dir="2700000" algn="tl">
                    <a:srgbClr val="000000">
                      <a:alpha val="43137"/>
                    </a:srgbClr>
                  </a:outerShdw>
                </a:effectLst>
                <a:latin typeface="+mn-lt"/>
              </a:rPr>
              <a:t> = estimate of yearly increase of biomass due to anthropogenic emissions</a:t>
            </a:r>
          </a:p>
          <a:p>
            <a:r>
              <a:rPr lang="en-US" sz="1600" b="1" dirty="0" smtClean="0">
                <a:solidFill>
                  <a:schemeClr val="bg2">
                    <a:lumMod val="25000"/>
                  </a:schemeClr>
                </a:solidFill>
                <a:effectLst>
                  <a:outerShdw blurRad="38100" dist="38100" dir="2700000" algn="tl">
                    <a:srgbClr val="000000">
                      <a:alpha val="43137"/>
                    </a:srgbClr>
                  </a:outerShdw>
                </a:effectLst>
                <a:latin typeface="+mn-lt"/>
              </a:rPr>
              <a:t>450 </a:t>
            </a:r>
            <a:r>
              <a:rPr lang="en-US" sz="1600" b="1" dirty="0" err="1" smtClean="0">
                <a:solidFill>
                  <a:schemeClr val="bg2">
                    <a:lumMod val="25000"/>
                  </a:schemeClr>
                </a:solidFill>
                <a:effectLst>
                  <a:outerShdw blurRad="38100" dist="38100" dir="2700000" algn="tl">
                    <a:srgbClr val="000000">
                      <a:alpha val="43137"/>
                    </a:srgbClr>
                  </a:outerShdw>
                </a:effectLst>
                <a:latin typeface="+mn-lt"/>
              </a:rPr>
              <a:t>GtC</a:t>
            </a:r>
            <a:r>
              <a:rPr lang="en-US" sz="1600" b="1" dirty="0" smtClean="0">
                <a:solidFill>
                  <a:schemeClr val="bg2">
                    <a:lumMod val="25000"/>
                  </a:schemeClr>
                </a:solidFill>
                <a:effectLst>
                  <a:outerShdw blurRad="38100" dist="38100" dir="2700000" algn="tl">
                    <a:srgbClr val="000000">
                      <a:alpha val="43137"/>
                    </a:srgbClr>
                  </a:outerShdw>
                </a:effectLst>
                <a:latin typeface="+mn-lt"/>
              </a:rPr>
              <a:t> = total Earth plants</a:t>
            </a:r>
          </a:p>
        </p:txBody>
      </p:sp>
      <p:sp>
        <p:nvSpPr>
          <p:cNvPr id="1183747"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3 000 milliards d’euros.</a:t>
            </a:r>
            <a:r>
              <a:rPr kumimoji="0" lang="fr-FR" sz="1100" b="0" i="0" u="none" strike="noStrike" cap="none" normalizeH="0" baseline="30000" smtClean="0">
                <a:ln>
                  <a:noFill/>
                </a:ln>
                <a:solidFill>
                  <a:schemeClr val="tx1"/>
                </a:solidFill>
                <a:effectLst/>
                <a:latin typeface="Arial" pitchFamily="34" charset="0"/>
                <a:ea typeface="Times New Roman" pitchFamily="18" charset="0"/>
                <a:cs typeface="Arial" pitchFamily="34" charset="0"/>
                <a:hlinkClick r:id=""/>
              </a:rPr>
              <a:t>[</a:t>
            </a:r>
            <a:r>
              <a:rPr kumimoji="0" lang="fr-FR" sz="1100" b="0" i="0" u="none" strike="noStrike" cap="none" normalizeH="0" baseline="30000" smtClean="0" bmk="">
                <a:ln>
                  <a:noFill/>
                </a:ln>
                <a:solidFill>
                  <a:schemeClr val="tx1"/>
                </a:solidFill>
                <a:effectLst/>
                <a:latin typeface="Arial" pitchFamily="34" charset="0"/>
                <a:ea typeface="Times New Roman" pitchFamily="18" charset="0"/>
                <a:cs typeface="Arial" pitchFamily="34" charset="0"/>
                <a:hlinkClick r:id=""/>
              </a:rPr>
              <a:t>1]</a:t>
            </a:r>
            <a:r>
              <a:rPr kumimoji="0" lang="fr-FR" sz="11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fr-FR"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Arial" pitchFamily="34" charset="0"/>
                <a:cs typeface="Arial" pitchFamily="34" charset="0"/>
              </a:rPr>
              <a:t/>
            </a:r>
            <a:br>
              <a:rPr kumimoji="0" lang="fr-FR" sz="1800" b="0" i="0" u="none" strike="noStrike" cap="none" normalizeH="0" baseline="0" smtClean="0">
                <a:ln>
                  <a:noFill/>
                </a:ln>
                <a:solidFill>
                  <a:schemeClr val="tx1"/>
                </a:solidFill>
                <a:effectLst/>
                <a:latin typeface="Arial" pitchFamily="34" charset="0"/>
                <a:cs typeface="Arial" pitchFamily="34" charset="0"/>
              </a:rPr>
            </a:b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183748" name="Rectangle 4"/>
          <p:cNvSpPr>
            <a:spLocks noChangeArrowheads="1"/>
          </p:cNvSpPr>
          <p:nvPr/>
        </p:nvSpPr>
        <p:spPr bwMode="auto">
          <a:xfrm>
            <a:off x="0" y="0"/>
            <a:ext cx="3017838" cy="6350"/>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 name="Object 3"/>
          <p:cNvGraphicFramePr>
            <a:graphicFrameLocks noChangeAspect="1"/>
          </p:cNvGraphicFramePr>
          <p:nvPr/>
        </p:nvGraphicFramePr>
        <p:xfrm>
          <a:off x="1763689" y="2600950"/>
          <a:ext cx="5040560" cy="4051517"/>
        </p:xfrm>
        <a:graphic>
          <a:graphicData uri="http://schemas.openxmlformats.org/presentationml/2006/ole">
            <p:oleObj spid="_x0000_s1183747" name="SPW 9.0 Graph" r:id="rId3" imgW="5622480" imgH="4519800" progId="SigmaPlotGraphicObject.8">
              <p:embed/>
            </p:oleObj>
          </a:graphicData>
        </a:graphic>
      </p:graphicFrame>
      <p:sp>
        <p:nvSpPr>
          <p:cNvPr id="11" name="ZoneTexte 10"/>
          <p:cNvSpPr txBox="1"/>
          <p:nvPr/>
        </p:nvSpPr>
        <p:spPr>
          <a:xfrm>
            <a:off x="5076056" y="2996952"/>
            <a:ext cx="1595117" cy="1169551"/>
          </a:xfrm>
          <a:prstGeom prst="rect">
            <a:avLst/>
          </a:prstGeom>
          <a:noFill/>
        </p:spPr>
        <p:txBody>
          <a:bodyPr wrap="none" rtlCol="0">
            <a:spAutoFit/>
          </a:bodyPr>
          <a:lstStyle/>
          <a:p>
            <a:r>
              <a:rPr lang="en-US" sz="1400" b="1" dirty="0" smtClean="0">
                <a:solidFill>
                  <a:srgbClr val="C00000"/>
                </a:solidFill>
                <a:latin typeface="+mn-lt"/>
              </a:rPr>
              <a:t>Recovery of CO2 </a:t>
            </a:r>
          </a:p>
          <a:p>
            <a:r>
              <a:rPr lang="en-US" sz="1400" b="1" dirty="0" smtClean="0">
                <a:solidFill>
                  <a:srgbClr val="C00000"/>
                </a:solidFill>
                <a:latin typeface="+mn-lt"/>
              </a:rPr>
              <a:t>during drop </a:t>
            </a:r>
          </a:p>
          <a:p>
            <a:r>
              <a:rPr lang="en-US" sz="1400" b="1" dirty="0" smtClean="0">
                <a:solidFill>
                  <a:srgbClr val="C00000"/>
                </a:solidFill>
                <a:latin typeface="+mn-lt"/>
              </a:rPr>
              <a:t>of leaves in the</a:t>
            </a:r>
            <a:endParaRPr lang="en-US" sz="1400" b="1" dirty="0" smtClean="0">
              <a:solidFill>
                <a:srgbClr val="C00000"/>
              </a:solidFill>
              <a:latin typeface="+mn-lt"/>
            </a:endParaRPr>
          </a:p>
          <a:p>
            <a:r>
              <a:rPr lang="en-US" sz="1400" b="1" dirty="0" smtClean="0">
                <a:solidFill>
                  <a:srgbClr val="C00000"/>
                </a:solidFill>
                <a:latin typeface="+mn-lt"/>
              </a:rPr>
              <a:t>Northern</a:t>
            </a:r>
            <a:endParaRPr lang="en-US" sz="1400" b="1" dirty="0" smtClean="0">
              <a:solidFill>
                <a:srgbClr val="C00000"/>
              </a:solidFill>
              <a:latin typeface="+mn-lt"/>
            </a:endParaRPr>
          </a:p>
          <a:p>
            <a:r>
              <a:rPr lang="en-US" sz="1400" b="1" dirty="0" smtClean="0">
                <a:solidFill>
                  <a:srgbClr val="C00000"/>
                </a:solidFill>
                <a:latin typeface="+mn-lt"/>
              </a:rPr>
              <a:t>hemisphere</a:t>
            </a:r>
            <a:endParaRPr lang="en-US" sz="1400" b="1" dirty="0">
              <a:solidFill>
                <a:srgbClr val="C00000"/>
              </a:solidFill>
              <a:latin typeface="+mn-l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5"/>
          <p:cNvSpPr>
            <a:spLocks noChangeArrowheads="1"/>
          </p:cNvSpPr>
          <p:nvPr/>
        </p:nvSpPr>
        <p:spPr bwMode="auto">
          <a:xfrm>
            <a:off x="1835150" y="1916113"/>
            <a:ext cx="6624638" cy="1368425"/>
          </a:xfrm>
          <a:prstGeom prst="rect">
            <a:avLst/>
          </a:prstGeom>
          <a:solidFill>
            <a:schemeClr val="bg1"/>
          </a:solidFill>
          <a:ln w="9525" algn="ctr">
            <a:solidFill>
              <a:schemeClr val="bg1"/>
            </a:solidFill>
            <a:round/>
            <a:headEnd/>
            <a:tailEnd/>
          </a:ln>
        </p:spPr>
        <p:txBody>
          <a:bodyPr wrap="none"/>
          <a:lstStyle/>
          <a:p>
            <a:pPr algn="ctr">
              <a:defRPr/>
            </a:pPr>
            <a:endParaRPr lang="en-US" dirty="0">
              <a:solidFill>
                <a:schemeClr val="bg2">
                  <a:lumMod val="25000"/>
                </a:schemeClr>
              </a:solidFill>
              <a:effectLst>
                <a:outerShdw blurRad="38100" dist="38100" dir="2700000" algn="tl">
                  <a:srgbClr val="000000">
                    <a:alpha val="43137"/>
                  </a:srgbClr>
                </a:outerShdw>
              </a:effectLst>
            </a:endParaRPr>
          </a:p>
        </p:txBody>
      </p:sp>
      <p:pic>
        <p:nvPicPr>
          <p:cNvPr id="621572" name="Picture 15"/>
          <p:cNvPicPr>
            <a:picLocks noChangeAspect="1" noChangeArrowheads="1"/>
          </p:cNvPicPr>
          <p:nvPr/>
        </p:nvPicPr>
        <p:blipFill>
          <a:blip r:embed="rId3" cstate="print"/>
          <a:srcRect/>
          <a:stretch>
            <a:fillRect/>
          </a:stretch>
        </p:blipFill>
        <p:spPr bwMode="auto">
          <a:xfrm>
            <a:off x="3767138" y="2276475"/>
            <a:ext cx="5376862" cy="4032250"/>
          </a:xfrm>
          <a:prstGeom prst="rect">
            <a:avLst/>
          </a:prstGeom>
          <a:noFill/>
          <a:ln w="9525">
            <a:noFill/>
            <a:miter lim="800000"/>
            <a:headEnd/>
            <a:tailEnd/>
          </a:ln>
        </p:spPr>
      </p:pic>
      <p:sp>
        <p:nvSpPr>
          <p:cNvPr id="4" name="Rectangle 3"/>
          <p:cNvSpPr/>
          <p:nvPr/>
        </p:nvSpPr>
        <p:spPr>
          <a:xfrm>
            <a:off x="539552" y="980729"/>
            <a:ext cx="7992888" cy="1384995"/>
          </a:xfrm>
          <a:prstGeom prst="rect">
            <a:avLst/>
          </a:prstGeom>
        </p:spPr>
        <p:txBody>
          <a:bodyPr wrap="square">
            <a:spAutoFit/>
          </a:bodyPr>
          <a:lstStyle/>
          <a:p>
            <a:pPr algn="ctr">
              <a:defRPr/>
            </a:pPr>
            <a:r>
              <a:rPr lang="en-US" sz="2000" b="1" dirty="0">
                <a:solidFill>
                  <a:schemeClr val="bg2">
                    <a:lumMod val="25000"/>
                  </a:schemeClr>
                </a:solidFill>
                <a:effectLst>
                  <a:outerShdw blurRad="38100" dist="38100" dir="2700000" algn="tl">
                    <a:srgbClr val="000000">
                      <a:alpha val="43137"/>
                    </a:srgbClr>
                  </a:outerShdw>
                </a:effectLst>
                <a:latin typeface="+mn-lt"/>
              </a:rPr>
              <a:t>An increased concentration of CO</a:t>
            </a:r>
            <a:r>
              <a:rPr lang="en-US" sz="2000" b="1" baseline="-25000" dirty="0">
                <a:solidFill>
                  <a:schemeClr val="bg2">
                    <a:lumMod val="25000"/>
                  </a:schemeClr>
                </a:solidFill>
                <a:effectLst>
                  <a:outerShdw blurRad="38100" dist="38100" dir="2700000" algn="tl">
                    <a:srgbClr val="000000">
                      <a:alpha val="43137"/>
                    </a:srgbClr>
                  </a:outerShdw>
                </a:effectLst>
                <a:latin typeface="+mn-lt"/>
              </a:rPr>
              <a:t>2</a:t>
            </a:r>
            <a:r>
              <a:rPr lang="en-US" sz="2000" b="1" dirty="0">
                <a:solidFill>
                  <a:schemeClr val="bg2">
                    <a:lumMod val="25000"/>
                  </a:schemeClr>
                </a:solidFill>
                <a:effectLst>
                  <a:outerShdw blurRad="38100" dist="38100" dir="2700000" algn="tl">
                    <a:srgbClr val="000000">
                      <a:alpha val="43137"/>
                    </a:srgbClr>
                  </a:outerShdw>
                </a:effectLst>
                <a:latin typeface="+mn-lt"/>
              </a:rPr>
              <a:t> – essential and irreplaceable for plant feeding – favors crop yield</a:t>
            </a:r>
            <a:r>
              <a:rPr lang="en-US" sz="2000" b="1" dirty="0" smtClean="0">
                <a:solidFill>
                  <a:schemeClr val="bg2">
                    <a:lumMod val="25000"/>
                  </a:schemeClr>
                </a:solidFill>
                <a:effectLst>
                  <a:outerShdw blurRad="38100" dist="38100" dir="2700000" algn="tl">
                    <a:srgbClr val="000000">
                      <a:alpha val="43137"/>
                    </a:srgbClr>
                  </a:outerShdw>
                </a:effectLst>
                <a:latin typeface="+mn-lt"/>
              </a:rPr>
              <a:t>:</a:t>
            </a:r>
          </a:p>
          <a:p>
            <a:pPr algn="ctr">
              <a:defRPr/>
            </a:pPr>
            <a:endParaRPr lang="fr-FR" sz="2000" dirty="0" smtClean="0">
              <a:solidFill>
                <a:schemeClr val="bg2">
                  <a:lumMod val="25000"/>
                </a:schemeClr>
              </a:solidFill>
              <a:latin typeface="+mn-lt"/>
              <a:ea typeface="Times New Roman" pitchFamily="18" charset="0"/>
              <a:cs typeface="Times New Roman" pitchFamily="18" charset="0"/>
            </a:endParaRPr>
          </a:p>
          <a:p>
            <a:pPr algn="ctr">
              <a:defRPr/>
            </a:pPr>
            <a:r>
              <a:rPr lang="fr-FR" dirty="0" smtClean="0">
                <a:solidFill>
                  <a:schemeClr val="bg2">
                    <a:lumMod val="25000"/>
                  </a:schemeClr>
                </a:solidFill>
                <a:latin typeface="+mn-lt"/>
                <a:ea typeface="Times New Roman" pitchFamily="18" charset="0"/>
                <a:cs typeface="Times New Roman" pitchFamily="18" charset="0"/>
              </a:rPr>
              <a:t>1961-2011: </a:t>
            </a:r>
            <a:r>
              <a:rPr lang="fr-FR" dirty="0" err="1" smtClean="0">
                <a:solidFill>
                  <a:schemeClr val="bg2">
                    <a:lumMod val="25000"/>
                  </a:schemeClr>
                </a:solidFill>
                <a:latin typeface="+mn-lt"/>
                <a:ea typeface="Times New Roman" pitchFamily="18" charset="0"/>
                <a:cs typeface="Times New Roman" pitchFamily="18" charset="0"/>
              </a:rPr>
              <a:t>benefit</a:t>
            </a:r>
            <a:r>
              <a:rPr lang="fr-FR" dirty="0" smtClean="0">
                <a:solidFill>
                  <a:schemeClr val="bg2">
                    <a:lumMod val="25000"/>
                  </a:schemeClr>
                </a:solidFill>
                <a:latin typeface="+mn-lt"/>
                <a:ea typeface="Times New Roman" pitchFamily="18" charset="0"/>
                <a:cs typeface="Times New Roman" pitchFamily="18" charset="0"/>
              </a:rPr>
              <a:t> of </a:t>
            </a:r>
            <a:r>
              <a:rPr lang="fr-FR" dirty="0" smtClean="0">
                <a:solidFill>
                  <a:schemeClr val="bg2">
                    <a:lumMod val="25000"/>
                  </a:schemeClr>
                </a:solidFill>
                <a:latin typeface="+mn-lt"/>
                <a:ea typeface="Times New Roman" pitchFamily="18" charset="0"/>
                <a:cs typeface="Times New Roman" pitchFamily="18" charset="0"/>
              </a:rPr>
              <a:t>€ 3000 billions </a:t>
            </a:r>
            <a:r>
              <a:rPr lang="fr-FR" dirty="0" smtClean="0">
                <a:solidFill>
                  <a:schemeClr val="bg2">
                    <a:lumMod val="25000"/>
                  </a:schemeClr>
                </a:solidFill>
                <a:latin typeface="+mn-lt"/>
                <a:ea typeface="Times New Roman" pitchFamily="18" charset="0"/>
                <a:cs typeface="Times New Roman" pitchFamily="18" charset="0"/>
              </a:rPr>
              <a:t>(</a:t>
            </a:r>
            <a:r>
              <a:rPr lang="fr-FR" dirty="0" err="1" smtClean="0">
                <a:solidFill>
                  <a:schemeClr val="bg2">
                    <a:lumMod val="25000"/>
                  </a:schemeClr>
                </a:solidFill>
                <a:latin typeface="+mn-lt"/>
                <a:ea typeface="Times New Roman" pitchFamily="18" charset="0"/>
                <a:cs typeface="Times New Roman" pitchFamily="18" charset="0"/>
              </a:rPr>
              <a:t>Idso</a:t>
            </a:r>
            <a:r>
              <a:rPr lang="fr-FR" dirty="0" smtClean="0">
                <a:solidFill>
                  <a:schemeClr val="bg2">
                    <a:lumMod val="25000"/>
                  </a:schemeClr>
                </a:solidFill>
                <a:latin typeface="+mn-lt"/>
                <a:ea typeface="Times New Roman" pitchFamily="18" charset="0"/>
                <a:cs typeface="Times New Roman" pitchFamily="18" charset="0"/>
              </a:rPr>
              <a:t>)</a:t>
            </a:r>
            <a:r>
              <a:rPr lang="en-US" dirty="0" smtClean="0">
                <a:solidFill>
                  <a:schemeClr val="bg2">
                    <a:lumMod val="25000"/>
                  </a:schemeClr>
                </a:solidFill>
                <a:latin typeface="+mn-lt"/>
              </a:rPr>
              <a:t> </a:t>
            </a:r>
            <a:endParaRPr lang="en-US" dirty="0">
              <a:solidFill>
                <a:schemeClr val="bg2">
                  <a:lumMod val="25000"/>
                </a:schemeClr>
              </a:solidFill>
              <a:latin typeface="+mn-lt"/>
            </a:endParaRPr>
          </a:p>
        </p:txBody>
      </p:sp>
      <p:sp>
        <p:nvSpPr>
          <p:cNvPr id="5" name="Rectangle 4"/>
          <p:cNvSpPr/>
          <p:nvPr/>
        </p:nvSpPr>
        <p:spPr>
          <a:xfrm>
            <a:off x="5003800" y="2349500"/>
            <a:ext cx="3240088" cy="43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7" name="Rectangle 6"/>
          <p:cNvSpPr/>
          <p:nvPr/>
        </p:nvSpPr>
        <p:spPr>
          <a:xfrm>
            <a:off x="2124075" y="3644900"/>
            <a:ext cx="287338" cy="21605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8" name="Rectangle 7"/>
          <p:cNvSpPr/>
          <p:nvPr/>
        </p:nvSpPr>
        <p:spPr>
          <a:xfrm>
            <a:off x="5076825" y="6092825"/>
            <a:ext cx="2879725" cy="215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2" name="ZoneTexte 11"/>
          <p:cNvSpPr txBox="1"/>
          <p:nvPr/>
        </p:nvSpPr>
        <p:spPr>
          <a:xfrm>
            <a:off x="7250113" y="6021388"/>
            <a:ext cx="1227137" cy="369887"/>
          </a:xfrm>
          <a:prstGeom prst="rect">
            <a:avLst/>
          </a:prstGeom>
          <a:noFill/>
        </p:spPr>
        <p:txBody>
          <a:bodyPr wrap="none">
            <a:spAutoFit/>
          </a:bodyPr>
          <a:lstStyle/>
          <a:p>
            <a:pPr algn="ctr">
              <a:defRPr/>
            </a:pPr>
            <a:r>
              <a:rPr lang="en-US" sz="1800" dirty="0" err="1">
                <a:latin typeface="+mn-lt"/>
              </a:rPr>
              <a:t>Blick</a:t>
            </a:r>
            <a:r>
              <a:rPr lang="en-US" sz="1800" dirty="0">
                <a:latin typeface="+mn-lt"/>
              </a:rPr>
              <a:t> 2009</a:t>
            </a:r>
          </a:p>
        </p:txBody>
      </p:sp>
      <p:sp>
        <p:nvSpPr>
          <p:cNvPr id="1183747"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3 000 milliards d’euros.</a:t>
            </a:r>
            <a:r>
              <a:rPr kumimoji="0" lang="fr-FR" sz="1100" b="0" i="0" u="none" strike="noStrike" cap="none" normalizeH="0" baseline="30000" smtClean="0">
                <a:ln>
                  <a:noFill/>
                </a:ln>
                <a:solidFill>
                  <a:schemeClr val="tx1"/>
                </a:solidFill>
                <a:effectLst/>
                <a:latin typeface="Arial" pitchFamily="34" charset="0"/>
                <a:ea typeface="Times New Roman" pitchFamily="18" charset="0"/>
                <a:cs typeface="Arial" pitchFamily="34" charset="0"/>
                <a:hlinkClick r:id=""/>
              </a:rPr>
              <a:t>[</a:t>
            </a:r>
            <a:r>
              <a:rPr kumimoji="0" lang="fr-FR" sz="1100" b="0" i="0" u="none" strike="noStrike" cap="none" normalizeH="0" baseline="30000" smtClean="0" bmk="">
                <a:ln>
                  <a:noFill/>
                </a:ln>
                <a:solidFill>
                  <a:schemeClr val="tx1"/>
                </a:solidFill>
                <a:effectLst/>
                <a:latin typeface="Arial" pitchFamily="34" charset="0"/>
                <a:ea typeface="Times New Roman" pitchFamily="18" charset="0"/>
                <a:cs typeface="Arial" pitchFamily="34" charset="0"/>
                <a:hlinkClick r:id=""/>
              </a:rPr>
              <a:t>1]</a:t>
            </a:r>
            <a:r>
              <a:rPr kumimoji="0" lang="fr-FR" sz="11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fr-FR"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Arial" pitchFamily="34" charset="0"/>
                <a:cs typeface="Arial" pitchFamily="34" charset="0"/>
              </a:rPr>
              <a:t/>
            </a:r>
            <a:br>
              <a:rPr kumimoji="0" lang="fr-FR" sz="1800" b="0" i="0" u="none" strike="noStrike" cap="none" normalizeH="0" baseline="0" smtClean="0">
                <a:ln>
                  <a:noFill/>
                </a:ln>
                <a:solidFill>
                  <a:schemeClr val="tx1"/>
                </a:solidFill>
                <a:effectLst/>
                <a:latin typeface="Arial" pitchFamily="34" charset="0"/>
                <a:cs typeface="Arial" pitchFamily="34" charset="0"/>
              </a:rPr>
            </a:b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183748" name="Rectangle 4"/>
          <p:cNvSpPr>
            <a:spLocks noChangeArrowheads="1"/>
          </p:cNvSpPr>
          <p:nvPr/>
        </p:nvSpPr>
        <p:spPr bwMode="auto">
          <a:xfrm>
            <a:off x="0" y="0"/>
            <a:ext cx="3017838" cy="6350"/>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83749" name="Rectangle 5"/>
          <p:cNvSpPr>
            <a:spLocks noChangeArrowheads="1"/>
          </p:cNvSpPr>
          <p:nvPr/>
        </p:nvSpPr>
        <p:spPr bwMode="auto">
          <a:xfrm>
            <a:off x="4614295" y="1741984"/>
            <a:ext cx="274434" cy="2308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hlinkClick r:id=""/>
              </a:rPr>
              <a:t>[</a:t>
            </a:r>
            <a:r>
              <a:rPr kumimoji="0" lang="fr-FR" sz="900" b="0" i="0" u="none" strike="noStrike" cap="none" normalizeH="0" baseline="30000" dirty="0" smtClean="0" bmk="">
                <a:ln>
                  <a:noFill/>
                </a:ln>
                <a:solidFill>
                  <a:schemeClr val="tx1"/>
                </a:solidFill>
                <a:effectLst/>
                <a:latin typeface="Times New Roman" pitchFamily="18" charset="0"/>
                <a:ea typeface="Times New Roman" pitchFamily="18" charset="0"/>
                <a:cs typeface="Times New Roman" pitchFamily="18" charset="0"/>
                <a:hlinkClick r:id=""/>
              </a:rPr>
              <a:t>1]</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188867" name="Object 3"/>
          <p:cNvGraphicFramePr>
            <a:graphicFrameLocks noChangeAspect="1"/>
          </p:cNvGraphicFramePr>
          <p:nvPr/>
        </p:nvGraphicFramePr>
        <p:xfrm>
          <a:off x="323528" y="2852936"/>
          <a:ext cx="3761169" cy="3024336"/>
        </p:xfrm>
        <a:graphic>
          <a:graphicData uri="http://schemas.openxmlformats.org/presentationml/2006/ole">
            <p:oleObj spid="_x0000_s1188867" name="SPW 9.0 Graph" r:id="rId4" imgW="5622480" imgH="4519800" progId="SigmaPlotGraphicObject.8">
              <p:embed/>
            </p:oleObj>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0113" name="Picture 4" descr="Afficher l'image d'origine"/>
          <p:cNvPicPr>
            <a:picLocks noChangeAspect="1" noChangeArrowheads="1"/>
          </p:cNvPicPr>
          <p:nvPr/>
        </p:nvPicPr>
        <p:blipFill>
          <a:blip r:embed="rId2" cstate="print"/>
          <a:srcRect/>
          <a:stretch>
            <a:fillRect/>
          </a:stretch>
        </p:blipFill>
        <p:spPr bwMode="auto">
          <a:xfrm>
            <a:off x="0" y="0"/>
            <a:ext cx="9144000" cy="6615113"/>
          </a:xfrm>
          <a:prstGeom prst="rect">
            <a:avLst/>
          </a:prstGeom>
          <a:noFill/>
          <a:ln w="9525">
            <a:noFill/>
            <a:miter lim="800000"/>
            <a:headEnd/>
            <a:tailEnd/>
          </a:ln>
        </p:spPr>
      </p:pic>
      <p:sp>
        <p:nvSpPr>
          <p:cNvPr id="730114" name="AutoShape 7" descr="data:image/png;base64,iVBORw0KGgoAAAANSUhEUgAAArwAAAIACAMAAABXbE9/AAABIFBMVEX///9gYGDg4OAgICBAQECgoKAAAADAwMCAgIDl5f/U1O3d3d1lmH//AACZAP/lZX8AZgD15v/drP/x3f/Ng/+lH//t0//rz//Lf//fr//Ohv/Yn//Sj//Fb/+/X/+4T/+yP/+rL/+fD//47/+dDf3Yz9/y3//pyf/lv//u1v/79/+uRPSlKPjQs+OnI//Rjv/47v++Xv+2Sv/Fbv+7Vv/Ulv/bpv+nJf/Idv+rLv+sMf/Id//Rj//Ynv/BZv+hFf/x3v/37/+eDv+iGf+3TP+cCf+jG//ox//Lff+9W//Qi//Ebf/ju//Wmf/bp/+xPv/htv/erv+8WP/TwOHQiv/Xz9+iGP/htf/mwv+dCv/GdP/rzv+qLf/Xm/++X/++Xf+h6ZewAAAgAElEQVR4nO2diWLruHmFacuGr69Ll9OpIzuSbclKHOV2mzRL06bTmaRL2qRtmu573/8tShILARIgQRILl3NmriyR4H9I6dMvEATAJIEgCIIgCJqqLi5i70HieCcmcURr1+XFZnN1nSTkKn9xtblRVpYLRYlSV2wNf0G3I8Wya7IRG5b6oAay0gXJd2FDLvNtNrVVLEgtFik2sDIQZa6v6BGxJfmjWMUPVnmhC25/RJAvXW7I1cUmx6z4MK7Itbq2WFiV2FzkYiXECwneKyK2p6vFN+Eqf225Q9e502UR6IbUNzHBe9VcqJPYiYti7zZF+Aa84mCVF5rgPY4I8qWLkrcNKT6gBrvlpyaXUNdUT0p4L8mHzVVtNf1K5FszQIqC5Op6k9xclTntMs+BNQjyYtebq4uc4mteiv0p96ZEiaZnxnLJWr6Qlcqz5ebiUuOyYT8b1/RPcbQNeMXB1t6bD5viN0kKvSFIvdG1ob/NxSdy0WC3/EyrEpurXCybihcVvB/I5UXxc1+tTiRgpef5b3GeVq8LAq82Hz7UMuzVJvmQw5Kjk7BSvHDx/dpclpzmvN6w3S12vFjHSl3kf4qQGheGG9vJy2IJr/1wEsXBqu9N4VHsURUa1YYJqMqgUh31w9XVhVirlBAVA/GigndDoapWb0zwFqDndOccbDbXlzc3iuc1ubz6cEOKcKwUL5z/2VyKbxT/ouQvS5ZYqTza5U2BY9OFHQmt49CEW37HJHgNvy6bMgHLoQHvBESzy2X+yW6uRbXhgrCTpSrzXt6YPlgO701JSg0CLbxlXYRmvJu8nkyTufC8JNeb/Ae9qPuyUrxw8X1g8H4gN5vKIv/OiFLFSdYFw7Hmosm89WqDOFj1vaF7LocGvBMQq9dtig/jcrO5VNdKdd6NAd7yEy4eKClVOqR/ac6i8ErPPxTl8v9vLnkVtNKmaGu4Kh5YKV44/35t2JfgkohvGqP0ipW6IpcCx5oLM7Ko824a700Brxwa8E5Ayhn1zabWOqVpbeD1Av4i/2mmp+dlJuT1BpHJyEUOVkHAjXhOg15dF2xcba7rdd4iIntgpXhhUlQkrnmu30j7mMe+YqWKagavCNRcNqwhUNfaUB7OZUtrQwlvFVoEgyJKacusZ0HSbOdlzFQv8hPxzYekbBxIRNLicfKvw4eiqlC0Q/Dn5Tq5HaCW7ss2susS6WZrA/8FuBbI03CiteGyeMx/QjQuojFE087Lq/DGdt6i2iCHrlpWIKifPjSbRiBoFto0Lr9B0Ex0cYUaJwRBEASNVXn1iBB+Eal8Il5C0IRFYU04xOU/8RKCJq1R8BIIiiMBbyK/6AXvra0+Wpd0roDWEY8ysntg70TmdWjmtXYDvMt2B7x+BHiX5+0MXl4LoWGrZ+I1PTj6RF5Lt6Z/buUAunKNiLqSzF2N+FFTzpMAbyAljTov6d1U1oSXiIdb8br495E+IfJauSyRX+vKNSIaSxJ5tb6cLwHeQHLRGmaEN/+vYkYcnFREKSuVuxXL6vCSWsTb2ksptBrxY7OcLwHeQPILL1GelgdHKrTYE7qZUu72lm9L6pDXIgp4mxUMtdzHZjlfAryB5Dnz8qeMYpF5DXXeqqp6y9E1wUuUJfUNbxvlPtKncjlfAryBFAjeWxVemR9tDVWsMMKrPtHVjtVyH5sGvgR4AylUtaFxwiZke3rVE15dRMC7LG8/8IrGKnZ6xc+zWFMZUdqy6AORy4knpKKN8E1vu0pWTWVSOSJv71eAN5CcwatTY8XH9tW2YYaUxEWK5Xk7gdd6xZ3VZrbhe5W8a1nnWAGtJuYe2tsnvA1FfGMB7wK9Ae+crSbmDnj9CPAu0BvwztlqYu6A149M1h5GOgHeUAK8wazCaH3wsi6QfBxQzy6R1maA179WB6/AdFhndGszwOtfq4OXf4QDB2DezViz3vkVqz56eDC8VqUKTTrzOsvByLyhRBqPgNeTVRgB3hXC625yK8AbSvIATGnR+uBF5p2fdwPeAaOHrc0mCa/S0uLTKozWB2+gEIDXvwCvpxCA178Ar6cQgNe/AK+nENOFlwDeGXqvHl4CeGfrvXp4kXnn6w14BbyuLlMA3lACvFXmJW6yL+ANJcALeGfrDXgleN1UHABvKAFeZN7ZegPeIuNyggHvrLwBL5GoBbyz8ga8gHe23nKXyIH3HnYPb8BRkYB3xt4M24T3QRdPYnZGB7zzdI84b4O8KO7o4YBDeklhRrgjxhLPRbXRwyQZeu9hy+/JRDOv5o8fqzBaaeYlc682tG0GeBforVYbJgHv4OZWwBvZHfAOv0o7HF4CeOfo3WgqE50DozWV1TKv1W6Ib11fa9LyaqAAbyhN8CJFvZMBMfJL1GeAN7I74K3ByxpiTSWl3/vWFA14F+g9ZXir3jLmzEuqbZB5Y7sD3qDwEsA7Y++Vw9sMOF6AN5SmBy8ZAa95VzTWmriAd1beLuC1juE787bsCeBdoPck4U0UeBNk3pm4A14BL5Hg1XsIYIkGXnULO3idCPCG0oThVesOTRcZWEIaGRrwLt574vBKQyMN8BJRIOkNr7up/DusAgrw9gvhB17SCS+RS8kMizAt1p2Na4MFeENpzvA2n42H10EyBryhNE14q5xa1WWt4JXu5dkFr2G3Ae98vIl4HH7vYQ+ZN2mmxn6Zt56r9ZnX7D5CgDeU2Ll6ohAgWqDsQqjFWjbqAy8htTOqHvCSbngJ4J2/t5R55UX94FXHdY4eGKqPQ+ovxYJqB9hCwkaXWrhYL4cmpfro4dpQ4h7war4O2gU9qw2mMOxlW+blHSTEGk21odV9hJB5Q4lIj9JlgXHwmmgOA6/UekYA75K9pwavqalrGLxVKev3FfDOx1ut846HV9N86h/eujsRRwN4l+wtZd7Bo4fjwNveV8cIb9dRAd75eI//rHTw1hZxuc28pu3b4G18s1p2YKgAbyj5gTeZDLxEA29rjxzAOx/vEPCKAhPJvK3pF/DOxztI5h0Eb8caI7wE8K7Fe5bwkg78iNgC8C7Z2wW86otR8HZURomMpTmGXPeothAbAt6FeE8M3i4bRrBd5k208Hbm7bECvKE0Q3i7c6cJXrm7b6vNKAHeUJorvK31CwO89pOljhLgDSUf8JLB8LbtDVEfbMMombdrQ8sy7QK8oeQIXhGmGhUprXcCb1VgILxtc5L02IVOAd5Qcg7vqGpDx95oBrh3hqHPm1+pgbtgIcAbSt7hJZOAt7AGvEvzJtKj+NP/nhQt8BLn8PYSa5i4s8US8M7HmzUhJfKfhGNi/3Gr8CZSc4DzzNuTLkK/P4B3gd5S5iXJQHjvpGGL1ehJ8YzYD2rsKEikuD1C0h1oH49puwvQNFQbgDkc3kTJvPyP+8zbdWnNELLcDCMpFugt8zoeXtLsfBC72sA2A7wL9JZ45Xl4GLxK8q4iK3GiwYsxbIv01rQ2DICXhILXeqfqmwHeBXo34CXDmsqIBl4pj1NFgtfK2nIXXFp50frgHR1Cc/kA8EYR4O0dIgy81mWaArwL9Aa8TsIPsvIiwNs7hD28olFNE8hjh1vAu0Bvh/ASG3jbxjLYt8z1F+BdoLcjeDVtsO2ZF/B6EuAdEKIHvKZGA6t9GXjHE8C7QO/A8JLR8A4U4F2gd2x41S38qRe8475YgDeUPMLbvKNqO7x+7kcprC0ldyRSFru38iLAOyBEW+blovCSiWdewDsX7wjwTr3aoG1uBrwT9PYLb21yEBXesnYpVzGnAi8y70y8fcPbknml87lm9di1AO8CvUn1WA2D6N8lUgNvwicgqSTgJRK8ra1nzjQS3j4nk4A3lBi2idRGxJJhYkuTGV5j5p0bvL3G3APeUJIybzIUXjqcszmyt7mIEDGal91dlUilJjFwVzPaudcAaCiI6qOHx8zbkDTPziwzL5EX+VP/zEuaixxbeREyr5tqQ7MOLJ2rERnffnQMEeBdoLdbePWrpJc6eJPJwktqixxbedE64R17wmbRtA94/Wud8A6/fSt7bIWXSGXqf0xbu5Q9vFLlBvBO29sBM2rNwxB9PvAm1Q8Q4J22tzN4O1aZ4U3qz70I8C7QOzC8yiv5fmle+0MmgHeR3jHhra/2KcC7QO8o8OrmhvIswLtA7ziZ15W1vQDvAr3DwUtmDa8PKy8CvO5DNLpHAl4/ArzuQyDzBhLgdR/Ce7exDvWFV+wvSRLN5MNOrLwI8LoPoTlhC6q+k44o8EqLXFp5EeB1HsL/ILUOjYeXAN6peYfKvKUivrHIvAv0Brw1KfAqd34DvFPzJtXjuNHDNpodvIk8uAnwTs2bYZuobURJ/87oNpoTvETAi8w7VW8p8yZD4Y09ktSDlKHNfBmGEE9HjdHDyLyVNNlWMz7aiZVbrTXzjhr6bqP5w2tzsIA3lOQTNmkR4OV/AO90veVkKy0CvPwP4J2utwQv4T2/Vt1UxgR4Z+CNixR6Ad4ZeANevbRtu4B3Wt6AVy/AOwNvwKsX4J2BN+BtFeCdsjfgbZUCb3MYnksrRwK8nkLMHF66wJeVIwFeTyEAr38BXk8hAK9/AV5PIQCvfwFeTyEAr38BXk8hAK9/AV5PIQCvfwFeTyEAr3+tD97aYCB0ieQCvFP2pmMopEd0RpcFeKfsrcm8veGNPZLUozT3IYamoOa9hwfCa1WqEDKvfyHzAl4mwDtlb8DbKs0sOZ2HC3hDCfC2qglvdxsM4A2lBrwETWWSTJm37ZgBbyjhIkWrAO+UvQFvqwDvlL0Bb6sA75S9AW+rAO+UvQFvqzRnrcSwfKyVIwFeTyFmCK9uEaEPpuMGvKEEePuKzTFtzr2AN5QAb18h807GG/D2F+CdiDfg7S/AOxFvwNtfgHci3oC3twjgnYg34O0vdpkC8Mb2Brz9JeDVt5YB3lCSO0Pi3sN2qjKvlmDAG0oM24T3QRdP0BndKCI9kObxA95QqjLvcHhjjyQNLSI9EAwojqLa6GFkXlsh807EG/D2V3XARDfTP+ANJcDbXxK8yLwxvQFvfwHeiXg3msoImsq6BHgn4o2LFGMEeKN6A94xArxRvQHvGFWNZt6tbAV4PYUAvP4FeD2FALz+BXg9hQC8/gV4PYUAvP4FeD2FALz+BXg9hVgcvKUAbyxvwDtagDeWN+AdrW54bS+0uxDg9RRimfBaWAFeLwK8/q3MA41DuAcU4PUjr9bqOwB4Q0nqDCmeWHeGlEJYCfB6Nda7B1QMeAd3Q69C2GmV8LZNruPWWOceVHOEN/ZI0ugimmfSosYNjD0Yr01i9DDhjTnIvMNElGfIvKHE6ryoNowR4I3jTeS/gHeQCOCN440TNgcCvHG8R40blkJYaZ3wEsDrSbhI4UA2mdcLv4A3XIgVw+unbw7gDRdixfAi83oQ4HWgqlILeEMK8DqQCV75foOA170ArwMZ4eUzoAJeLwK8DtSReQGvJwFeBwK8cbwBrwO5g9dUSnvdSLsQ8HoKsXB4iRHeZBS8RP56NG1VAV5PIQCvZaT6QsCrFeB1oNDwEl4U8IYLAXgtIzUWAl6dAK8DeYVXXOmQFyWJqbfa6uDF6OFxcgQv0b717EpHHV6CzMsbcsS7n6Azen/Zwdv5PulPzOTMK38RDB8T4O0Hb+yRpNHFbkGs3oe4tshiCDHRDjWugtNYctz1vvXVvYfVWxAj8/ZVlRylzEuGZd7G+yknXSLFTZpFkwSZNwG8/eQU3nqtV4GXnqRV5yjNIIAX8PYSHSpB3MDbnnnVtgfAC3jHKmC1AfBKkuq84vcITWU9VbVmtcDb/aYC3p7qhenYEIuFtyI1R9RB5iXKUgVeAniFAK8DydUGCV5Sg7cr97IxxjK8pAGviCsWqgK8nkKsDF4l81rk3opIeRtScdtIuYA3XAjA2xGm2jCRngNegwCvA6l03UkLk0Hwkk5467ErAV5PIdYIr1zRrZFXf+NMmTeRwmu3kAV4PYVYI7yNcsaX0mvAayXA60D94SW6Eu3wEsBbF+B1IK/wygsBryLA60De4CWAt02A14EGwKupBCh3B9DQTYyneLKmBa/fuy4DXgfqAa8o2oBXTbKadjGTsfp8UvBaHMIYAV4H0sCr/djWBq/HGxrQ+CFDAF5v8JLpwWt3CGNUBBfDgdAlcpjcw9scMdxmnKwYXvG3JJc99g/RrcXDSxi8xEnmtesBTFYPLxGPA+CNPZI0utjIXqI8196GWFlN6iul543VJmOiuE9J+sHQroJX1YVx8FqXXGrmLSWat+wyb2JR57XwrGKxlrSpZV6fjWVEegS8Y1SDVzuhrlqbVRKHA3iTKcLrs+IAeF1JrnUaM68ydJ2/68qrKpbd+yrqz2uFVz5rA7wDZQWvRFrzTy2W1ftKAK8wQ1PZYMWBF5k3VIhFw5vU4NUXkLF0CC+ZHrwE8LrSVOBlFV/2UoK39muHzGshwOtOrPZFjPDyUhp461ssAN4E8DpSwMxrDW+icFffwvLEg9SCTAVe8b0EvKMVFN7W3lQmeAebAt4gIdYCb2valNYQB/DKJ3yeWemUS3htNmNNY025taFaD7ztmVd6ITcUDLYVjr470HZIvMnEBbzdGwJedyLKn45S8itiW8E1BKxy/WTgJU7gtXgrK4Dpk8T6bEGEsBPgbayufvFH2FYbe+0H0yl3mZdUc3W3lWJF6czedNp4wx2+WkNYCfA2VnfUMexsifZ5eDmBV9qwe1rNRK03UHiReYcL8Erw9j84OeVawSvxyyobgHewesFrs0Wn3xThFX/71onUC+gdRctHIiq97B/gHSzAW4O3VyYkfeHldV6l5mvvZ11yHfB2WDmna+LwJvankVVT9QB4K4IBrzcr9/DWJ4WKpga84mXnXlWtLj3h5S1kogrRs87rZYTdYuX87SK1sZsTkO4OtBZb5OXokE3SXV5q2sVFimBWXqsNY9uMx8lB5u1V8wG8oa0Ar05yk2EveEcK8PayArxNEcA7EevwR+kfXruQ/MgN9/5uCw94p2ENePtn3q77eo7ZK0chAK8fTQ7extZyS7R2NbFAfOBeOQoBeP1Ihdd9xzJbrO6au9PYvr5SatvtveOAd85WTL4zr194iXphotd+jRbgjWbFJH8CdxOEN+nIvM35rmz3a7QAbzQrvft04dXkV+trwdr9Gi3AG81K7+4FXpugFvDW51apOu8OqKoD3jlb6d2nDG9t5bhecIB3zlZ6d/fwWnYztIO31jYyZr9GbNs7BOAN4u68U6/bzAt4+2qt8I7/fIkCb2s8euSGOeET3aUIwDsx68XCS7rimY9chZeIgWbjdg/wztlK7+4aXjG0sSvendGRkkrkLwLgnaL1dOB1crVNbYgdBS+/IkGSRFOFGLRrYwV4o1np3dvgHdSY6gJeUhFMXMJbjZyQZ3zqFcJOgDeIuxneIbRo4DUFuTPmegVeUfV1Aq/6ovMLpglhJ8AbxN0bvF2nWXbwVi1mU4B36BhTyI/EYN3mLWKJ3W1h1WhsC0Lu5FvUygWahXW7JG+rjdRnr+TRw2PgtS6JzBvEXcq8jdu09D+HI0p20+TLKo/aZF55gavWBimlA97ZWJncW6sN/eGtb6+Fl1B49edLBnhH9psHvHO2MrgTGV65UugC3sZM7mMy7zgR6R/gnZuVyV2Cl7iGtxEkLry8hSxBU9nMrEzuAzOvgTv5OYeE6BbdGWM34XUx0i5oCMAbyN0Ar/HeLUT5o13HQ9RBpDMz8pX28IYlz0EIwBvIvS3zajt9tYwiM8FLlEUsCOD1oRXDWz9902ZeB/C2Edn41gDeHlohvFIPxERa2A9eTfdb9cquHZGaNYB3itbLgFefTMW5mtqzUaztAa8DAd45W5ncHcFLmjwSaYsmvMa9ArxjtHp4yUB4DR+vuMufvLplJIWXmxsC3jlbmdxdwEs6ei1qVncMA3IuwDtnK5P7EHjlNURMINZeF7DPvD2OwF6Ad85WJvdx8PJWX4u7p6plAK8frRFe0hteUis6xFsrwDtGa4R3QOYFvEYB3kDu6pWwgfAO9NYK8I7RKuFNZHhF7bT+eRHeLkZE3WFe8CpVdXSJnIuVyb3e4UDhsQlvNauIAHm4t1Y+4cUYtnlamdzlLreNK2HGzKswP9hbK4/w8kMbCO/QEaCQL5H6MF757r/1sb9EGdLbfdvfYTvkOqCYbGQkvNYlkXkDubf2QFQ/L7WG4cBbK3+ZV+w94J2Zlcm9ccoVG14/YidoVU96wDsjK5O7BbxVF/V5w5sg887UyuRuk3mVBiZl0TjvgJKOhKCpbG5WJvc+8La0QwzyDihcpJizlcm9E14CePuGALyB3O3gFec58prR3gEFeOdsZXIHvO5DAN5A7rbwEsBrXRLwBnIHvO5DAN5A7k14CeAdGQLwBnJH5nUfAvAGcreEV8yRJ60Z7R1QgHfOVib3HpnXuXdAAd45W5ncW7EkSUIAb+8QgDeQexe89B/gBbwRrUzuVvAi8/YKAXin4A54B4UAvFNwl7q8LgHeavJsdImcldUgdw9natbebkUS5XeE/5b0OTjAG81qkPuy4BV/B8LremQo5FVEGUs8U1WjhzFvw0ytBrkj82pCdAvwTsEd8GpCdAvwTsF9WfDihG2uVoPc/dwfws7braSmMoKmsrlZDXL3lXdxkcKXAK8Q4B0UAvBOwd0XuoDXlwCvEOAdFALwTsEd8A4KAXin4A54B4UAvFNwB7yDQgDeZbsDXj8CvAv0BrxztpqYO+D1I8C7QG/AO2eribkDXj8CvAv0BrxztpqYO+D1I8C7QO+eo4flAkpXYCsB3mW7T7szulKASFvZCfAu2336w4AkePnoTQiKop7w8tuJi2EXgBeKJoHkgMzLkL+11Ufrks4V0DriUUZ2D+yt1loB78ysmH4jqns0b5XU3ids9J+1G+D1o1XDS6sPNqOHia6prAjEayHl89vq8bZCm7CDK0uxwmwLveSY9JWpYONJY/1HEUQuK++KMwHeQHJykaIIRNJSLfASBm8JjVTGzA25LyWFM8NZe9JY/7HuV2Jb31knAryB5AVeDgVhgAiMHcBLSuoYeiIps+cskbL4VcHieyPgJ2ITOa5DAd5A8gmvTCldKsNL1NSnkxZegabIndJz/r94KZbVqw1sx4j7xAt4QykavLdSEZP0mVegrwnEarC8PivSb6PaIP8eOGYX8IaSH3hFyvMGryEQua2vUjNvBa84SQO8Y/Sbyqu1wCs/mtRVbbg1wCu9JAZ4RXEpB7sS4A0kd/AqzVoivak/0B/5D/ut+miQrqlMOWFrwkuqVVXBW3HCxl35Lkov3QnwBpIzeK30cTwoQ7dX3lfHtLZZBRHgHQ6vdcm78XZDA8i99fzNutGwCqMsmnuqvMJICj9adH/eTKII8HoKAXj9CPAGCAF4/QjwBggBeP1o1fAqfcWUHmPWIawEeP1ozfDKvXRrHc1tQ9gJ8PrR2uFtdDS3R3L2twKdvbK7uzSOcyTbO3b/VoosqcPb425WyLzRrJhWnXkJqg3ztGJaNbwJ4J2nFRPg1Q6utA1hJ8DrRzHh/Ux6haYyPwK8XpT+1v3nVc8KXKTwI8DrRen9bz8AXt8CvD70jXSbPAJe3wK8PvRU2GbfjOKdAN55WzFFg3dXwvsYxTvpDa92xhzrrQGvHwFe29KYXHo6VkzR4N2nuXf2HMU7GVJtaE4ubb0p4PWjaPA+zhdeeXJpq00Brx9FhvclinfSH155ZnRUG2JbMUWD93lW8ApaAe8UrJgiw/saxTsZcsImw4vWhrhWTNHgfZkVvGwaajSVTcOKKTK8hyjeCS5SzNuKKRq8r4A3hACvD1F4j1G8E8A7b6tSaTx4D4A3hACvD1F4H6J4J4B33lalIsJ7LOF9i+KdAN55W5UCvEFCAF4figjvQwnvfRTvRJCHMWyztCq1dnibk45g6PscrEpFhPeNVhtOMbwT0TuhCW+PGXOiTfkDFUrjTff0rcI7+9a3I1iLvowaeDHd0xysSkXMvPe0qew9hndS7yGGasNAxbsrxOrhLTMw4B2hdcJ7onXe4zaCd6GqtaEOL1obemid8L4/TAVeNJWNUFR4H7PvRIX3cI7gXQgXKZwoMryHOPBuj4A3hJYL7ykH6HiOCe/rUwTvQoDXiTKJ3wjw7l+jwHs+AN4QWi687wVAbzHhfdlF8C4EeJ0oIrzbAqDHKPA+vQLeEFouvOcCoO+mnyK4M3if9xG8CwFeJ4oI71MB0HuUzLujo4cf+Ux7gNePFg7vCfD6DrFweNMgVnXt4l1h29MZc/Z8pj3A60fLhXdP4Y3RpxbwhtFy4X2k8Mbo2fVIZ4nc8Zn2pg4v7f+L6Z5qigjvM+C1LS4RO+lZIrPa6+XC+0LhjdGz65nOjP7EZ9qbOLyJAm81aaSdQh1ctkJ4Y3SOmTO8k50ZvURJxXe58L5SeGP0L3gpWzqy8yGCd6FRmXeq1QYZ3jBERYT3QOGNcYkW8HrQquA9UnhjXKJ9LS+QZFs+09684J1oawODt4Rp8fA+UHhjXOU6nCcAb4+7vs+gqSxdJbwxLhQweN/5NJGRhr4nCxo9LMObLh/eNwpvjLbW4zY+vPRvDd4ek45EmC+lTeUMMln+X1o8DzOVTOkYZ9aaezpjzu9EsP7d3ytnzPn2tyJ4y21cdXjnOWMOqyisKfOeWOYd1dZabxW31EM5iiM78TlO42TepUy0Fw/e3z9mT1HgfWd13kMywn0cvAmfJjLOCRt/mD+8aSR4/2CbHdMvQljVtGVNZaPO+AfC+3ai8PJpImOdsDXhndWkI9/Zf3P/tD0JeJ+y52wXEt5t8WXZhrCqicM76qRpzvAqtwYcPGPO9/7w+fv5f997efnB8f748sPdj061kt4O7tMfPf/4+fWP39JjenhNX7O3Q7bPXtL7+/QcCN73At6nEFY1ndkVtlH1zoHw3icUXj7T3tQvUrSE+JOf7P80/3DK2QQAAAekSURBVO/L3e5H20/n/Z+9vN6/7rdySW8Hx5vJ0216fkqfSpRoteEt5AnbPoRVTU+sb8OoeifgFTNdCp1+9Hz86vEL8drbwZ3Ldz/V1Hnf08/8Wpc6UXgfA1jVtWO9ykb9dA+D9/TG4OUz7c0YXvb21d6Ir5+/EvR6O7idEd4wv+VbCu9LAKu69qwz+qjst3p4eWsffyPEuZKYh83fwT22wBvit/xM4X0NYFXXIxsGNAqgYfC+PzB4+Sc8X3h5vVOGt3wuJlTxd3AvZScyPbwhfst3FN5jAKu6OLyjABIXWHppQfAW/ekzqRN4yikSw/r9HdxrC7whfsv3FN63AFZ1PbPRwwfWGz0gvHm6ovC+jvEeIXfw7l8EvOJHnFLE+4z4O7hjC7wHv9alnim89wGs6nph8zaMAmj18BZzvenhPfCS3g7urQXeB7/WpV4pvPSkKexHSDuE5z8wrHKmd+9gcxi85wODt93bn9zB+yLDm8rw+r8r+H0LvCHS4YHVebf+rRrWZ9aflw2lALxDQhyM8Hq/vef7Q1vmDZAOH1hrw5N/q7o4vPzMouH+xftPT++94LVte8jPcii87V+cQkO+G91yB++DOfPyqxe+Ptbzoa3Oe/ZpTfVGD5p+iGHhpR3Ck5TPuVTH5IuvHn729ude4N296ODVbj11eN+M8Hq/4cZTW2vD686ndakTg5dmv7Dw0m6JScqnraljUk6qcOqC99QJr2ahgFfJ+nOE92SG1/vM2fvnFngDpMN3Vm2gAIWFl/bsSlI+80cNEzbzc7qtbycV2e6z+/QLaYG2VHNRnuwXAm/RNc8Ar/f5W5/3LfDS31OvRJ3ZCdvTwbtVQ7RzTJLyyRNSlRR2hz8xMr6m09P3D9nxJavmfUgGwMurLA1408YTp3IGb9G7yQCv94nYXnct8NKU5JWoJ9ZURi8yBoWX9S/g3gl/57myN/qevGi3/ou/fH18kvtl0G10RTUL86RE4eUf8F2SzRPenbmpzPuMKodzC7xdRDl4X/fsIgXt3uEfXomPCl7WIFmH90Dfk2Oi019tE96d86GKuz54Hx+N8HofGv3w3gJvF1EO3tfHR3bQ95LVwD6yNjskhWb9C5KUvslpA95Huoj3mFSCP2UsWgHvtje8eXWawsvr2xp4v7v9+dPur4/pNzoPaoCcwVtcpjTA632A3n3SAi/tqukV3hfWMYd2adbDmypMtckSXhqfXaLl39HC4z2VWMnO9D05sE4nSpX4lb1RZbUhleDVkNof3mKvHh6O6evLj7flRfrBX2eTBsGrmzGnaCw3weu5p33+ubXBW56ydMA77n09sHoj7V7F4NDB2+iuL+2C+qreaNB8RRexq1w86+ceu7d0K2oJp4y9J48C3qpVLHuT4KW5J3/49DfZZ3bwvuwYvLxeWMD7i4zfVCv79MuikYMezvFs+FKYgid0b1ulmb6pU9qJ9orGchO8nrvM5dmnDd7yupfJOhPwfrY9P6VF1+5ONeg6ss7o1IoF5B/Ip9PX79/NQz+mb+Vvsymg9Gqb58E92z2+m8npb9WdLled/i7j8JY/MOk5LbJI+spaF/6ew/tU7NApr0Q8vImpfLMXCd7iIlz2nu5fsufsIZOsEro82yk7VJjq4H08ZHwGiezwKH5u0vK36Zw9v4hj/Xp7/nL/+Py919dfPWTNto5/OP/6vLWAt+9w99qsOuTT6fTTU9HeaIL3H3/x/nX+3/s/0T/Fw1bo6/cv2u06lf9qtcH78s/57v1LsY/Ff+XDe3rOnr7c7dPn7EhZO+Zkpa/p8z49FOOG8jLZ6fSp+PO+zc7bHOt9nr2en9OnPK/tHtPnNP+Un2is95QNA0qes1O+ev+YHfKsdv+QPTy83WdvDw/FsNDHvNzuLduez0/ZLqdofy6wTvNX5/zhh7ss5+OcP9+lh4f84fiS78Q2e3r69e7Lx9fsIX3Ljrss9/v09Fy8yoNnb+nbvwp4s3/b/nyfPrCz1Ozf822z1//g8J5yJt/esuc8+af36bb4or5kn0vwJul/Fi5lq+M++8nzD17Sx/867/LNjg/F8uz4nCQ/fc/yDc/p9pwWA1y/weDd/nf5xubHl/0yyV7pMT5m/1N9Inm5/z1kx2yfH1hWHFX+53jIo+6L5++5wfv7Nv9MdvlO59/z5/97+9Xh9XDsA69lHaI2qw6BoDhqwmgNb+8as4Ozw6HqYT32h6DV6nPp+SdjqVLn5qLPu7eyOdCBR/idrgJ2b3LHAfTU4GrDMuGdkdXE3GN4D4c38gcFQb1hJL1n1YEgTwKMEKQVkeZAk9uVo1h7+3pGPMrI7po3eTFJkCZ00aKRBEzxTevE10ca8Sgju2veZG/vchSJg0tCf6w1a6/GdauwCSime827z00hpi/A61+NAw3aOrhYeKubBgSHt27t0VhjFRKfhnvASkvz810MvKIiHx7ehrXHE7aGVdi0W3cPtwPNz5eEPFf1qoqZ4PA2rb0Z648ylCK+x9o3eTGZl30PYzTjaKy9wduwCpl/Ir7H2jd5MfBCEARBEARBEARBEARBEARBEARBEARBEARBEARBEARBEARBEARBEARBEARBEARBEARBEARBEARBVvp/LncfJkuMEeIAAAAASUVORK5CYII="/>
          <p:cNvSpPr>
            <a:spLocks noChangeAspect="1" noChangeArrowheads="1"/>
          </p:cNvSpPr>
          <p:nvPr/>
        </p:nvSpPr>
        <p:spPr bwMode="auto">
          <a:xfrm>
            <a:off x="4541838" y="-182563"/>
            <a:ext cx="304800" cy="304801"/>
          </a:xfrm>
          <a:prstGeom prst="rect">
            <a:avLst/>
          </a:prstGeom>
          <a:noFill/>
          <a:ln w="9525">
            <a:noFill/>
            <a:miter lim="800000"/>
            <a:headEnd/>
            <a:tailEnd/>
          </a:ln>
        </p:spPr>
        <p:txBody>
          <a:bodyPr/>
          <a:lstStyle/>
          <a:p>
            <a:pPr algn="ctr"/>
            <a:endParaRPr lang="fr-FR"/>
          </a:p>
        </p:txBody>
      </p:sp>
      <p:sp>
        <p:nvSpPr>
          <p:cNvPr id="5" name="Rectangle 4"/>
          <p:cNvSpPr/>
          <p:nvPr/>
        </p:nvSpPr>
        <p:spPr>
          <a:xfrm>
            <a:off x="0" y="0"/>
            <a:ext cx="4644008"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smtClean="0">
              <a:solidFill>
                <a:schemeClr val="bg2">
                  <a:lumMod val="25000"/>
                </a:schemeClr>
              </a:solidFill>
              <a:effectLst>
                <a:outerShdw blurRad="38100" dist="38100" dir="2700000" algn="tl">
                  <a:srgbClr val="000000">
                    <a:alpha val="43137"/>
                  </a:srgbClr>
                </a:outerShdw>
              </a:effectLst>
            </a:endParaRPr>
          </a:p>
          <a:p>
            <a:r>
              <a:rPr lang="en-US" b="1" dirty="0" smtClean="0">
                <a:solidFill>
                  <a:schemeClr val="bg2">
                    <a:lumMod val="25000"/>
                  </a:schemeClr>
                </a:solidFill>
                <a:effectLst>
                  <a:outerShdw blurRad="38100" dist="38100" dir="2700000" algn="tl">
                    <a:srgbClr val="000000">
                      <a:alpha val="43137"/>
                    </a:srgbClr>
                  </a:outerShdw>
                </a:effectLst>
              </a:rPr>
              <a:t>Climate does change in particular with alternating periods of warming and cooling every 30 years</a:t>
            </a:r>
          </a:p>
          <a:p>
            <a:endParaRPr lang="en-US" b="1" dirty="0" smtClean="0">
              <a:solidFill>
                <a:schemeClr val="bg2">
                  <a:lumMod val="25000"/>
                </a:schemeClr>
              </a:solidFill>
              <a:effectLst>
                <a:outerShdw blurRad="38100" dist="38100" dir="2700000" algn="tl">
                  <a:srgbClr val="000000">
                    <a:alpha val="43137"/>
                  </a:srgbClr>
                </a:outerShdw>
              </a:effectLst>
            </a:endParaRPr>
          </a:p>
          <a:p>
            <a:r>
              <a:rPr lang="en-US" b="1" dirty="0" smtClean="0">
                <a:solidFill>
                  <a:schemeClr val="bg2">
                    <a:lumMod val="25000"/>
                  </a:schemeClr>
                </a:solidFill>
                <a:effectLst>
                  <a:outerShdw blurRad="38100" dist="38100" dir="2700000" algn="tl">
                    <a:srgbClr val="000000">
                      <a:alpha val="43137"/>
                    </a:srgbClr>
                  </a:outerShdw>
                </a:effectLst>
              </a:rPr>
              <a:t>Is the anthropogenic contributions of 0.2°C till 2068 (0.3°C with climate sensitivity of 1°C) a threat?</a:t>
            </a:r>
          </a:p>
          <a:p>
            <a:endParaRPr lang="en-US" b="1" dirty="0" smtClean="0">
              <a:solidFill>
                <a:schemeClr val="bg2">
                  <a:lumMod val="25000"/>
                </a:schemeClr>
              </a:solidFill>
              <a:effectLst>
                <a:outerShdw blurRad="38100" dist="38100" dir="2700000" algn="tl">
                  <a:srgbClr val="000000">
                    <a:alpha val="43137"/>
                  </a:srgbClr>
                </a:outerShdw>
              </a:effectLst>
            </a:endParaRPr>
          </a:p>
          <a:p>
            <a:r>
              <a:rPr lang="en-US" b="1" dirty="0" smtClean="0">
                <a:solidFill>
                  <a:schemeClr val="bg2">
                    <a:lumMod val="25000"/>
                  </a:schemeClr>
                </a:solidFill>
                <a:effectLst>
                  <a:outerShdw blurRad="38100" dist="38100" dir="2700000" algn="tl">
                    <a:srgbClr val="000000">
                      <a:alpha val="43137"/>
                    </a:srgbClr>
                  </a:outerShdw>
                </a:effectLst>
              </a:rPr>
              <a:t>Future benefit of 29 </a:t>
            </a:r>
            <a:r>
              <a:rPr lang="en-US" b="1" dirty="0" smtClean="0">
                <a:solidFill>
                  <a:schemeClr val="bg2">
                    <a:lumMod val="25000"/>
                  </a:schemeClr>
                </a:solidFill>
                <a:effectLst>
                  <a:outerShdw blurRad="38100" dist="38100" dir="2700000" algn="tl">
                    <a:srgbClr val="000000">
                      <a:alpha val="43137"/>
                    </a:srgbClr>
                  </a:outerShdw>
                </a:effectLst>
              </a:rPr>
              <a:t>% of </a:t>
            </a:r>
            <a:r>
              <a:rPr lang="en-US" b="1" dirty="0" smtClean="0">
                <a:solidFill>
                  <a:schemeClr val="bg2">
                    <a:lumMod val="25000"/>
                  </a:schemeClr>
                </a:solidFill>
                <a:effectLst>
                  <a:outerShdw blurRad="38100" dist="38100" dir="2700000" algn="tl">
                    <a:srgbClr val="000000">
                      <a:alpha val="43137"/>
                    </a:srgbClr>
                  </a:outerShdw>
                </a:effectLst>
              </a:rPr>
              <a:t>additional plants biomass</a:t>
            </a:r>
          </a:p>
          <a:p>
            <a:endParaRPr lang="en-US" b="1" smtClean="0">
              <a:solidFill>
                <a:schemeClr val="bg2">
                  <a:lumMod val="25000"/>
                </a:schemeClr>
              </a:solidFill>
              <a:effectLst>
                <a:outerShdw blurRad="38100" dist="38100" dir="2700000" algn="tl">
                  <a:srgbClr val="000000">
                    <a:alpha val="43137"/>
                  </a:srgbClr>
                </a:outerShdw>
              </a:effectLst>
            </a:endParaRPr>
          </a:p>
          <a:p>
            <a:r>
              <a:rPr lang="en-US" b="1" smtClean="0">
                <a:solidFill>
                  <a:schemeClr val="bg2">
                    <a:lumMod val="25000"/>
                  </a:schemeClr>
                </a:solidFill>
                <a:effectLst>
                  <a:outerShdw blurRad="38100" dist="38100" dir="2700000" algn="tl">
                    <a:srgbClr val="000000">
                      <a:alpha val="43137"/>
                    </a:srgbClr>
                  </a:outerShdw>
                </a:effectLst>
              </a:rPr>
              <a:t>Past </a:t>
            </a:r>
            <a:r>
              <a:rPr lang="en-US" b="1" dirty="0" smtClean="0">
                <a:solidFill>
                  <a:schemeClr val="bg2">
                    <a:lumMod val="25000"/>
                  </a:schemeClr>
                </a:solidFill>
                <a:effectLst>
                  <a:outerShdw blurRad="38100" dist="38100" dir="2700000" algn="tl">
                    <a:srgbClr val="000000">
                      <a:alpha val="43137"/>
                    </a:srgbClr>
                  </a:outerShdw>
                </a:effectLst>
              </a:rPr>
              <a:t>benefit of € 3000 billions of increase of crop yields</a:t>
            </a:r>
            <a:endParaRPr lang="en-US" sz="1600" b="1" dirty="0" smtClean="0">
              <a:solidFill>
                <a:schemeClr val="bg2">
                  <a:lumMod val="25000"/>
                </a:schemeClr>
              </a:solidFill>
              <a:effectLst>
                <a:outerShdw blurRad="38100" dist="38100" dir="2700000" algn="tl">
                  <a:srgbClr val="000000">
                    <a:alpha val="43137"/>
                  </a:srgbClr>
                </a:outerShdw>
              </a:effectLst>
            </a:endParaRPr>
          </a:p>
          <a:p>
            <a:endParaRPr lang="en-US" sz="1600" b="1" dirty="0" smtClean="0">
              <a:solidFill>
                <a:schemeClr val="bg2">
                  <a:lumMod val="25000"/>
                </a:schemeClr>
              </a:solidFill>
              <a:effectLst>
                <a:outerShdw blurRad="38100" dist="38100" dir="2700000" algn="tl">
                  <a:srgbClr val="000000">
                    <a:alpha val="43137"/>
                  </a:srgbClr>
                </a:outerShdw>
              </a:effectLst>
            </a:endParaRPr>
          </a:p>
          <a:p>
            <a:endParaRPr lang="en-US" sz="2000" dirty="0" smtClean="0">
              <a:solidFill>
                <a:schemeClr val="bg2">
                  <a:lumMod val="25000"/>
                </a:schemeClr>
              </a:solidFill>
              <a:effectLst>
                <a:outerShdw blurRad="38100" dist="38100" dir="2700000" algn="tl">
                  <a:srgbClr val="000000">
                    <a:alpha val="43137"/>
                  </a:srgbClr>
                </a:outerShdw>
              </a:effectLst>
            </a:endParaRPr>
          </a:p>
        </p:txBody>
      </p:sp>
      <p:sp>
        <p:nvSpPr>
          <p:cNvPr id="6" name="ZoneTexte 5"/>
          <p:cNvSpPr txBox="1"/>
          <p:nvPr/>
        </p:nvSpPr>
        <p:spPr>
          <a:xfrm>
            <a:off x="0" y="6457890"/>
            <a:ext cx="3332964" cy="400110"/>
          </a:xfrm>
          <a:prstGeom prst="rect">
            <a:avLst/>
          </a:prstGeom>
          <a:noFill/>
        </p:spPr>
        <p:txBody>
          <a:bodyPr wrap="none" rtlCol="0">
            <a:spAutoFit/>
          </a:bodyPr>
          <a:lstStyle/>
          <a:p>
            <a:r>
              <a:rPr lang="en-US" sz="2000" dirty="0" smtClean="0"/>
              <a:t>francois.gervais@univ-tours.fr</a:t>
            </a:r>
            <a:endParaRPr lang="en-US"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p:cNvPicPr>
            <a:picLocks noChangeAspect="1" noChangeArrowheads="1"/>
          </p:cNvPicPr>
          <p:nvPr/>
        </p:nvPicPr>
        <p:blipFill>
          <a:blip r:embed="rId2" cstate="print"/>
          <a:srcRect/>
          <a:stretch>
            <a:fillRect/>
          </a:stretch>
        </p:blipFill>
        <p:spPr bwMode="auto">
          <a:xfrm>
            <a:off x="1331640" y="0"/>
            <a:ext cx="6265863"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0113" name="Picture 4" descr="Afficher l'image d'origine"/>
          <p:cNvPicPr>
            <a:picLocks noChangeAspect="1" noChangeArrowheads="1"/>
          </p:cNvPicPr>
          <p:nvPr/>
        </p:nvPicPr>
        <p:blipFill>
          <a:blip r:embed="rId2" cstate="print"/>
          <a:srcRect/>
          <a:stretch>
            <a:fillRect/>
          </a:stretch>
        </p:blipFill>
        <p:spPr bwMode="auto">
          <a:xfrm>
            <a:off x="0" y="0"/>
            <a:ext cx="9144000" cy="6615113"/>
          </a:xfrm>
          <a:prstGeom prst="rect">
            <a:avLst/>
          </a:prstGeom>
          <a:noFill/>
          <a:ln w="9525">
            <a:noFill/>
            <a:miter lim="800000"/>
            <a:headEnd/>
            <a:tailEnd/>
          </a:ln>
        </p:spPr>
      </p:pic>
      <p:sp>
        <p:nvSpPr>
          <p:cNvPr id="730114" name="AutoShape 7" descr="data:image/png;base64,iVBORw0KGgoAAAANSUhEUgAAArwAAAIACAMAAABXbE9/AAABIFBMVEX///9gYGDg4OAgICBAQECgoKAAAADAwMCAgIDl5f/U1O3d3d1lmH//AACZAP/lZX8AZgD15v/drP/x3f/Ng/+lH//t0//rz//Lf//fr//Ohv/Yn//Sj//Fb/+/X/+4T/+yP/+rL/+fD//47/+dDf3Yz9/y3//pyf/lv//u1v/79/+uRPSlKPjQs+OnI//Rjv/47v++Xv+2Sv/Fbv+7Vv/Ulv/bpv+nJf/Idv+rLv+sMf/Id//Rj//Ynv/BZv+hFf/x3v/37/+eDv+iGf+3TP+cCf+jG//ox//Lff+9W//Qi//Ebf/ju//Wmf/bp/+xPv/htv/erv+8WP/TwOHQiv/Xz9+iGP/htf/mwv+dCv/GdP/rzv+qLf/Xm/++X/++Xf+h6ZewAAAgAElEQVR4nO2diWLruHmFacuGr69Ll9OpIzuSbclKHOV2mzRL06bTmaRL2qRtmu573/8tShILARIgQRILl3NmriyR4H9I6dMvEATAJIEgCIIgCJqqLi5i70HieCcmcURr1+XFZnN1nSTkKn9xtblRVpYLRYlSV2wNf0G3I8Wya7IRG5b6oAay0gXJd2FDLvNtNrVVLEgtFik2sDIQZa6v6BGxJfmjWMUPVnmhC25/RJAvXW7I1cUmx6z4MK7Itbq2WFiV2FzkYiXECwneKyK2p6vFN+Eqf225Q9e502UR6IbUNzHBe9VcqJPYiYti7zZF+Aa84mCVF5rgPY4I8qWLkrcNKT6gBrvlpyaXUNdUT0p4L8mHzVVtNf1K5FszQIqC5Op6k9xclTntMs+BNQjyYtebq4uc4mteiv0p96ZEiaZnxnLJWr6Qlcqz5ebiUuOyYT8b1/RPcbQNeMXB1t6bD5viN0kKvSFIvdG1ob/NxSdy0WC3/EyrEpurXCybihcVvB/I5UXxc1+tTiRgpef5b3GeVq8LAq82Hz7UMuzVJvmQw5Kjk7BSvHDx/dpclpzmvN6w3S12vFjHSl3kf4qQGheGG9vJy2IJr/1wEsXBqu9N4VHsURUa1YYJqMqgUh31w9XVhVirlBAVA/GigndDoapWb0zwFqDndOccbDbXlzc3iuc1ubz6cEOKcKwUL5z/2VyKbxT/ouQvS5ZYqTza5U2BY9OFHQmt49CEW37HJHgNvy6bMgHLoQHvBESzy2X+yW6uRbXhgrCTpSrzXt6YPlgO701JSg0CLbxlXYRmvJu8nkyTufC8JNeb/Ae9qPuyUrxw8X1g8H4gN5vKIv/OiFLFSdYFw7Hmosm89WqDOFj1vaF7LocGvBMQq9dtig/jcrO5VNdKdd6NAd7yEy4eKClVOqR/ac6i8ErPPxTl8v9vLnkVtNKmaGu4Kh5YKV44/35t2JfgkohvGqP0ipW6IpcCx5oLM7Ko824a700Brxwa8E5Ayhn1zabWOqVpbeD1Av4i/2mmp+dlJuT1BpHJyEUOVkHAjXhOg15dF2xcba7rdd4iIntgpXhhUlQkrnmu30j7mMe+YqWKagavCNRcNqwhUNfaUB7OZUtrQwlvFVoEgyJKacusZ0HSbOdlzFQv8hPxzYekbBxIRNLicfKvw4eiqlC0Q/Dn5Tq5HaCW7ss2susS6WZrA/8FuBbI03CiteGyeMx/QjQuojFE087Lq/DGdt6i2iCHrlpWIKifPjSbRiBoFto0Lr9B0Ex0cYUaJwRBEASNVXn1iBB+Eal8Il5C0IRFYU04xOU/8RKCJq1R8BIIiiMBbyK/6AXvra0+Wpd0roDWEY8ysntg70TmdWjmtXYDvMt2B7x+BHiX5+0MXl4LoWGrZ+I1PTj6RF5Lt6Z/buUAunKNiLqSzF2N+FFTzpMAbyAljTov6d1U1oSXiIdb8br495E+IfJauSyRX+vKNSIaSxJ5tb6cLwHeQHLRGmaEN/+vYkYcnFREKSuVuxXL6vCSWsTb2ksptBrxY7OcLwHeQPILL1GelgdHKrTYE7qZUu72lm9L6pDXIgp4mxUMtdzHZjlfAryB5Dnz8qeMYpF5DXXeqqp6y9E1wUuUJfUNbxvlPtKncjlfAryBFAjeWxVemR9tDVWsMMKrPtHVjtVyH5sGvgR4AylUtaFxwiZke3rVE15dRMC7LG8/8IrGKnZ6xc+zWFMZUdqy6AORy4knpKKN8E1vu0pWTWVSOSJv71eAN5CcwatTY8XH9tW2YYaUxEWK5Xk7gdd6xZ3VZrbhe5W8a1nnWAGtJuYe2tsnvA1FfGMB7wK9Ae+crSbmDnj9CPAu0BvwztlqYu6A149M1h5GOgHeUAK8wazCaH3wsi6QfBxQzy6R1maA179WB6/AdFhndGszwOtfq4OXf4QDB2DezViz3vkVqz56eDC8VqUKTTrzOsvByLyhRBqPgNeTVRgB3hXC625yK8AbSvIATGnR+uBF5p2fdwPeAaOHrc0mCa/S0uLTKozWB2+gEIDXvwCvpxCA178Ar6cQgNe/AK+nENOFlwDeGXqvHl4CeGfrvXp4kXnn6w14BbyuLlMA3lACvFXmJW6yL+ANJcALeGfrDXgleN1UHABvKAFeZN7ZegPeIuNyggHvrLwBL5GoBbyz8ga8gHe23nKXyIH3HnYPb8BRkYB3xt4M24T3QRdPYnZGB7zzdI84b4O8KO7o4YBDeklhRrgjxhLPRbXRwyQZeu9hy+/JRDOv5o8fqzBaaeYlc682tG0GeBforVYbJgHv4OZWwBvZHfAOv0o7HF4CeOfo3WgqE50DozWV1TKv1W6Ib11fa9LyaqAAbyhN8CJFvZMBMfJL1GeAN7I74K3ByxpiTSWl3/vWFA14F+g9ZXir3jLmzEuqbZB5Y7sD3qDwEsA7Y++Vw9sMOF6AN5SmBy8ZAa95VzTWmriAd1beLuC1juE787bsCeBdoPck4U0UeBNk3pm4A14BL5Hg1XsIYIkGXnULO3idCPCG0oThVesOTRcZWEIaGRrwLt574vBKQyMN8BJRIOkNr7up/DusAgrw9gvhB17SCS+RS8kMizAt1p2Na4MFeENpzvA2n42H10EyBryhNE14q5xa1WWt4JXu5dkFr2G3Ae98vIl4HH7vYQ+ZN2mmxn6Zt56r9ZnX7D5CgDeU2Ll6ohAgWqDsQqjFWjbqAy8htTOqHvCSbngJ4J2/t5R55UX94FXHdY4eGKqPQ+ovxYJqB9hCwkaXWrhYL4cmpfro4dpQ4h7war4O2gU9qw2mMOxlW+blHSTEGk21odV9hJB5Q4lIj9JlgXHwmmgOA6/UekYA75K9pwavqalrGLxVKev3FfDOx1ut846HV9N86h/eujsRRwN4l+wtZd7Bo4fjwNveV8cIb9dRAd75eI//rHTw1hZxuc28pu3b4G18s1p2YKgAbyj5gTeZDLxEA29rjxzAOx/vEPCKAhPJvK3pF/DOxztI5h0Eb8caI7wE8K7Fe5bwkg78iNgC8C7Z2wW86otR8HZURomMpTmGXPeothAbAt6FeE8M3i4bRrBd5k208Hbm7bECvKE0Q3i7c6cJXrm7b6vNKAHeUJorvK31CwO89pOljhLgDSUf8JLB8LbtDVEfbMMombdrQ8sy7QK8oeQIXhGmGhUprXcCb1VgILxtc5L02IVOAd5Qcg7vqGpDx95oBrh3hqHPm1+pgbtgIcAbSt7hJZOAt7AGvEvzJtKj+NP/nhQt8BLn8PYSa5i4s8US8M7HmzUhJfKfhGNi/3Gr8CZSc4DzzNuTLkK/P4B3gd5S5iXJQHjvpGGL1ehJ8YzYD2rsKEikuD1C0h1oH49puwvQNFQbgDkc3kTJvPyP+8zbdWnNELLcDCMpFugt8zoeXtLsfBC72sA2A7wL9JZ45Xl4GLxK8q4iK3GiwYsxbIv01rQ2DICXhILXeqfqmwHeBXo34CXDmsqIBl4pj1NFgtfK2nIXXFp50frgHR1Cc/kA8EYR4O0dIgy81mWaArwL9Aa8TsIPsvIiwNs7hD28olFNE8hjh1vAu0Bvh/ASG3jbxjLYt8z1F+BdoLcjeDVtsO2ZF/B6EuAdEKIHvKZGA6t9GXjHE8C7QO/A8JLR8A4U4F2gd2x41S38qRe8475YgDeUPMLbvKNqO7x+7kcprC0ldyRSFru38iLAOyBEW+blovCSiWdewDsX7wjwTr3aoG1uBrwT9PYLb21yEBXesnYpVzGnAi8y70y8fcPbknml87lm9di1AO8CvUn1WA2D6N8lUgNvwicgqSTgJRK8ra1nzjQS3j4nk4A3lBi2idRGxJJhYkuTGV5j5p0bvL3G3APeUJIybzIUXjqcszmyt7mIEDGal91dlUilJjFwVzPaudcAaCiI6qOHx8zbkDTPziwzL5EX+VP/zEuaixxbeREyr5tqQ7MOLJ2rERnffnQMEeBdoLdbePWrpJc6eJPJwktqixxbedE64R17wmbRtA94/Wud8A6/fSt7bIWXSGXqf0xbu5Q9vFLlBvBO29sBM2rNwxB9PvAm1Q8Q4J22tzN4O1aZ4U3qz70I8C7QOzC8yiv5fmle+0MmgHeR3jHhra/2KcC7QO8o8OrmhvIswLtA7ziZ15W1vQDvAr3DwUtmDa8PKy8CvO5DNLpHAl4/ArzuQyDzBhLgdR/Ce7exDvWFV+wvSRLN5MNOrLwI8LoPoTlhC6q+k44o8EqLXFp5EeB1HsL/ILUOjYeXAN6peYfKvKUivrHIvAv0Brw1KfAqd34DvFPzJtXjuNHDNpodvIk8uAnwTs2bYZuobURJ/87oNpoTvETAi8w7VW8p8yZD4Y09ktSDlKHNfBmGEE9HjdHDyLyVNNlWMz7aiZVbrTXzjhr6bqP5w2tzsIA3lOQTNmkR4OV/AO90veVkKy0CvPwP4J2utwQv4T2/Vt1UxgR4Z+CNixR6Ad4ZeANevbRtu4B3Wt6AVy/AOwNvwKsX4J2BN+BtFeCdsjfgbZUCb3MYnksrRwK8nkLMHF66wJeVIwFeTyEAr38BXk8hAK9/AV5PIQCvfwFeTyEAr38BXk8hAK9/AV5PIQCvfwFeTyEAr3+tD97aYCB0ieQCvFP2pmMopEd0RpcFeKfsrcm8veGNPZLUozT3IYamoOa9hwfCa1WqEDKvfyHzAl4mwDtlb8DbKs0sOZ2HC3hDCfC2qglvdxsM4A2lBrwETWWSTJm37ZgBbyjhIkWrAO+UvQFvqwDvlL0Bb6sA75S9AW+rAO+UvQFvqzRnrcSwfKyVIwFeTyFmCK9uEaEPpuMGvKEEePuKzTFtzr2AN5QAb18h807GG/D2F+CdiDfg7S/AOxFvwNtfgHci3oC3twjgnYg34O0vdpkC8Mb2Brz9JeDVt5YB3lCSO0Pi3sN2qjKvlmDAG0oM24T3QRdP0BndKCI9kObxA95QqjLvcHhjjyQNLSI9EAwojqLa6GFkXlsh807EG/D2V3XARDfTP+ANJcDbXxK8yLwxvQFvfwHeiXg3msoImsq6BHgn4o2LFGMEeKN6A94xArxRvQHvGFWNZt6tbAV4PYUAvP4FeD2FALz+BXg9hQC8/gV4PYUAvP4FeD2FALz+BXg9hVgcvKUAbyxvwDtagDeWN+AdrW54bS+0uxDg9RRimfBaWAFeLwK8/q3MA41DuAcU4PUjr9bqOwB4Q0nqDCmeWHeGlEJYCfB6Nda7B1QMeAd3Q69C2GmV8LZNruPWWOceVHOEN/ZI0ugimmfSosYNjD0Yr01i9DDhjTnIvMNElGfIvKHE6ryoNowR4I3jTeS/gHeQCOCN440TNgcCvHG8R40blkJYaZ3wEsDrSbhI4UA2mdcLv4A3XIgVw+unbw7gDRdixfAi83oQ4HWgqlILeEMK8DqQCV75foOA170ArwMZ4eUzoAJeLwK8DtSReQGvJwFeBwK8cbwBrwO5g9dUSnvdSLsQ8HoKsXB4iRHeZBS8RP56NG1VAV5PIQCvZaT6QsCrFeB1oNDwEl4U8IYLAXgtIzUWAl6dAK8DeYVXXOmQFyWJqbfa6uDF6OFxcgQv0b717EpHHV6CzMsbcsS7n6Azen/Zwdv5PulPzOTMK38RDB8T4O0Hb+yRpNHFbkGs3oe4tshiCDHRDjWugtNYctz1vvXVvYfVWxAj8/ZVlRylzEuGZd7G+yknXSLFTZpFkwSZNwG8/eQU3nqtV4GXnqRV5yjNIIAX8PYSHSpB3MDbnnnVtgfAC3jHKmC1AfBKkuq84vcITWU9VbVmtcDb/aYC3p7qhenYEIuFtyI1R9RB5iXKUgVeAniFAK8DydUGCV5Sg7cr97IxxjK8pAGviCsWqgK8nkKsDF4l81rk3opIeRtScdtIuYA3XAjA2xGm2jCRngNegwCvA6l03UkLk0Hwkk5467ErAV5PIdYIr1zRrZFXf+NMmTeRwmu3kAV4PYVYI7yNcsaX0mvAayXA60D94SW6Eu3wEsBbF+B1IK/wygsBryLA60De4CWAt02A14EGwKupBCh3B9DQTYyneLKmBa/fuy4DXgfqAa8o2oBXTbKadjGTsfp8UvBaHMIYAV4H0sCr/djWBq/HGxrQ+CFDAF5v8JLpwWt3CGNUBBfDgdAlcpjcw9scMdxmnKwYXvG3JJc99g/RrcXDSxi8xEnmtesBTFYPLxGPA+CNPZI0utjIXqI8196GWFlN6iul543VJmOiuE9J+sHQroJX1YVx8FqXXGrmLSWat+wyb2JR57XwrGKxlrSpZV6fjWVEegS8Y1SDVzuhrlqbVRKHA3iTKcLrs+IAeF1JrnUaM68ydJ2/68qrKpbd+yrqz2uFVz5rA7wDZQWvRFrzTy2W1ftKAK8wQ1PZYMWBF5k3VIhFw5vU4NUXkLF0CC+ZHrwE8LrSVOBlFV/2UoK39muHzGshwOtOrPZFjPDyUhp461ssAN4E8DpSwMxrDW+icFffwvLEg9SCTAVe8b0EvKMVFN7W3lQmeAebAt4gIdYCb2valNYQB/DKJ3yeWemUS3htNmNNY025taFaD7ztmVd6ITcUDLYVjr470HZIvMnEBbzdGwJedyLKn45S8itiW8E1BKxy/WTgJU7gtXgrK4Dpk8T6bEGEsBPgbayufvFH2FYbe+0H0yl3mZdUc3W3lWJF6czedNp4wx2+WkNYCfA2VnfUMexsifZ5eDmBV9qwe1rNRK03UHiReYcL8Erw9j84OeVawSvxyyobgHewesFrs0Wn3xThFX/71onUC+gdRctHIiq97B/gHSzAW4O3VyYkfeHldV6l5mvvZ11yHfB2WDmna+LwJvankVVT9QB4K4IBrzcr9/DWJ4WKpga84mXnXlWtLj3h5S1kogrRs87rZYTdYuX87SK1sZsTkO4OtBZb5OXokE3SXV5q2sVFimBWXqsNY9uMx8lB5u1V8wG8oa0Ar05yk2EveEcK8PayArxNEcA7EevwR+kfXruQ/MgN9/5uCw94p2ENePtn3q77eo7ZK0chAK8fTQ7extZyS7R2NbFAfOBeOQoBeP1Ihdd9xzJbrO6au9PYvr5SatvtveOAd85WTL4zr194iXphotd+jRbgjWbFJH8CdxOEN+nIvM35rmz3a7QAbzQrvft04dXkV+trwdr9Gi3AG81K7+4FXpugFvDW51apOu8OqKoD3jlb6d2nDG9t5bhecIB3zlZ6d/fwWnYztIO31jYyZr9GbNs7BOAN4u68U6/bzAt4+2qt8I7/fIkCb2s8euSGOeET3aUIwDsx68XCS7rimY9chZeIgWbjdg/wztlK7+4aXjG0sSvendGRkkrkLwLgnaL1dOB1crVNbYgdBS+/IkGSRFOFGLRrYwV4o1np3dvgHdSY6gJeUhFMXMJbjZyQZ3zqFcJOgDeIuxneIbRo4DUFuTPmegVeUfV1Aq/6ovMLpglhJ8AbxN0bvF2nWXbwVi1mU4B36BhTyI/EYN3mLWKJ3W1h1WhsC0Lu5FvUygWahXW7JG+rjdRnr+TRw2PgtS6JzBvEXcq8jdu09D+HI0p20+TLKo/aZF55gavWBimlA97ZWJncW6sN/eGtb6+Fl1B49edLBnhH9psHvHO2MrgTGV65UugC3sZM7mMy7zgR6R/gnZuVyV2Cl7iGtxEkLry8hSxBU9nMrEzuAzOvgTv5OYeE6BbdGWM34XUx0i5oCMAbyN0Ar/HeLUT5o13HQ9RBpDMz8pX28IYlz0EIwBvIvS3zajt9tYwiM8FLlEUsCOD1oRXDWz9902ZeB/C2Edn41gDeHlohvFIPxERa2A9eTfdb9cquHZGaNYB3itbLgFefTMW5mtqzUaztAa8DAd45W5ncHcFLmjwSaYsmvMa9ArxjtHp4yUB4DR+vuMufvLplJIWXmxsC3jlbmdxdwEs6ei1qVncMA3IuwDtnK5P7EHjlNURMINZeF7DPvD2OwF6Ad85WJvdx8PJWX4u7p6plAK8frRFe0hteUis6xFsrwDtGa4R3QOYFvEYB3kDu6pWwgfAO9NYK8I7RKuFNZHhF7bT+eRHeLkZE3WFe8CpVdXSJnIuVyb3e4UDhsQlvNauIAHm4t1Y+4cUYtnlamdzlLreNK2HGzKswP9hbK4/w8kMbCO/QEaCQL5H6MF757r/1sb9EGdLbfdvfYTvkOqCYbGQkvNYlkXkDubf2QFQ/L7WG4cBbK3+ZV+w94J2Zlcm9ccoVG14/YidoVU96wDsjK5O7BbxVF/V5w5sg887UyuRuk3mVBiZl0TjvgJKOhKCpbG5WJvc+8La0QwzyDihcpJizlcm9E14CePuGALyB3O3gFec58prR3gEFeOdsZXIHvO5DAN5A7rbwEsBrXRLwBnIHvO5DAN5A7k14CeAdGQLwBnJH5nUfAvAGcreEV8yRJ60Z7R1QgHfOVib3HpnXuXdAAd45W5ncW7EkSUIAb+8QgDeQexe89B/gBbwRrUzuVvAi8/YKAXin4A54B4UAvFNwl7q8LgHeavJsdImcldUgdw9natbebkUS5XeE/5b0OTjAG81qkPuy4BV/B8LremQo5FVEGUs8U1WjhzFvw0ytBrkj82pCdAvwTsEd8GpCdAvwTsF9WfDihG2uVoPc/dwfws7braSmMoKmsrlZDXL3lXdxkcKXAK8Q4B0UAvBOwd0XuoDXlwCvEOAdFALwTsEd8A4KAXin4A54B4UAvFNwB7yDQgDeZbsDXj8CvAv0BrxztpqYO+D1I8C7QG/AO2eribkDXj8CvAv0BrxztpqYO+D1I8C7QO+eo4flAkpXYCsB3mW7T7szulKASFvZCfAu2336w4AkePnoTQiKop7w8tuJi2EXgBeKJoHkgMzLkL+11Ufrks4V0DriUUZ2D+yt1loB78ysmH4jqns0b5XU3ids9J+1G+D1o1XDS6sPNqOHia6prAjEayHl89vq8bZCm7CDK0uxwmwLveSY9JWpYONJY/1HEUQuK++KMwHeQHJykaIIRNJSLfASBm8JjVTGzA25LyWFM8NZe9JY/7HuV2Jb31knAryB5AVeDgVhgAiMHcBLSuoYeiIps+cskbL4VcHieyPgJ2ITOa5DAd5A8gmvTCldKsNL1NSnkxZegabIndJz/r94KZbVqw1sx4j7xAt4QykavLdSEZP0mVegrwnEarC8PivSb6PaIP8eOGYX8IaSH3hFyvMGryEQua2vUjNvBa84SQO8Y/Sbyqu1wCs/mtRVbbg1wCu9JAZ4RXEpB7sS4A0kd/AqzVoivak/0B/5D/ut+miQrqlMOWFrwkuqVVXBW3HCxl35Lkov3QnwBpIzeK30cTwoQ7dX3lfHtLZZBRHgHQ6vdcm78XZDA8i99fzNutGwCqMsmnuqvMJICj9adH/eTKII8HoKAXj9CPAGCAF4/QjwBggBeP1o1fAqfcWUHmPWIawEeP1ozfDKvXRrHc1tQ9gJ8PrR2uFtdDS3R3L2twKdvbK7uzSOcyTbO3b/VoosqcPb425WyLzRrJhWnXkJqg3ztGJaNbwJ4J2nFRPg1Q6utA1hJ8DrRzHh/Ux6haYyPwK8XpT+1v3nVc8KXKTwI8DrRen9bz8AXt8CvD70jXSbPAJe3wK8PvRU2GbfjOKdAN55WzFFg3dXwvsYxTvpDa92xhzrrQGvHwFe29KYXHo6VkzR4N2nuXf2HMU7GVJtaE4ubb0p4PWjaPA+zhdeeXJpq00Brx9FhvclinfSH155ZnRUG2JbMUWD93lW8ApaAe8UrJgiw/saxTsZcsImw4vWhrhWTNHgfZkVvGwaajSVTcOKKTK8hyjeCS5SzNuKKRq8r4A3hACvD1F4j1G8E8A7b6tSaTx4D4A3hACvD1F4H6J4J4B33lalIsJ7LOF9i+KdAN55W5UCvEFCAF4figjvQwnvfRTvRJCHMWyztCq1dnibk45g6PscrEpFhPeNVhtOMbwT0TuhCW+PGXOiTfkDFUrjTff0rcI7+9a3I1iLvowaeDHd0xysSkXMvPe0qew9hndS7yGGasNAxbsrxOrhLTMw4B2hdcJ7onXe4zaCd6GqtaEOL1obemid8L4/TAVeNJWNUFR4H7PvRIX3cI7gXQgXKZwoMryHOPBuj4A3hJYL7ykH6HiOCe/rUwTvQoDXiTKJ3wjw7l+jwHs+AN4QWi687wVAbzHhfdlF8C4EeJ0oIrzbAqDHKPA+vQLeEFouvOcCoO+mnyK4M3if9xG8CwFeJ4oI71MB0HuUzLujo4cf+Ux7gNePFg7vCfD6DrFweNMgVnXt4l1h29MZc/Z8pj3A60fLhXdP4Y3RpxbwhtFy4X2k8Mbo2fVIZ4nc8Zn2pg4v7f+L6Z5qigjvM+C1LS4RO+lZIrPa6+XC+0LhjdGz65nOjP7EZ9qbOLyJAm81aaSdQh1ctkJ4Y3SOmTO8k50ZvURJxXe58L5SeGP0L3gpWzqy8yGCd6FRmXeq1QYZ3jBERYT3QOGNcYkW8HrQquA9UnhjXKJ9LS+QZFs+09684J1oawODt4Rp8fA+UHhjXOU6nCcAb4+7vs+gqSxdJbwxLhQweN/5NJGRhr4nCxo9LMObLh/eNwpvjLbW4zY+vPRvDd4ek45EmC+lTeUMMln+X1o8DzOVTOkYZ9aaezpjzu9EsP7d3ytnzPn2tyJ4y21cdXjnOWMOqyisKfOeWOYd1dZabxW31EM5iiM78TlO42TepUy0Fw/e3z9mT1HgfWd13kMywn0cvAmfJjLOCRt/mD+8aSR4/2CbHdMvQljVtGVNZaPO+AfC+3ai8PJpImOdsDXhndWkI9/Zf3P/tD0JeJ+y52wXEt5t8WXZhrCqicM76qRpzvAqtwYcPGPO9/7w+fv5f997efnB8f748sPdj061kt4O7tMfPf/4+fWP39JjenhNX7O3Q7bPXtL7+/QcCN73At6nEFY1ndkVtlH1zoHw3icUXj7T3tQvUrSE+JOf7P80/3DK2QQAAAekSURBVO/L3e5H20/n/Z+9vN6/7rdySW8Hx5vJ0216fkqfSpRoteEt5AnbPoRVTU+sb8OoeifgFTNdCp1+9Hz86vEL8drbwZ3Ldz/V1Hnf08/8Wpc6UXgfA1jVtWO9ykb9dA+D9/TG4OUz7c0YXvb21d6Ir5+/EvR6O7idEd4wv+VbCu9LAKu69qwz+qjst3p4eWsffyPEuZKYh83fwT22wBvit/xM4X0NYFXXIxsGNAqgYfC+PzB4+Sc8X3h5vVOGt3wuJlTxd3AvZScyPbwhfst3FN5jAKu6OLyjABIXWHppQfAW/ekzqRN4yikSw/r9HdxrC7whfsv3FN63AFZ1PbPRwwfWGz0gvHm6ovC+jvEeIXfw7l8EvOJHnFLE+4z4O7hjC7wHv9alnim89wGs6nph8zaMAmj18BZzvenhPfCS3g7urQXeB7/WpV4pvPSkKexHSDuE5z8wrHKmd+9gcxi85wODt93bn9zB+yLDm8rw+r8r+H0LvCHS4YHVebf+rRrWZ9aflw2lALxDQhyM8Hq/vef7Q1vmDZAOH1hrw5N/q7o4vPzMouH+xftPT++94LVte8jPcii87V+cQkO+G91yB++DOfPyqxe+Ptbzoa3Oe/ZpTfVGD5p+iGHhpR3Ck5TPuVTH5IuvHn729ude4N296ODVbj11eN+M8Hq/4cZTW2vD686ndakTg5dmv7Dw0m6JScqnraljUk6qcOqC99QJr2ahgFfJ+nOE92SG1/vM2fvnFngDpMN3Vm2gAIWFl/bsSlI+80cNEzbzc7qtbycV2e6z+/QLaYG2VHNRnuwXAm/RNc8Ar/f5W5/3LfDS31OvRJ3ZCdvTwbtVQ7RzTJLyyRNSlRR2hz8xMr6m09P3D9nxJavmfUgGwMurLA1408YTp3IGb9G7yQCv94nYXnct8NKU5JWoJ9ZURi8yBoWX9S/g3gl/57myN/qevGi3/ou/fH18kvtl0G10RTUL86RE4eUf8F2SzRPenbmpzPuMKodzC7xdRDl4X/fsIgXt3uEfXomPCl7WIFmH90Dfk2Oi019tE96d86GKuz54Hx+N8HofGv3w3gJvF1EO3tfHR3bQ95LVwD6yNjskhWb9C5KUvslpA95Huoj3mFSCP2UsWgHvtje8eXWawsvr2xp4v7v9+dPur4/pNzoPaoCcwVtcpjTA632A3n3SAi/tqukV3hfWMYd2adbDmypMtckSXhqfXaLl39HC4z2VWMnO9D05sE4nSpX4lb1RZbUhleDVkNof3mKvHh6O6evLj7flRfrBX2eTBsGrmzGnaCw3weu5p33+ubXBW56ydMA77n09sHoj7V7F4NDB2+iuL+2C+qreaNB8RRexq1w86+ceu7d0K2oJp4y9J48C3qpVLHuT4KW5J3/49DfZZ3bwvuwYvLxeWMD7i4zfVCv79MuikYMezvFs+FKYgid0b1ulmb6pU9qJ9orGchO8nrvM5dmnDd7yupfJOhPwfrY9P6VF1+5ONeg6ss7o1IoF5B/Ip9PX79/NQz+mb+Vvsymg9Gqb58E92z2+m8npb9WdLled/i7j8JY/MOk5LbJI+spaF/6ew/tU7NApr0Q8vImpfLMXCd7iIlz2nu5fsufsIZOsEro82yk7VJjq4H08ZHwGiezwKH5u0vK36Zw9v4hj/Xp7/nL/+Py919dfPWTNto5/OP/6vLWAt+9w99qsOuTT6fTTU9HeaIL3H3/x/nX+3/s/0T/Fw1bo6/cv2u06lf9qtcH78s/57v1LsY/Ff+XDe3rOnr7c7dPn7EhZO+Zkpa/p8z49FOOG8jLZ6fSp+PO+zc7bHOt9nr2en9OnPK/tHtPnNP+Un2is95QNA0qes1O+ev+YHfKsdv+QPTy83WdvDw/FsNDHvNzuLduez0/ZLqdofy6wTvNX5/zhh7ss5+OcP9+lh4f84fiS78Q2e3r69e7Lx9fsIX3Ljrss9/v09Fy8yoNnb+nbvwp4s3/b/nyfPrCz1Ozf822z1//g8J5yJt/esuc8+af36bb4or5kn0vwJul/Fi5lq+M++8nzD17Sx/867/LNjg/F8uz4nCQ/fc/yDc/p9pwWA1y/weDd/nf5xubHl/0yyV7pMT5m/1N9Inm5/z1kx2yfH1hWHFX+53jIo+6L5++5wfv7Nv9MdvlO59/z5/97+9Xh9XDsA69lHaI2qw6BoDhqwmgNb+8as4Ozw6HqYT32h6DV6nPp+SdjqVLn5qLPu7eyOdCBR/idrgJ2b3LHAfTU4GrDMuGdkdXE3GN4D4c38gcFQb1hJL1n1YEgTwKMEKQVkeZAk9uVo1h7+3pGPMrI7po3eTFJkCZ00aKRBEzxTevE10ca8Sgju2veZG/vchSJg0tCf6w1a6/GdauwCSime827z00hpi/A61+NAw3aOrhYeKubBgSHt27t0VhjFRKfhnvASkvz810MvKIiHx7ehrXHE7aGVdi0W3cPtwPNz5eEPFf1qoqZ4PA2rb0Z648ylCK+x9o3eTGZl30PYzTjaKy9wduwCpl/Ir7H2jd5MfBCEARBEARBEARBEARBEARBEARBEARBEARBEARBEARBEARBEARBEARBEARBEARBEARBEARBEARBVvp/LncfJkuMEeIAAAAASUVORK5CYII="/>
          <p:cNvSpPr>
            <a:spLocks noChangeAspect="1" noChangeArrowheads="1"/>
          </p:cNvSpPr>
          <p:nvPr/>
        </p:nvSpPr>
        <p:spPr bwMode="auto">
          <a:xfrm>
            <a:off x="4541838" y="-182563"/>
            <a:ext cx="304800" cy="304801"/>
          </a:xfrm>
          <a:prstGeom prst="rect">
            <a:avLst/>
          </a:prstGeom>
          <a:noFill/>
          <a:ln w="9525">
            <a:noFill/>
            <a:miter lim="800000"/>
            <a:headEnd/>
            <a:tailEnd/>
          </a:ln>
        </p:spPr>
        <p:txBody>
          <a:bodyPr/>
          <a:lstStyle/>
          <a:p>
            <a:pPr algn="ctr"/>
            <a:endParaRPr lang="fr-F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1877" name="Object 5"/>
          <p:cNvGraphicFramePr>
            <a:graphicFrameLocks noChangeAspect="1"/>
          </p:cNvGraphicFramePr>
          <p:nvPr/>
        </p:nvGraphicFramePr>
        <p:xfrm>
          <a:off x="1835150" y="0"/>
          <a:ext cx="3973513" cy="3262313"/>
        </p:xfrm>
        <a:graphic>
          <a:graphicData uri="http://schemas.openxmlformats.org/presentationml/2006/ole">
            <p:oleObj spid="_x0000_s1135618" name="SPW 9.0 Graph" r:id="rId3" imgW="5498280" imgH="4514040" progId="SigmaPlotGraphicObject.8">
              <p:embed/>
            </p:oleObj>
          </a:graphicData>
        </a:graphic>
      </p:graphicFrame>
      <p:pic>
        <p:nvPicPr>
          <p:cNvPr id="591878" name="Picture 9" descr="http://upload.wikimedia.org/wikipedia/commons/5/56/Global_Carbon_Emission_by_Type.png"/>
          <p:cNvPicPr>
            <a:picLocks noChangeAspect="1" noChangeArrowheads="1"/>
          </p:cNvPicPr>
          <p:nvPr/>
        </p:nvPicPr>
        <p:blipFill>
          <a:blip r:embed="rId4" cstate="print"/>
          <a:srcRect/>
          <a:stretch>
            <a:fillRect/>
          </a:stretch>
        </p:blipFill>
        <p:spPr bwMode="auto">
          <a:xfrm>
            <a:off x="0" y="2460625"/>
            <a:ext cx="6070600" cy="4397375"/>
          </a:xfrm>
          <a:prstGeom prst="rect">
            <a:avLst/>
          </a:prstGeom>
          <a:noFill/>
          <a:ln w="9525">
            <a:noFill/>
            <a:miter lim="800000"/>
            <a:headEnd/>
            <a:tailEnd/>
          </a:ln>
        </p:spPr>
      </p:pic>
      <p:sp>
        <p:nvSpPr>
          <p:cNvPr id="532483" name="Rectangle 3"/>
          <p:cNvSpPr>
            <a:spLocks noGrp="1" noChangeArrowheads="1"/>
          </p:cNvSpPr>
          <p:nvPr>
            <p:ph type="title"/>
          </p:nvPr>
        </p:nvSpPr>
        <p:spPr>
          <a:xfrm>
            <a:off x="6227763" y="981075"/>
            <a:ext cx="2736725" cy="2375917"/>
          </a:xfrm>
        </p:spPr>
        <p:txBody>
          <a:bodyPr/>
          <a:lstStyle/>
          <a:p>
            <a:r>
              <a:rPr lang="en-US" sz="2400" b="1" dirty="0" smtClean="0">
                <a:solidFill>
                  <a:srgbClr val="115964"/>
                </a:solidFill>
                <a:effectLst>
                  <a:outerShdw blurRad="38100" dist="38100" dir="2700000" algn="tl">
                    <a:srgbClr val="C0C0C0"/>
                  </a:outerShdw>
                </a:effectLst>
                <a:latin typeface="Constantia" pitchFamily="18" charset="0"/>
                <a:cs typeface="Arial" charset="0"/>
              </a:rPr>
              <a:t>Correlation of Earth temperature and CO2 emissions?</a:t>
            </a:r>
            <a:r>
              <a:rPr lang="fr-FR" sz="2400" b="1" dirty="0" smtClean="0">
                <a:solidFill>
                  <a:srgbClr val="072428"/>
                </a:solidFill>
                <a:effectLst>
                  <a:outerShdw blurRad="38100" dist="38100" dir="2700000" algn="tl">
                    <a:srgbClr val="C0C0C0"/>
                  </a:outerShdw>
                </a:effectLst>
                <a:latin typeface="Constantia" pitchFamily="18" charset="0"/>
                <a:cs typeface="Arial" charset="0"/>
              </a:rPr>
              <a:t/>
            </a:r>
            <a:br>
              <a:rPr lang="fr-FR" sz="2400" b="1" dirty="0" smtClean="0">
                <a:solidFill>
                  <a:srgbClr val="072428"/>
                </a:solidFill>
                <a:effectLst>
                  <a:outerShdw blurRad="38100" dist="38100" dir="2700000" algn="tl">
                    <a:srgbClr val="C0C0C0"/>
                  </a:outerShdw>
                </a:effectLst>
                <a:latin typeface="Constantia" pitchFamily="18" charset="0"/>
                <a:cs typeface="Arial" charset="0"/>
              </a:rPr>
            </a:br>
            <a:endParaRPr lang="fr-FR" sz="2400" b="1" baseline="-25000" dirty="0" smtClean="0">
              <a:effectLst>
                <a:outerShdw blurRad="38100" dist="38100" dir="2700000" algn="tl">
                  <a:srgbClr val="C0C0C0"/>
                </a:outerShdw>
              </a:effectLst>
              <a:cs typeface="Arial" charset="0"/>
            </a:endParaRPr>
          </a:p>
        </p:txBody>
      </p:sp>
      <p:sp>
        <p:nvSpPr>
          <p:cNvPr id="591880" name="Rectangle 4"/>
          <p:cNvSpPr>
            <a:spLocks noChangeArrowheads="1"/>
          </p:cNvSpPr>
          <p:nvPr/>
        </p:nvSpPr>
        <p:spPr bwMode="auto">
          <a:xfrm>
            <a:off x="0" y="2228850"/>
            <a:ext cx="9144000" cy="0"/>
          </a:xfrm>
          <a:prstGeom prst="rect">
            <a:avLst/>
          </a:prstGeom>
          <a:noFill/>
          <a:ln w="9525">
            <a:noFill/>
            <a:miter lim="800000"/>
            <a:headEnd/>
            <a:tailEnd/>
          </a:ln>
        </p:spPr>
        <p:txBody>
          <a:bodyPr wrap="none" anchor="ctr">
            <a:spAutoFit/>
          </a:bodyPr>
          <a:lstStyle/>
          <a:p>
            <a:pPr algn="ctr"/>
            <a:endParaRPr lang="fr-FR"/>
          </a:p>
        </p:txBody>
      </p:sp>
      <p:sp>
        <p:nvSpPr>
          <p:cNvPr id="591881" name="Rectangle 5"/>
          <p:cNvSpPr>
            <a:spLocks noChangeArrowheads="1"/>
          </p:cNvSpPr>
          <p:nvPr/>
        </p:nvSpPr>
        <p:spPr bwMode="auto">
          <a:xfrm>
            <a:off x="2857500" y="2100263"/>
            <a:ext cx="9144000" cy="0"/>
          </a:xfrm>
          <a:prstGeom prst="rect">
            <a:avLst/>
          </a:prstGeom>
          <a:noFill/>
          <a:ln w="9525">
            <a:noFill/>
            <a:miter lim="800000"/>
            <a:headEnd/>
            <a:tailEnd/>
          </a:ln>
        </p:spPr>
        <p:txBody>
          <a:bodyPr>
            <a:spAutoFit/>
          </a:bodyPr>
          <a:lstStyle/>
          <a:p>
            <a:pPr algn="ctr"/>
            <a:endParaRPr lang="fr-FR"/>
          </a:p>
        </p:txBody>
      </p:sp>
      <p:cxnSp>
        <p:nvCxnSpPr>
          <p:cNvPr id="10" name="Connecteur droit 9"/>
          <p:cNvCxnSpPr/>
          <p:nvPr/>
        </p:nvCxnSpPr>
        <p:spPr>
          <a:xfrm flipV="1">
            <a:off x="2843213" y="5876925"/>
            <a:ext cx="1081087" cy="36036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flipV="1">
            <a:off x="3995738" y="2997200"/>
            <a:ext cx="1152525" cy="28082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971550" y="3573463"/>
            <a:ext cx="1728788" cy="10080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1" name="Rectangle 10"/>
          <p:cNvSpPr/>
          <p:nvPr/>
        </p:nvSpPr>
        <p:spPr>
          <a:xfrm>
            <a:off x="971550" y="3716338"/>
            <a:ext cx="1728788" cy="10810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1600" dirty="0" err="1">
                <a:solidFill>
                  <a:schemeClr val="tx1"/>
                </a:solidFill>
                <a:latin typeface="+mj-lt"/>
              </a:rPr>
              <a:t>Oil</a:t>
            </a:r>
            <a:endParaRPr lang="fr-FR" sz="1600" dirty="0">
              <a:solidFill>
                <a:schemeClr val="tx1"/>
              </a:solidFill>
              <a:latin typeface="+mj-lt"/>
            </a:endParaRPr>
          </a:p>
          <a:p>
            <a:pPr>
              <a:defRPr/>
            </a:pPr>
            <a:r>
              <a:rPr lang="fr-FR" sz="1600" dirty="0">
                <a:solidFill>
                  <a:schemeClr val="tx1"/>
                </a:solidFill>
                <a:latin typeface="+mj-lt"/>
              </a:rPr>
              <a:t>Coal</a:t>
            </a:r>
          </a:p>
          <a:p>
            <a:pPr>
              <a:defRPr/>
            </a:pPr>
            <a:r>
              <a:rPr lang="fr-FR" sz="1600" dirty="0" err="1">
                <a:solidFill>
                  <a:schemeClr val="tx1"/>
                </a:solidFill>
                <a:latin typeface="+mj-lt"/>
              </a:rPr>
              <a:t>Gas</a:t>
            </a:r>
            <a:endParaRPr lang="fr-FR" sz="1600" dirty="0">
              <a:solidFill>
                <a:schemeClr val="tx1"/>
              </a:solidFill>
              <a:latin typeface="+mj-lt"/>
            </a:endParaRPr>
          </a:p>
          <a:p>
            <a:pPr>
              <a:defRPr/>
            </a:pPr>
            <a:r>
              <a:rPr lang="fr-FR" sz="1600" dirty="0" err="1">
                <a:solidFill>
                  <a:schemeClr val="tx1"/>
                </a:solidFill>
                <a:latin typeface="+mj-lt"/>
              </a:rPr>
              <a:t>Cement</a:t>
            </a:r>
            <a:endParaRPr lang="fr-FR" sz="1600" dirty="0">
              <a:solidFill>
                <a:schemeClr val="tx1"/>
              </a:solidFill>
              <a:latin typeface="+mj-lt"/>
            </a:endParaRPr>
          </a:p>
          <a:p>
            <a:pPr>
              <a:defRPr/>
            </a:pPr>
            <a:endParaRPr lang="fr-FR" dirty="0">
              <a:solidFill>
                <a:schemeClr val="tx1"/>
              </a:solidFill>
            </a:endParaRPr>
          </a:p>
        </p:txBody>
      </p:sp>
      <p:sp>
        <p:nvSpPr>
          <p:cNvPr id="14" name="Rectangle 13"/>
          <p:cNvSpPr/>
          <p:nvPr/>
        </p:nvSpPr>
        <p:spPr>
          <a:xfrm>
            <a:off x="395288" y="2708275"/>
            <a:ext cx="3455987" cy="3603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1877" name="Object 5"/>
          <p:cNvGraphicFramePr>
            <a:graphicFrameLocks noChangeAspect="1"/>
          </p:cNvGraphicFramePr>
          <p:nvPr/>
        </p:nvGraphicFramePr>
        <p:xfrm>
          <a:off x="1835150" y="0"/>
          <a:ext cx="3973513" cy="3262313"/>
        </p:xfrm>
        <a:graphic>
          <a:graphicData uri="http://schemas.openxmlformats.org/presentationml/2006/ole">
            <p:oleObj spid="_x0000_s1136642" name="SPW 9.0 Graph" r:id="rId3" imgW="5498280" imgH="4514040" progId="SigmaPlotGraphicObject.8">
              <p:embed/>
            </p:oleObj>
          </a:graphicData>
        </a:graphic>
      </p:graphicFrame>
      <p:pic>
        <p:nvPicPr>
          <p:cNvPr id="591878" name="Picture 9" descr="http://upload.wikimedia.org/wikipedia/commons/5/56/Global_Carbon_Emission_by_Type.png"/>
          <p:cNvPicPr>
            <a:picLocks noChangeAspect="1" noChangeArrowheads="1"/>
          </p:cNvPicPr>
          <p:nvPr/>
        </p:nvPicPr>
        <p:blipFill>
          <a:blip r:embed="rId4" cstate="print"/>
          <a:srcRect/>
          <a:stretch>
            <a:fillRect/>
          </a:stretch>
        </p:blipFill>
        <p:spPr bwMode="auto">
          <a:xfrm>
            <a:off x="0" y="2460625"/>
            <a:ext cx="6070600" cy="4397375"/>
          </a:xfrm>
          <a:prstGeom prst="rect">
            <a:avLst/>
          </a:prstGeom>
          <a:noFill/>
          <a:ln w="9525">
            <a:noFill/>
            <a:miter lim="800000"/>
            <a:headEnd/>
            <a:tailEnd/>
          </a:ln>
        </p:spPr>
      </p:pic>
      <p:sp>
        <p:nvSpPr>
          <p:cNvPr id="532483" name="Rectangle 3"/>
          <p:cNvSpPr>
            <a:spLocks noGrp="1" noChangeArrowheads="1"/>
          </p:cNvSpPr>
          <p:nvPr>
            <p:ph type="title"/>
          </p:nvPr>
        </p:nvSpPr>
        <p:spPr>
          <a:xfrm>
            <a:off x="6227763" y="981075"/>
            <a:ext cx="2664717" cy="3744069"/>
          </a:xfrm>
        </p:spPr>
        <p:txBody>
          <a:bodyPr/>
          <a:lstStyle/>
          <a:p>
            <a:r>
              <a:rPr lang="en-US" sz="2400" b="1" dirty="0" smtClean="0">
                <a:solidFill>
                  <a:srgbClr val="115964"/>
                </a:solidFill>
                <a:effectLst>
                  <a:outerShdw blurRad="38100" dist="38100" dir="2700000" algn="tl">
                    <a:srgbClr val="C0C0C0"/>
                  </a:outerShdw>
                </a:effectLst>
                <a:latin typeface="Constantia" pitchFamily="18" charset="0"/>
                <a:cs typeface="Arial" charset="0"/>
              </a:rPr>
              <a:t>30-year </a:t>
            </a:r>
            <a:r>
              <a:rPr lang="en-US" sz="2400" b="1" dirty="0" smtClean="0">
                <a:solidFill>
                  <a:srgbClr val="FF0000"/>
                </a:solidFill>
                <a:effectLst>
                  <a:outerShdw blurRad="38100" dist="38100" dir="2700000" algn="tl">
                    <a:srgbClr val="C0C0C0"/>
                  </a:outerShdw>
                </a:effectLst>
                <a:latin typeface="Constantia" pitchFamily="18" charset="0"/>
                <a:cs typeface="Arial" charset="0"/>
              </a:rPr>
              <a:t>cooling</a:t>
            </a:r>
            <a:r>
              <a:rPr lang="en-US" sz="2400" b="1" dirty="0" smtClean="0">
                <a:solidFill>
                  <a:srgbClr val="115964"/>
                </a:solidFill>
                <a:effectLst>
                  <a:outerShdw blurRad="38100" dist="38100" dir="2700000" algn="tl">
                    <a:srgbClr val="C0C0C0"/>
                  </a:outerShdw>
                </a:effectLst>
                <a:latin typeface="Constantia" pitchFamily="18" charset="0"/>
                <a:cs typeface="Arial" charset="0"/>
              </a:rPr>
              <a:t> contradicted by CO2 acceleration </a:t>
            </a:r>
            <a:r>
              <a:rPr lang="en-US" sz="2000" b="1" dirty="0" smtClean="0">
                <a:solidFill>
                  <a:srgbClr val="115964"/>
                </a:solidFill>
                <a:effectLst>
                  <a:outerShdw blurRad="38100" dist="38100" dir="2700000" algn="tl">
                    <a:srgbClr val="C0C0C0"/>
                  </a:outerShdw>
                </a:effectLst>
                <a:latin typeface="Constantia" pitchFamily="18" charset="0"/>
                <a:cs typeface="Arial" charset="0"/>
              </a:rPr>
              <a:t/>
            </a:r>
            <a:br>
              <a:rPr lang="en-US" sz="2000" b="1" dirty="0" smtClean="0">
                <a:solidFill>
                  <a:srgbClr val="115964"/>
                </a:solidFill>
                <a:effectLst>
                  <a:outerShdw blurRad="38100" dist="38100" dir="2700000" algn="tl">
                    <a:srgbClr val="C0C0C0"/>
                  </a:outerShdw>
                </a:effectLst>
                <a:latin typeface="Constantia" pitchFamily="18" charset="0"/>
                <a:cs typeface="Arial" charset="0"/>
              </a:rPr>
            </a:br>
            <a:r>
              <a:rPr lang="en-US" sz="2000" b="1" dirty="0" smtClean="0">
                <a:solidFill>
                  <a:srgbClr val="115964"/>
                </a:solidFill>
                <a:effectLst>
                  <a:outerShdw blurRad="38100" dist="38100" dir="2700000" algn="tl">
                    <a:srgbClr val="C0C0C0"/>
                  </a:outerShdw>
                </a:effectLst>
                <a:latin typeface="Constantia" pitchFamily="18" charset="0"/>
                <a:cs typeface="Arial" charset="0"/>
              </a:rPr>
              <a:t/>
            </a:r>
            <a:br>
              <a:rPr lang="en-US" sz="2000" b="1" dirty="0" smtClean="0">
                <a:solidFill>
                  <a:srgbClr val="115964"/>
                </a:solidFill>
                <a:effectLst>
                  <a:outerShdw blurRad="38100" dist="38100" dir="2700000" algn="tl">
                    <a:srgbClr val="C0C0C0"/>
                  </a:outerShdw>
                </a:effectLst>
                <a:latin typeface="Constantia" pitchFamily="18" charset="0"/>
                <a:cs typeface="Arial" charset="0"/>
              </a:rPr>
            </a:br>
            <a:r>
              <a:rPr lang="en-US" sz="2000" b="1" dirty="0" smtClean="0">
                <a:solidFill>
                  <a:srgbClr val="115964"/>
                </a:solidFill>
                <a:effectLst>
                  <a:outerShdw blurRad="38100" dist="38100" dir="2700000" algn="tl">
                    <a:srgbClr val="C0C0C0"/>
                  </a:outerShdw>
                </a:effectLst>
                <a:latin typeface="Constantia" pitchFamily="18" charset="0"/>
                <a:cs typeface="Arial" charset="0"/>
              </a:rPr>
              <a:t>Two 30-year  temperature increases with the </a:t>
            </a:r>
            <a:r>
              <a:rPr lang="en-US" sz="2000" b="1" i="1" dirty="0" smtClean="0">
                <a:solidFill>
                  <a:srgbClr val="115964"/>
                </a:solidFill>
                <a:effectLst>
                  <a:outerShdw blurRad="38100" dist="38100" dir="2700000" algn="tl">
                    <a:srgbClr val="C0C0C0"/>
                  </a:outerShdw>
                </a:effectLst>
                <a:latin typeface="Constantia" pitchFamily="18" charset="0"/>
                <a:cs typeface="Arial" charset="0"/>
              </a:rPr>
              <a:t>same</a:t>
            </a:r>
            <a:r>
              <a:rPr lang="en-US" sz="2000" b="1" dirty="0" smtClean="0">
                <a:solidFill>
                  <a:srgbClr val="115964"/>
                </a:solidFill>
                <a:effectLst>
                  <a:outerShdw blurRad="38100" dist="38100" dir="2700000" algn="tl">
                    <a:srgbClr val="C0C0C0"/>
                  </a:outerShdw>
                </a:effectLst>
                <a:latin typeface="Constantia" pitchFamily="18" charset="0"/>
                <a:cs typeface="Arial" charset="0"/>
              </a:rPr>
              <a:t> amplitude </a:t>
            </a:r>
            <a:r>
              <a:rPr lang="en-US" sz="2000" b="1" i="1" dirty="0" smtClean="0">
                <a:solidFill>
                  <a:srgbClr val="115964"/>
                </a:solidFill>
                <a:effectLst>
                  <a:outerShdw blurRad="38100" dist="38100" dir="2700000" algn="tl">
                    <a:srgbClr val="C0C0C0"/>
                  </a:outerShdw>
                </a:effectLst>
                <a:latin typeface="Constantia" pitchFamily="18" charset="0"/>
                <a:cs typeface="Arial" charset="0"/>
              </a:rPr>
              <a:t>unrelated</a:t>
            </a:r>
            <a:r>
              <a:rPr lang="en-US" sz="2000" b="1" dirty="0" smtClean="0">
                <a:solidFill>
                  <a:srgbClr val="115964"/>
                </a:solidFill>
                <a:effectLst>
                  <a:outerShdw blurRad="38100" dist="38100" dir="2700000" algn="tl">
                    <a:srgbClr val="C0C0C0"/>
                  </a:outerShdw>
                </a:effectLst>
                <a:latin typeface="Constantia" pitchFamily="18" charset="0"/>
                <a:cs typeface="Arial" charset="0"/>
              </a:rPr>
              <a:t> to </a:t>
            </a:r>
            <a:r>
              <a:rPr lang="en-US" sz="2000" b="1" i="1" dirty="0" smtClean="0">
                <a:solidFill>
                  <a:srgbClr val="115964"/>
                </a:solidFill>
                <a:effectLst>
                  <a:outerShdw blurRad="38100" dist="38100" dir="2700000" algn="tl">
                    <a:srgbClr val="C0C0C0"/>
                  </a:outerShdw>
                </a:effectLst>
                <a:latin typeface="Constantia" pitchFamily="18" charset="0"/>
                <a:cs typeface="Arial" charset="0"/>
              </a:rPr>
              <a:t>x4</a:t>
            </a:r>
            <a:r>
              <a:rPr lang="en-US" sz="2000" b="1" dirty="0" smtClean="0">
                <a:solidFill>
                  <a:srgbClr val="115964"/>
                </a:solidFill>
                <a:effectLst>
                  <a:outerShdw blurRad="38100" dist="38100" dir="2700000" algn="tl">
                    <a:srgbClr val="C0C0C0"/>
                  </a:outerShdw>
                </a:effectLst>
                <a:latin typeface="Constantia" pitchFamily="18" charset="0"/>
                <a:cs typeface="Arial" charset="0"/>
              </a:rPr>
              <a:t> CO2 increase in the meantime </a:t>
            </a:r>
            <a:r>
              <a:rPr lang="fr-FR" sz="2000" b="1" dirty="0" smtClean="0">
                <a:solidFill>
                  <a:srgbClr val="072428"/>
                </a:solidFill>
                <a:effectLst>
                  <a:outerShdw blurRad="38100" dist="38100" dir="2700000" algn="tl">
                    <a:srgbClr val="C0C0C0"/>
                  </a:outerShdw>
                </a:effectLst>
                <a:latin typeface="Constantia" pitchFamily="18" charset="0"/>
                <a:cs typeface="Arial" charset="0"/>
              </a:rPr>
              <a:t/>
            </a:r>
            <a:br>
              <a:rPr lang="fr-FR" sz="2000" b="1" dirty="0" smtClean="0">
                <a:solidFill>
                  <a:srgbClr val="072428"/>
                </a:solidFill>
                <a:effectLst>
                  <a:outerShdw blurRad="38100" dist="38100" dir="2700000" algn="tl">
                    <a:srgbClr val="C0C0C0"/>
                  </a:outerShdw>
                </a:effectLst>
                <a:latin typeface="Constantia" pitchFamily="18" charset="0"/>
                <a:cs typeface="Arial" charset="0"/>
              </a:rPr>
            </a:br>
            <a:endParaRPr lang="fr-FR" sz="1600" b="1" baseline="-25000" dirty="0" smtClean="0">
              <a:effectLst>
                <a:outerShdw blurRad="38100" dist="38100" dir="2700000" algn="tl">
                  <a:srgbClr val="C0C0C0"/>
                </a:outerShdw>
              </a:effectLst>
              <a:cs typeface="Arial" charset="0"/>
            </a:endParaRPr>
          </a:p>
        </p:txBody>
      </p:sp>
      <p:sp>
        <p:nvSpPr>
          <p:cNvPr id="591880" name="Rectangle 4"/>
          <p:cNvSpPr>
            <a:spLocks noChangeArrowheads="1"/>
          </p:cNvSpPr>
          <p:nvPr/>
        </p:nvSpPr>
        <p:spPr bwMode="auto">
          <a:xfrm>
            <a:off x="0" y="2228850"/>
            <a:ext cx="9144000" cy="0"/>
          </a:xfrm>
          <a:prstGeom prst="rect">
            <a:avLst/>
          </a:prstGeom>
          <a:noFill/>
          <a:ln w="9525">
            <a:noFill/>
            <a:miter lim="800000"/>
            <a:headEnd/>
            <a:tailEnd/>
          </a:ln>
        </p:spPr>
        <p:txBody>
          <a:bodyPr wrap="none" anchor="ctr">
            <a:spAutoFit/>
          </a:bodyPr>
          <a:lstStyle/>
          <a:p>
            <a:pPr algn="ctr"/>
            <a:endParaRPr lang="fr-FR"/>
          </a:p>
        </p:txBody>
      </p:sp>
      <p:sp>
        <p:nvSpPr>
          <p:cNvPr id="591881" name="Rectangle 5"/>
          <p:cNvSpPr>
            <a:spLocks noChangeArrowheads="1"/>
          </p:cNvSpPr>
          <p:nvPr/>
        </p:nvSpPr>
        <p:spPr bwMode="auto">
          <a:xfrm>
            <a:off x="2857500" y="2100263"/>
            <a:ext cx="9144000" cy="0"/>
          </a:xfrm>
          <a:prstGeom prst="rect">
            <a:avLst/>
          </a:prstGeom>
          <a:noFill/>
          <a:ln w="9525">
            <a:noFill/>
            <a:miter lim="800000"/>
            <a:headEnd/>
            <a:tailEnd/>
          </a:ln>
        </p:spPr>
        <p:txBody>
          <a:bodyPr>
            <a:spAutoFit/>
          </a:bodyPr>
          <a:lstStyle/>
          <a:p>
            <a:pPr algn="ctr"/>
            <a:endParaRPr lang="fr-FR"/>
          </a:p>
        </p:txBody>
      </p:sp>
      <p:cxnSp>
        <p:nvCxnSpPr>
          <p:cNvPr id="591882" name="Connecteur droit avec flèche 11"/>
          <p:cNvCxnSpPr>
            <a:cxnSpLocks noChangeShapeType="1"/>
          </p:cNvCxnSpPr>
          <p:nvPr/>
        </p:nvCxnSpPr>
        <p:spPr bwMode="auto">
          <a:xfrm>
            <a:off x="3924300" y="1700213"/>
            <a:ext cx="0" cy="3960812"/>
          </a:xfrm>
          <a:prstGeom prst="straightConnector1">
            <a:avLst/>
          </a:prstGeom>
          <a:noFill/>
          <a:ln w="19050" algn="ctr">
            <a:solidFill>
              <a:srgbClr val="FF0000"/>
            </a:solidFill>
            <a:round/>
            <a:headEnd type="arrow" w="med" len="med"/>
            <a:tailEnd type="arrow" w="med" len="med"/>
          </a:ln>
        </p:spPr>
      </p:cxnSp>
      <p:cxnSp>
        <p:nvCxnSpPr>
          <p:cNvPr id="591883" name="Connecteur droit avec flèche 13"/>
          <p:cNvCxnSpPr>
            <a:cxnSpLocks noChangeShapeType="1"/>
          </p:cNvCxnSpPr>
          <p:nvPr/>
        </p:nvCxnSpPr>
        <p:spPr bwMode="auto">
          <a:xfrm>
            <a:off x="4572000" y="1844675"/>
            <a:ext cx="0" cy="2305050"/>
          </a:xfrm>
          <a:prstGeom prst="straightConnector1">
            <a:avLst/>
          </a:prstGeom>
          <a:noFill/>
          <a:ln w="19050" algn="ctr">
            <a:solidFill>
              <a:srgbClr val="FF0000"/>
            </a:solidFill>
            <a:round/>
            <a:headEnd type="arrow" w="med" len="med"/>
            <a:tailEnd type="arrow" w="med" len="med"/>
          </a:ln>
        </p:spPr>
      </p:cxnSp>
      <p:cxnSp>
        <p:nvCxnSpPr>
          <p:cNvPr id="10" name="Connecteur droit 9"/>
          <p:cNvCxnSpPr/>
          <p:nvPr/>
        </p:nvCxnSpPr>
        <p:spPr>
          <a:xfrm flipV="1">
            <a:off x="2843213" y="5876925"/>
            <a:ext cx="1081087" cy="36036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flipV="1">
            <a:off x="3995738" y="2997200"/>
            <a:ext cx="1152525" cy="28082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971550" y="3573463"/>
            <a:ext cx="1728788" cy="10080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1" name="Rectangle 10"/>
          <p:cNvSpPr/>
          <p:nvPr/>
        </p:nvSpPr>
        <p:spPr>
          <a:xfrm>
            <a:off x="971550" y="3716338"/>
            <a:ext cx="1728788" cy="10810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1600" dirty="0" err="1">
                <a:solidFill>
                  <a:schemeClr val="tx1"/>
                </a:solidFill>
                <a:latin typeface="+mj-lt"/>
              </a:rPr>
              <a:t>Oil</a:t>
            </a:r>
            <a:endParaRPr lang="fr-FR" sz="1600" dirty="0">
              <a:solidFill>
                <a:schemeClr val="tx1"/>
              </a:solidFill>
              <a:latin typeface="+mj-lt"/>
            </a:endParaRPr>
          </a:p>
          <a:p>
            <a:pPr>
              <a:defRPr/>
            </a:pPr>
            <a:r>
              <a:rPr lang="fr-FR" sz="1600" dirty="0">
                <a:solidFill>
                  <a:schemeClr val="tx1"/>
                </a:solidFill>
                <a:latin typeface="+mj-lt"/>
              </a:rPr>
              <a:t>Coal</a:t>
            </a:r>
          </a:p>
          <a:p>
            <a:pPr>
              <a:defRPr/>
            </a:pPr>
            <a:r>
              <a:rPr lang="fr-FR" sz="1600" dirty="0" err="1">
                <a:solidFill>
                  <a:schemeClr val="tx1"/>
                </a:solidFill>
                <a:latin typeface="+mj-lt"/>
              </a:rPr>
              <a:t>Gas</a:t>
            </a:r>
            <a:endParaRPr lang="fr-FR" sz="1600" dirty="0">
              <a:solidFill>
                <a:schemeClr val="tx1"/>
              </a:solidFill>
              <a:latin typeface="+mj-lt"/>
            </a:endParaRPr>
          </a:p>
          <a:p>
            <a:pPr>
              <a:defRPr/>
            </a:pPr>
            <a:r>
              <a:rPr lang="fr-FR" sz="1600" dirty="0" err="1">
                <a:solidFill>
                  <a:schemeClr val="tx1"/>
                </a:solidFill>
                <a:latin typeface="+mj-lt"/>
              </a:rPr>
              <a:t>Cement</a:t>
            </a:r>
            <a:endParaRPr lang="fr-FR" sz="1600" dirty="0">
              <a:solidFill>
                <a:schemeClr val="tx1"/>
              </a:solidFill>
              <a:latin typeface="+mj-lt"/>
            </a:endParaRPr>
          </a:p>
          <a:p>
            <a:pPr>
              <a:defRPr/>
            </a:pPr>
            <a:endParaRPr lang="fr-FR" dirty="0">
              <a:solidFill>
                <a:schemeClr val="tx1"/>
              </a:solidFill>
            </a:endParaRPr>
          </a:p>
        </p:txBody>
      </p:sp>
      <p:sp>
        <p:nvSpPr>
          <p:cNvPr id="14" name="Rectangle 13"/>
          <p:cNvSpPr/>
          <p:nvPr/>
        </p:nvSpPr>
        <p:spPr>
          <a:xfrm>
            <a:off x="395288" y="2708275"/>
            <a:ext cx="3455987" cy="3603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cxnSp>
        <p:nvCxnSpPr>
          <p:cNvPr id="18" name="Connecteur droit 17"/>
          <p:cNvCxnSpPr/>
          <p:nvPr/>
        </p:nvCxnSpPr>
        <p:spPr>
          <a:xfrm flipV="1">
            <a:off x="3059113" y="1484313"/>
            <a:ext cx="792162" cy="64928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flipV="1">
            <a:off x="4500563" y="1125538"/>
            <a:ext cx="792162" cy="6477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pic>
        <p:nvPicPr>
          <p:cNvPr id="16" name="Picture 4" descr="cooling-graphique"/>
          <p:cNvPicPr>
            <a:picLocks noChangeAspect="1" noChangeArrowheads="1"/>
          </p:cNvPicPr>
          <p:nvPr/>
        </p:nvPicPr>
        <p:blipFill>
          <a:blip r:embed="rId5" cstate="print"/>
          <a:srcRect/>
          <a:stretch>
            <a:fillRect/>
          </a:stretch>
        </p:blipFill>
        <p:spPr bwMode="auto">
          <a:xfrm>
            <a:off x="2339752" y="2636912"/>
            <a:ext cx="2141656" cy="2542649"/>
          </a:xfrm>
          <a:prstGeom prst="rect">
            <a:avLst/>
          </a:prstGeom>
          <a:noFill/>
        </p:spPr>
      </p:pic>
      <p:pic>
        <p:nvPicPr>
          <p:cNvPr id="17" name="Picture 12" descr="http://img.timeinc.net/time/magazine/archive/covers/1977/1101770131_400.jpg"/>
          <p:cNvPicPr>
            <a:picLocks noChangeAspect="1" noChangeArrowheads="1"/>
          </p:cNvPicPr>
          <p:nvPr/>
        </p:nvPicPr>
        <p:blipFill>
          <a:blip r:embed="rId6" cstate="print"/>
          <a:srcRect/>
          <a:stretch>
            <a:fillRect/>
          </a:stretch>
        </p:blipFill>
        <p:spPr bwMode="auto">
          <a:xfrm>
            <a:off x="179512" y="476672"/>
            <a:ext cx="1440159" cy="1896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3491" name="Object 3"/>
          <p:cNvGraphicFramePr>
            <a:graphicFrameLocks noChangeAspect="1"/>
          </p:cNvGraphicFramePr>
          <p:nvPr/>
        </p:nvGraphicFramePr>
        <p:xfrm>
          <a:off x="1835150" y="0"/>
          <a:ext cx="3973513" cy="3262313"/>
        </p:xfrm>
        <a:graphic>
          <a:graphicData uri="http://schemas.openxmlformats.org/presentationml/2006/ole">
            <p:oleObj spid="_x0000_s1137666" name="SPW 9.0 Graph" r:id="rId3" imgW="5498280" imgH="4514040" progId="SigmaPlotGraphicObject.8">
              <p:embed/>
            </p:oleObj>
          </a:graphicData>
        </a:graphic>
      </p:graphicFrame>
      <p:pic>
        <p:nvPicPr>
          <p:cNvPr id="703492" name="Picture 9" descr="http://upload.wikimedia.org/wikipedia/commons/5/56/Global_Carbon_Emission_by_Type.png"/>
          <p:cNvPicPr>
            <a:picLocks noChangeAspect="1" noChangeArrowheads="1"/>
          </p:cNvPicPr>
          <p:nvPr/>
        </p:nvPicPr>
        <p:blipFill>
          <a:blip r:embed="rId4" cstate="print"/>
          <a:srcRect/>
          <a:stretch>
            <a:fillRect/>
          </a:stretch>
        </p:blipFill>
        <p:spPr bwMode="auto">
          <a:xfrm>
            <a:off x="0" y="2460625"/>
            <a:ext cx="6070600" cy="4397375"/>
          </a:xfrm>
          <a:prstGeom prst="rect">
            <a:avLst/>
          </a:prstGeom>
          <a:noFill/>
          <a:ln w="9525">
            <a:noFill/>
            <a:miter lim="800000"/>
            <a:headEnd/>
            <a:tailEnd/>
          </a:ln>
        </p:spPr>
      </p:pic>
      <p:sp>
        <p:nvSpPr>
          <p:cNvPr id="532483" name="Rectangle 3"/>
          <p:cNvSpPr>
            <a:spLocks noGrp="1" noChangeArrowheads="1"/>
          </p:cNvSpPr>
          <p:nvPr>
            <p:ph type="title"/>
          </p:nvPr>
        </p:nvSpPr>
        <p:spPr>
          <a:xfrm>
            <a:off x="6227763" y="981075"/>
            <a:ext cx="2520701" cy="3240013"/>
          </a:xfrm>
        </p:spPr>
        <p:txBody>
          <a:bodyPr/>
          <a:lstStyle/>
          <a:p>
            <a:pPr>
              <a:defRPr/>
            </a:pPr>
            <a:r>
              <a:rPr lang="en-US" sz="2400" b="1" dirty="0" smtClean="0">
                <a:solidFill>
                  <a:srgbClr val="FF0000"/>
                </a:solidFill>
                <a:effectLst>
                  <a:outerShdw blurRad="38100" dist="38100" dir="2700000" algn="tl">
                    <a:srgbClr val="000000">
                      <a:alpha val="43137"/>
                    </a:srgbClr>
                  </a:outerShdw>
                </a:effectLst>
                <a:latin typeface="+mn-lt"/>
                <a:cs typeface="Arial" pitchFamily="34" charset="0"/>
              </a:rPr>
              <a:t>Good fit with a </a:t>
            </a:r>
            <a:br>
              <a:rPr lang="en-US" sz="2400" b="1" dirty="0" smtClean="0">
                <a:solidFill>
                  <a:srgbClr val="FF0000"/>
                </a:solidFill>
                <a:effectLst>
                  <a:outerShdw blurRad="38100" dist="38100" dir="2700000" algn="tl">
                    <a:srgbClr val="000000">
                      <a:alpha val="43137"/>
                    </a:srgbClr>
                  </a:outerShdw>
                </a:effectLst>
                <a:latin typeface="+mn-lt"/>
                <a:cs typeface="Arial" pitchFamily="34" charset="0"/>
              </a:rPr>
            </a:br>
            <a:r>
              <a:rPr lang="en-US" sz="2400" b="1" dirty="0" smtClean="0">
                <a:solidFill>
                  <a:srgbClr val="FF0000"/>
                </a:solidFill>
                <a:effectLst>
                  <a:outerShdw blurRad="38100" dist="38100" dir="2700000" algn="tl">
                    <a:srgbClr val="000000">
                      <a:alpha val="43137"/>
                    </a:srgbClr>
                  </a:outerShdw>
                </a:effectLst>
                <a:latin typeface="+mn-lt"/>
                <a:cs typeface="Arial" pitchFamily="34" charset="0"/>
              </a:rPr>
              <a:t>~ 60-year cycle</a:t>
            </a:r>
            <a:r>
              <a:rPr lang="en-US" sz="2000" b="1" dirty="0" smtClean="0">
                <a:solidFill>
                  <a:srgbClr val="C00000"/>
                </a:solidFill>
                <a:effectLst>
                  <a:outerShdw blurRad="38100" dist="38100" dir="2700000" algn="tl">
                    <a:srgbClr val="000000">
                      <a:alpha val="43137"/>
                    </a:srgbClr>
                  </a:outerShdw>
                </a:effectLst>
                <a:latin typeface="+mn-lt"/>
                <a:cs typeface="Arial" pitchFamily="34" charset="0"/>
              </a:rPr>
              <a:t/>
            </a:r>
            <a:br>
              <a:rPr lang="en-US" sz="2000" b="1" dirty="0" smtClean="0">
                <a:solidFill>
                  <a:srgbClr val="C00000"/>
                </a:solidFill>
                <a:effectLst>
                  <a:outerShdw blurRad="38100" dist="38100" dir="2700000" algn="tl">
                    <a:srgbClr val="000000">
                      <a:alpha val="43137"/>
                    </a:srgbClr>
                  </a:outerShdw>
                </a:effectLst>
                <a:latin typeface="+mn-lt"/>
                <a:cs typeface="Arial" pitchFamily="34" charset="0"/>
              </a:rPr>
            </a:br>
            <a:r>
              <a:rPr lang="en-US" sz="2000" b="1" dirty="0" smtClean="0">
                <a:solidFill>
                  <a:srgbClr val="C00000"/>
                </a:solidFill>
                <a:effectLst>
                  <a:outerShdw blurRad="38100" dist="38100" dir="2700000" algn="tl">
                    <a:srgbClr val="000000">
                      <a:alpha val="43137"/>
                    </a:srgbClr>
                  </a:outerShdw>
                </a:effectLst>
                <a:latin typeface="+mn-lt"/>
                <a:cs typeface="Arial" pitchFamily="34" charset="0"/>
              </a:rPr>
              <a:t/>
            </a:r>
            <a:br>
              <a:rPr lang="en-US" sz="2000" b="1" dirty="0" smtClean="0">
                <a:solidFill>
                  <a:srgbClr val="C00000"/>
                </a:solidFill>
                <a:effectLst>
                  <a:outerShdw blurRad="38100" dist="38100" dir="2700000" algn="tl">
                    <a:srgbClr val="000000">
                      <a:alpha val="43137"/>
                    </a:srgbClr>
                  </a:outerShdw>
                </a:effectLst>
                <a:latin typeface="+mn-lt"/>
                <a:cs typeface="Arial" pitchFamily="34" charset="0"/>
              </a:rPr>
            </a:br>
            <a:r>
              <a:rPr lang="en-US" sz="2000" b="1" dirty="0" smtClean="0">
                <a:solidFill>
                  <a:schemeClr val="bg2">
                    <a:lumMod val="25000"/>
                  </a:schemeClr>
                </a:solidFill>
                <a:effectLst>
                  <a:outerShdw blurRad="38100" dist="38100" dir="2700000" algn="tl">
                    <a:srgbClr val="000000">
                      <a:alpha val="43137"/>
                    </a:srgbClr>
                  </a:outerShdw>
                </a:effectLst>
                <a:latin typeface="+mn-lt"/>
                <a:cs typeface="Arial" pitchFamily="34" charset="0"/>
              </a:rPr>
              <a:t/>
            </a:r>
            <a:br>
              <a:rPr lang="en-US" sz="2000" b="1" dirty="0" smtClean="0">
                <a:solidFill>
                  <a:schemeClr val="bg2">
                    <a:lumMod val="25000"/>
                  </a:schemeClr>
                </a:solidFill>
                <a:effectLst>
                  <a:outerShdw blurRad="38100" dist="38100" dir="2700000" algn="tl">
                    <a:srgbClr val="000000">
                      <a:alpha val="43137"/>
                    </a:srgbClr>
                  </a:outerShdw>
                </a:effectLst>
                <a:latin typeface="+mn-lt"/>
                <a:cs typeface="Arial" pitchFamily="34" charset="0"/>
              </a:rPr>
            </a:br>
            <a:r>
              <a:rPr lang="en-US" sz="2000" b="1" dirty="0" smtClean="0">
                <a:solidFill>
                  <a:schemeClr val="bg2">
                    <a:lumMod val="25000"/>
                  </a:schemeClr>
                </a:solidFill>
                <a:effectLst>
                  <a:outerShdw blurRad="38100" dist="38100" dir="2700000" algn="tl">
                    <a:srgbClr val="000000">
                      <a:alpha val="43137"/>
                    </a:srgbClr>
                  </a:outerShdw>
                </a:effectLst>
                <a:latin typeface="+mn-lt"/>
                <a:cs typeface="Arial" pitchFamily="34" charset="0"/>
              </a:rPr>
              <a:t/>
            </a:r>
            <a:br>
              <a:rPr lang="en-US" sz="2000" b="1" dirty="0" smtClean="0">
                <a:solidFill>
                  <a:schemeClr val="bg2">
                    <a:lumMod val="25000"/>
                  </a:schemeClr>
                </a:solidFill>
                <a:effectLst>
                  <a:outerShdw blurRad="38100" dist="38100" dir="2700000" algn="tl">
                    <a:srgbClr val="000000">
                      <a:alpha val="43137"/>
                    </a:srgbClr>
                  </a:outerShdw>
                </a:effectLst>
                <a:latin typeface="+mn-lt"/>
                <a:cs typeface="Arial" pitchFamily="34" charset="0"/>
              </a:rPr>
            </a:br>
            <a:r>
              <a:rPr lang="en-US" sz="2000" b="1" dirty="0" smtClean="0">
                <a:solidFill>
                  <a:schemeClr val="bg2">
                    <a:lumMod val="25000"/>
                  </a:schemeClr>
                </a:solidFill>
                <a:effectLst>
                  <a:outerShdw blurRad="38100" dist="38100" dir="2700000" algn="tl">
                    <a:srgbClr val="000000">
                      <a:alpha val="43137"/>
                    </a:srgbClr>
                  </a:outerShdw>
                </a:effectLst>
                <a:latin typeface="+mn-lt"/>
                <a:cs typeface="Arial" pitchFamily="34" charset="0"/>
              </a:rPr>
              <a:t/>
            </a:r>
            <a:br>
              <a:rPr lang="en-US" sz="2000" b="1" dirty="0" smtClean="0">
                <a:solidFill>
                  <a:schemeClr val="bg2">
                    <a:lumMod val="25000"/>
                  </a:schemeClr>
                </a:solidFill>
                <a:effectLst>
                  <a:outerShdw blurRad="38100" dist="38100" dir="2700000" algn="tl">
                    <a:srgbClr val="000000">
                      <a:alpha val="43137"/>
                    </a:srgbClr>
                  </a:outerShdw>
                </a:effectLst>
                <a:latin typeface="+mn-lt"/>
                <a:cs typeface="Arial" pitchFamily="34" charset="0"/>
              </a:rPr>
            </a:br>
            <a:r>
              <a:rPr lang="en-US" sz="2000" b="1" dirty="0" smtClean="0">
                <a:solidFill>
                  <a:schemeClr val="bg2">
                    <a:lumMod val="25000"/>
                  </a:schemeClr>
                </a:solidFill>
                <a:effectLst>
                  <a:outerShdw blurRad="38100" dist="38100" dir="2700000" algn="tl">
                    <a:srgbClr val="000000">
                      <a:alpha val="43137"/>
                    </a:srgbClr>
                  </a:outerShdw>
                </a:effectLst>
                <a:latin typeface="+mn-lt"/>
                <a:cs typeface="Arial" pitchFamily="34" charset="0"/>
              </a:rPr>
              <a:t/>
            </a:r>
            <a:br>
              <a:rPr lang="en-US" sz="2000" b="1" dirty="0" smtClean="0">
                <a:solidFill>
                  <a:schemeClr val="bg2">
                    <a:lumMod val="25000"/>
                  </a:schemeClr>
                </a:solidFill>
                <a:effectLst>
                  <a:outerShdw blurRad="38100" dist="38100" dir="2700000" algn="tl">
                    <a:srgbClr val="000000">
                      <a:alpha val="43137"/>
                    </a:srgbClr>
                  </a:outerShdw>
                </a:effectLst>
                <a:latin typeface="+mn-lt"/>
                <a:cs typeface="Arial" pitchFamily="34" charset="0"/>
              </a:rPr>
            </a:br>
            <a:r>
              <a:rPr lang="en-US" sz="2000" b="1" dirty="0" smtClean="0">
                <a:solidFill>
                  <a:schemeClr val="bg2">
                    <a:lumMod val="25000"/>
                  </a:schemeClr>
                </a:solidFill>
                <a:effectLst>
                  <a:outerShdw blurRad="38100" dist="38100" dir="2700000" algn="tl">
                    <a:srgbClr val="000000">
                      <a:alpha val="43137"/>
                    </a:srgbClr>
                  </a:outerShdw>
                </a:effectLst>
                <a:latin typeface="+mn-lt"/>
                <a:cs typeface="Arial" pitchFamily="34" charset="0"/>
              </a:rPr>
              <a:t/>
            </a:r>
            <a:br>
              <a:rPr lang="en-US" sz="2000" b="1" dirty="0" smtClean="0">
                <a:solidFill>
                  <a:schemeClr val="bg2">
                    <a:lumMod val="25000"/>
                  </a:schemeClr>
                </a:solidFill>
                <a:effectLst>
                  <a:outerShdw blurRad="38100" dist="38100" dir="2700000" algn="tl">
                    <a:srgbClr val="000000">
                      <a:alpha val="43137"/>
                    </a:srgbClr>
                  </a:outerShdw>
                </a:effectLst>
                <a:latin typeface="+mn-lt"/>
                <a:cs typeface="Arial" pitchFamily="34" charset="0"/>
              </a:rPr>
            </a:br>
            <a:r>
              <a:rPr lang="en-US" sz="2000" b="1" dirty="0" smtClean="0">
                <a:solidFill>
                  <a:schemeClr val="bg2">
                    <a:lumMod val="25000"/>
                  </a:schemeClr>
                </a:solidFill>
                <a:effectLst>
                  <a:outerShdw blurRad="38100" dist="38100" dir="2700000" algn="tl">
                    <a:srgbClr val="000000">
                      <a:alpha val="43137"/>
                    </a:srgbClr>
                  </a:outerShdw>
                </a:effectLst>
                <a:cs typeface="Arial" pitchFamily="34" charset="0"/>
              </a:rPr>
              <a:t/>
            </a:r>
            <a:br>
              <a:rPr lang="en-US" sz="2000" b="1" dirty="0" smtClean="0">
                <a:solidFill>
                  <a:schemeClr val="bg2">
                    <a:lumMod val="25000"/>
                  </a:schemeClr>
                </a:solidFill>
                <a:effectLst>
                  <a:outerShdw blurRad="38100" dist="38100" dir="2700000" algn="tl">
                    <a:srgbClr val="000000">
                      <a:alpha val="43137"/>
                    </a:srgbClr>
                  </a:outerShdw>
                </a:effectLst>
                <a:cs typeface="Arial" pitchFamily="34" charset="0"/>
              </a:rPr>
            </a:br>
            <a:r>
              <a:rPr lang="en-US" sz="2000" b="1" dirty="0" smtClean="0">
                <a:solidFill>
                  <a:schemeClr val="bg2">
                    <a:lumMod val="25000"/>
                  </a:schemeClr>
                </a:solidFill>
                <a:effectLst>
                  <a:outerShdw blurRad="38100" dist="38100" dir="2700000" algn="tl">
                    <a:srgbClr val="000000">
                      <a:alpha val="43137"/>
                    </a:srgbClr>
                  </a:outerShdw>
                </a:effectLst>
                <a:latin typeface="+mn-lt"/>
                <a:cs typeface="Arial" pitchFamily="34" charset="0"/>
              </a:rPr>
              <a:t/>
            </a:r>
            <a:br>
              <a:rPr lang="en-US" sz="2000" b="1" dirty="0" smtClean="0">
                <a:solidFill>
                  <a:schemeClr val="bg2">
                    <a:lumMod val="25000"/>
                  </a:schemeClr>
                </a:solidFill>
                <a:effectLst>
                  <a:outerShdw blurRad="38100" dist="38100" dir="2700000" algn="tl">
                    <a:srgbClr val="000000">
                      <a:alpha val="43137"/>
                    </a:srgbClr>
                  </a:outerShdw>
                </a:effectLst>
                <a:latin typeface="+mn-lt"/>
                <a:cs typeface="Arial" pitchFamily="34" charset="0"/>
              </a:rPr>
            </a:br>
            <a:endParaRPr lang="fr-FR" sz="1600" b="1" baseline="-25000" dirty="0" smtClean="0">
              <a:effectLst>
                <a:outerShdw blurRad="38100" dist="38100" dir="2700000" algn="tl">
                  <a:srgbClr val="C0C0C0"/>
                </a:outerShdw>
              </a:effectLst>
              <a:latin typeface="+mn-lt"/>
              <a:cs typeface="Arial" pitchFamily="34" charset="0"/>
            </a:endParaRPr>
          </a:p>
        </p:txBody>
      </p:sp>
      <p:sp>
        <p:nvSpPr>
          <p:cNvPr id="703494" name="Rectangle 4"/>
          <p:cNvSpPr>
            <a:spLocks noChangeArrowheads="1"/>
          </p:cNvSpPr>
          <p:nvPr/>
        </p:nvSpPr>
        <p:spPr bwMode="auto">
          <a:xfrm>
            <a:off x="0" y="2228850"/>
            <a:ext cx="9144000" cy="0"/>
          </a:xfrm>
          <a:prstGeom prst="rect">
            <a:avLst/>
          </a:prstGeom>
          <a:noFill/>
          <a:ln w="9525">
            <a:noFill/>
            <a:miter lim="800000"/>
            <a:headEnd/>
            <a:tailEnd/>
          </a:ln>
        </p:spPr>
        <p:txBody>
          <a:bodyPr wrap="none" anchor="ctr">
            <a:spAutoFit/>
          </a:bodyPr>
          <a:lstStyle/>
          <a:p>
            <a:pPr algn="ctr"/>
            <a:endParaRPr lang="fr-FR"/>
          </a:p>
        </p:txBody>
      </p:sp>
      <p:sp>
        <p:nvSpPr>
          <p:cNvPr id="703495" name="Rectangle 5"/>
          <p:cNvSpPr>
            <a:spLocks noChangeArrowheads="1"/>
          </p:cNvSpPr>
          <p:nvPr/>
        </p:nvSpPr>
        <p:spPr bwMode="auto">
          <a:xfrm>
            <a:off x="2857500" y="2100263"/>
            <a:ext cx="9144000" cy="0"/>
          </a:xfrm>
          <a:prstGeom prst="rect">
            <a:avLst/>
          </a:prstGeom>
          <a:noFill/>
          <a:ln w="9525">
            <a:noFill/>
            <a:miter lim="800000"/>
            <a:headEnd/>
            <a:tailEnd/>
          </a:ln>
        </p:spPr>
        <p:txBody>
          <a:bodyPr>
            <a:spAutoFit/>
          </a:bodyPr>
          <a:lstStyle/>
          <a:p>
            <a:pPr algn="ctr"/>
            <a:endParaRPr lang="fr-FR"/>
          </a:p>
        </p:txBody>
      </p:sp>
      <p:cxnSp>
        <p:nvCxnSpPr>
          <p:cNvPr id="703496" name="Connecteur droit avec flèche 11"/>
          <p:cNvCxnSpPr>
            <a:cxnSpLocks noChangeShapeType="1"/>
          </p:cNvCxnSpPr>
          <p:nvPr/>
        </p:nvCxnSpPr>
        <p:spPr bwMode="auto">
          <a:xfrm>
            <a:off x="3924300" y="1700213"/>
            <a:ext cx="0" cy="3960812"/>
          </a:xfrm>
          <a:prstGeom prst="straightConnector1">
            <a:avLst/>
          </a:prstGeom>
          <a:noFill/>
          <a:ln w="19050" algn="ctr">
            <a:solidFill>
              <a:srgbClr val="FF0000"/>
            </a:solidFill>
            <a:round/>
            <a:headEnd type="arrow" w="med" len="med"/>
            <a:tailEnd type="arrow" w="med" len="med"/>
          </a:ln>
        </p:spPr>
      </p:cxnSp>
      <p:cxnSp>
        <p:nvCxnSpPr>
          <p:cNvPr id="703497" name="Connecteur droit avec flèche 13"/>
          <p:cNvCxnSpPr>
            <a:cxnSpLocks noChangeShapeType="1"/>
          </p:cNvCxnSpPr>
          <p:nvPr/>
        </p:nvCxnSpPr>
        <p:spPr bwMode="auto">
          <a:xfrm>
            <a:off x="4572000" y="1844675"/>
            <a:ext cx="0" cy="2305050"/>
          </a:xfrm>
          <a:prstGeom prst="straightConnector1">
            <a:avLst/>
          </a:prstGeom>
          <a:noFill/>
          <a:ln w="19050" algn="ctr">
            <a:solidFill>
              <a:srgbClr val="FF0000"/>
            </a:solidFill>
            <a:round/>
            <a:headEnd type="arrow" w="med" len="med"/>
            <a:tailEnd type="arrow" w="med" len="med"/>
          </a:ln>
        </p:spPr>
      </p:cxnSp>
      <p:sp>
        <p:nvSpPr>
          <p:cNvPr id="13" name="Rectangle 12"/>
          <p:cNvSpPr/>
          <p:nvPr/>
        </p:nvSpPr>
        <p:spPr>
          <a:xfrm>
            <a:off x="971550" y="3573463"/>
            <a:ext cx="1728788" cy="10080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1" name="Rectangle 10"/>
          <p:cNvSpPr/>
          <p:nvPr/>
        </p:nvSpPr>
        <p:spPr>
          <a:xfrm>
            <a:off x="971550" y="3716338"/>
            <a:ext cx="1728788" cy="10810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1600" dirty="0" err="1">
                <a:solidFill>
                  <a:schemeClr val="tx1"/>
                </a:solidFill>
                <a:latin typeface="+mj-lt"/>
              </a:rPr>
              <a:t>Oil</a:t>
            </a:r>
            <a:endParaRPr lang="fr-FR" sz="1600" dirty="0">
              <a:solidFill>
                <a:schemeClr val="tx1"/>
              </a:solidFill>
              <a:latin typeface="+mj-lt"/>
            </a:endParaRPr>
          </a:p>
          <a:p>
            <a:pPr>
              <a:defRPr/>
            </a:pPr>
            <a:r>
              <a:rPr lang="fr-FR" sz="1600" dirty="0">
                <a:solidFill>
                  <a:schemeClr val="tx1"/>
                </a:solidFill>
                <a:latin typeface="+mj-lt"/>
              </a:rPr>
              <a:t>Coal</a:t>
            </a:r>
          </a:p>
          <a:p>
            <a:pPr>
              <a:defRPr/>
            </a:pPr>
            <a:r>
              <a:rPr lang="fr-FR" sz="1600" dirty="0" err="1">
                <a:solidFill>
                  <a:schemeClr val="tx1"/>
                </a:solidFill>
                <a:latin typeface="+mj-lt"/>
              </a:rPr>
              <a:t>Gas</a:t>
            </a:r>
            <a:endParaRPr lang="fr-FR" sz="1600" dirty="0">
              <a:solidFill>
                <a:schemeClr val="tx1"/>
              </a:solidFill>
              <a:latin typeface="+mj-lt"/>
            </a:endParaRPr>
          </a:p>
          <a:p>
            <a:pPr>
              <a:defRPr/>
            </a:pPr>
            <a:r>
              <a:rPr lang="fr-FR" sz="1600" dirty="0" err="1">
                <a:solidFill>
                  <a:schemeClr val="tx1"/>
                </a:solidFill>
                <a:latin typeface="+mj-lt"/>
              </a:rPr>
              <a:t>Cement</a:t>
            </a:r>
            <a:endParaRPr lang="fr-FR" sz="1600" dirty="0">
              <a:solidFill>
                <a:schemeClr val="tx1"/>
              </a:solidFill>
              <a:latin typeface="+mj-lt"/>
            </a:endParaRPr>
          </a:p>
          <a:p>
            <a:pPr>
              <a:defRPr/>
            </a:pPr>
            <a:endParaRPr lang="fr-FR" dirty="0">
              <a:solidFill>
                <a:schemeClr val="tx1"/>
              </a:solidFill>
            </a:endParaRPr>
          </a:p>
        </p:txBody>
      </p:sp>
      <p:sp>
        <p:nvSpPr>
          <p:cNvPr id="14" name="Rectangle 13"/>
          <p:cNvSpPr/>
          <p:nvPr/>
        </p:nvSpPr>
        <p:spPr>
          <a:xfrm>
            <a:off x="395288" y="2708275"/>
            <a:ext cx="3455987" cy="3603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cxnSp>
        <p:nvCxnSpPr>
          <p:cNvPr id="16" name="Connecteur droit 15"/>
          <p:cNvCxnSpPr/>
          <p:nvPr/>
        </p:nvCxnSpPr>
        <p:spPr>
          <a:xfrm flipV="1">
            <a:off x="2411760" y="2852936"/>
            <a:ext cx="2880320" cy="3600400"/>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3491" name="Object 3"/>
          <p:cNvGraphicFramePr>
            <a:graphicFrameLocks noChangeAspect="1"/>
          </p:cNvGraphicFramePr>
          <p:nvPr/>
        </p:nvGraphicFramePr>
        <p:xfrm>
          <a:off x="1835150" y="0"/>
          <a:ext cx="3973513" cy="3262313"/>
        </p:xfrm>
        <a:graphic>
          <a:graphicData uri="http://schemas.openxmlformats.org/presentationml/2006/ole">
            <p:oleObj spid="_x0000_s1189890" name="SPW 9.0 Graph" r:id="rId3" imgW="5498280" imgH="4514040" progId="SigmaPlotGraphicObject.8">
              <p:embed/>
            </p:oleObj>
          </a:graphicData>
        </a:graphic>
      </p:graphicFrame>
      <p:pic>
        <p:nvPicPr>
          <p:cNvPr id="703492" name="Picture 9" descr="http://upload.wikimedia.org/wikipedia/commons/5/56/Global_Carbon_Emission_by_Type.png"/>
          <p:cNvPicPr>
            <a:picLocks noChangeAspect="1" noChangeArrowheads="1"/>
          </p:cNvPicPr>
          <p:nvPr/>
        </p:nvPicPr>
        <p:blipFill>
          <a:blip r:embed="rId4" cstate="print"/>
          <a:srcRect/>
          <a:stretch>
            <a:fillRect/>
          </a:stretch>
        </p:blipFill>
        <p:spPr bwMode="auto">
          <a:xfrm>
            <a:off x="0" y="2460625"/>
            <a:ext cx="6070600" cy="4397375"/>
          </a:xfrm>
          <a:prstGeom prst="rect">
            <a:avLst/>
          </a:prstGeom>
          <a:noFill/>
          <a:ln w="9525">
            <a:noFill/>
            <a:miter lim="800000"/>
            <a:headEnd/>
            <a:tailEnd/>
          </a:ln>
        </p:spPr>
      </p:pic>
      <p:sp>
        <p:nvSpPr>
          <p:cNvPr id="703494" name="Rectangle 4"/>
          <p:cNvSpPr>
            <a:spLocks noChangeArrowheads="1"/>
          </p:cNvSpPr>
          <p:nvPr/>
        </p:nvSpPr>
        <p:spPr bwMode="auto">
          <a:xfrm>
            <a:off x="0" y="2228850"/>
            <a:ext cx="9144000" cy="0"/>
          </a:xfrm>
          <a:prstGeom prst="rect">
            <a:avLst/>
          </a:prstGeom>
          <a:noFill/>
          <a:ln w="9525">
            <a:noFill/>
            <a:miter lim="800000"/>
            <a:headEnd/>
            <a:tailEnd/>
          </a:ln>
        </p:spPr>
        <p:txBody>
          <a:bodyPr wrap="none" anchor="ctr">
            <a:spAutoFit/>
          </a:bodyPr>
          <a:lstStyle/>
          <a:p>
            <a:pPr algn="ctr"/>
            <a:endParaRPr lang="fr-FR"/>
          </a:p>
        </p:txBody>
      </p:sp>
      <p:sp>
        <p:nvSpPr>
          <p:cNvPr id="703495" name="Rectangle 5"/>
          <p:cNvSpPr>
            <a:spLocks noChangeArrowheads="1"/>
          </p:cNvSpPr>
          <p:nvPr/>
        </p:nvSpPr>
        <p:spPr bwMode="auto">
          <a:xfrm>
            <a:off x="2857500" y="2100263"/>
            <a:ext cx="9144000" cy="0"/>
          </a:xfrm>
          <a:prstGeom prst="rect">
            <a:avLst/>
          </a:prstGeom>
          <a:noFill/>
          <a:ln w="9525">
            <a:noFill/>
            <a:miter lim="800000"/>
            <a:headEnd/>
            <a:tailEnd/>
          </a:ln>
        </p:spPr>
        <p:txBody>
          <a:bodyPr>
            <a:spAutoFit/>
          </a:bodyPr>
          <a:lstStyle/>
          <a:p>
            <a:pPr algn="ctr"/>
            <a:endParaRPr lang="fr-FR"/>
          </a:p>
        </p:txBody>
      </p:sp>
      <p:cxnSp>
        <p:nvCxnSpPr>
          <p:cNvPr id="703496" name="Connecteur droit avec flèche 11"/>
          <p:cNvCxnSpPr>
            <a:cxnSpLocks noChangeShapeType="1"/>
          </p:cNvCxnSpPr>
          <p:nvPr/>
        </p:nvCxnSpPr>
        <p:spPr bwMode="auto">
          <a:xfrm>
            <a:off x="3924300" y="1700213"/>
            <a:ext cx="0" cy="3960812"/>
          </a:xfrm>
          <a:prstGeom prst="straightConnector1">
            <a:avLst/>
          </a:prstGeom>
          <a:noFill/>
          <a:ln w="19050" algn="ctr">
            <a:solidFill>
              <a:srgbClr val="FF0000"/>
            </a:solidFill>
            <a:round/>
            <a:headEnd type="arrow" w="med" len="med"/>
            <a:tailEnd type="arrow" w="med" len="med"/>
          </a:ln>
        </p:spPr>
      </p:cxnSp>
      <p:cxnSp>
        <p:nvCxnSpPr>
          <p:cNvPr id="703497" name="Connecteur droit avec flèche 13"/>
          <p:cNvCxnSpPr>
            <a:cxnSpLocks noChangeShapeType="1"/>
          </p:cNvCxnSpPr>
          <p:nvPr/>
        </p:nvCxnSpPr>
        <p:spPr bwMode="auto">
          <a:xfrm>
            <a:off x="4572000" y="1844675"/>
            <a:ext cx="0" cy="2305050"/>
          </a:xfrm>
          <a:prstGeom prst="straightConnector1">
            <a:avLst/>
          </a:prstGeom>
          <a:noFill/>
          <a:ln w="19050" algn="ctr">
            <a:solidFill>
              <a:srgbClr val="FF0000"/>
            </a:solidFill>
            <a:round/>
            <a:headEnd type="arrow" w="med" len="med"/>
            <a:tailEnd type="arrow" w="med" len="med"/>
          </a:ln>
        </p:spPr>
      </p:cxnSp>
      <p:sp>
        <p:nvSpPr>
          <p:cNvPr id="13" name="Rectangle 12"/>
          <p:cNvSpPr/>
          <p:nvPr/>
        </p:nvSpPr>
        <p:spPr>
          <a:xfrm>
            <a:off x="971550" y="3573463"/>
            <a:ext cx="1728788" cy="10080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1" name="Rectangle 10"/>
          <p:cNvSpPr/>
          <p:nvPr/>
        </p:nvSpPr>
        <p:spPr>
          <a:xfrm>
            <a:off x="971550" y="3716338"/>
            <a:ext cx="1728788" cy="10810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1600" dirty="0" err="1">
                <a:solidFill>
                  <a:schemeClr val="tx1"/>
                </a:solidFill>
                <a:latin typeface="+mj-lt"/>
              </a:rPr>
              <a:t>Oil</a:t>
            </a:r>
            <a:endParaRPr lang="fr-FR" sz="1600" dirty="0">
              <a:solidFill>
                <a:schemeClr val="tx1"/>
              </a:solidFill>
              <a:latin typeface="+mj-lt"/>
            </a:endParaRPr>
          </a:p>
          <a:p>
            <a:pPr>
              <a:defRPr/>
            </a:pPr>
            <a:r>
              <a:rPr lang="fr-FR" sz="1600" dirty="0">
                <a:solidFill>
                  <a:schemeClr val="tx1"/>
                </a:solidFill>
                <a:latin typeface="+mj-lt"/>
              </a:rPr>
              <a:t>Coal</a:t>
            </a:r>
          </a:p>
          <a:p>
            <a:pPr>
              <a:defRPr/>
            </a:pPr>
            <a:r>
              <a:rPr lang="fr-FR" sz="1600" dirty="0" err="1">
                <a:solidFill>
                  <a:schemeClr val="tx1"/>
                </a:solidFill>
                <a:latin typeface="+mj-lt"/>
              </a:rPr>
              <a:t>Gas</a:t>
            </a:r>
            <a:endParaRPr lang="fr-FR" sz="1600" dirty="0">
              <a:solidFill>
                <a:schemeClr val="tx1"/>
              </a:solidFill>
              <a:latin typeface="+mj-lt"/>
            </a:endParaRPr>
          </a:p>
          <a:p>
            <a:pPr>
              <a:defRPr/>
            </a:pPr>
            <a:r>
              <a:rPr lang="fr-FR" sz="1600" dirty="0" err="1">
                <a:solidFill>
                  <a:schemeClr val="tx1"/>
                </a:solidFill>
                <a:latin typeface="+mj-lt"/>
              </a:rPr>
              <a:t>Cement</a:t>
            </a:r>
            <a:endParaRPr lang="fr-FR" sz="1600" dirty="0">
              <a:solidFill>
                <a:schemeClr val="tx1"/>
              </a:solidFill>
              <a:latin typeface="+mj-lt"/>
            </a:endParaRPr>
          </a:p>
          <a:p>
            <a:pPr>
              <a:defRPr/>
            </a:pPr>
            <a:endParaRPr lang="fr-FR" dirty="0">
              <a:solidFill>
                <a:schemeClr val="tx1"/>
              </a:solidFill>
            </a:endParaRPr>
          </a:p>
        </p:txBody>
      </p:sp>
      <p:sp>
        <p:nvSpPr>
          <p:cNvPr id="14" name="Rectangle 13"/>
          <p:cNvSpPr/>
          <p:nvPr/>
        </p:nvSpPr>
        <p:spPr>
          <a:xfrm>
            <a:off x="395288" y="2708275"/>
            <a:ext cx="3455987" cy="3603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cxnSp>
        <p:nvCxnSpPr>
          <p:cNvPr id="16" name="Connecteur droit 15"/>
          <p:cNvCxnSpPr/>
          <p:nvPr/>
        </p:nvCxnSpPr>
        <p:spPr>
          <a:xfrm flipV="1">
            <a:off x="2411760" y="2852936"/>
            <a:ext cx="2880320" cy="3600400"/>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pic>
        <p:nvPicPr>
          <p:cNvPr id="1137667" name="Image 11"/>
          <p:cNvPicPr>
            <a:picLocks noChangeAspect="1" noChangeArrowheads="1"/>
          </p:cNvPicPr>
          <p:nvPr/>
        </p:nvPicPr>
        <p:blipFill>
          <a:blip r:embed="rId5" cstate="print"/>
          <a:srcRect/>
          <a:stretch>
            <a:fillRect/>
          </a:stretch>
        </p:blipFill>
        <p:spPr bwMode="auto">
          <a:xfrm>
            <a:off x="3563888" y="2780927"/>
            <a:ext cx="5013408" cy="4077073"/>
          </a:xfrm>
          <a:prstGeom prst="rect">
            <a:avLst/>
          </a:prstGeom>
          <a:noFill/>
          <a:ln w="9525">
            <a:noFill/>
            <a:miter lim="800000"/>
            <a:headEnd/>
            <a:tailEnd/>
          </a:ln>
        </p:spPr>
      </p:pic>
      <p:sp>
        <p:nvSpPr>
          <p:cNvPr id="532483" name="Rectangle 3"/>
          <p:cNvSpPr>
            <a:spLocks noGrp="1" noChangeArrowheads="1"/>
          </p:cNvSpPr>
          <p:nvPr>
            <p:ph type="title"/>
          </p:nvPr>
        </p:nvSpPr>
        <p:spPr>
          <a:xfrm>
            <a:off x="6227762" y="981075"/>
            <a:ext cx="2664718" cy="3816077"/>
          </a:xfrm>
        </p:spPr>
        <p:txBody>
          <a:bodyPr/>
          <a:lstStyle/>
          <a:p>
            <a:pPr>
              <a:defRPr/>
            </a:pPr>
            <a:r>
              <a:rPr lang="en-US" sz="2400" b="1" dirty="0" smtClean="0">
                <a:solidFill>
                  <a:srgbClr val="FF0000"/>
                </a:solidFill>
                <a:effectLst>
                  <a:outerShdw blurRad="38100" dist="38100" dir="2700000" algn="tl">
                    <a:srgbClr val="000000">
                      <a:alpha val="43137"/>
                    </a:srgbClr>
                  </a:outerShdw>
                </a:effectLst>
                <a:latin typeface="+mn-lt"/>
                <a:cs typeface="Arial" pitchFamily="34" charset="0"/>
              </a:rPr>
              <a:t>Good fit with a </a:t>
            </a:r>
            <a:br>
              <a:rPr lang="en-US" sz="2400" b="1" dirty="0" smtClean="0">
                <a:solidFill>
                  <a:srgbClr val="FF0000"/>
                </a:solidFill>
                <a:effectLst>
                  <a:outerShdw blurRad="38100" dist="38100" dir="2700000" algn="tl">
                    <a:srgbClr val="000000">
                      <a:alpha val="43137"/>
                    </a:srgbClr>
                  </a:outerShdw>
                </a:effectLst>
                <a:latin typeface="+mn-lt"/>
                <a:cs typeface="Arial" pitchFamily="34" charset="0"/>
              </a:rPr>
            </a:br>
            <a:r>
              <a:rPr lang="en-US" sz="2400" b="1" dirty="0" smtClean="0">
                <a:solidFill>
                  <a:srgbClr val="FF0000"/>
                </a:solidFill>
                <a:effectLst>
                  <a:outerShdw blurRad="38100" dist="38100" dir="2700000" algn="tl">
                    <a:srgbClr val="000000">
                      <a:alpha val="43137"/>
                    </a:srgbClr>
                  </a:outerShdw>
                </a:effectLst>
                <a:latin typeface="+mn-lt"/>
                <a:cs typeface="Arial" pitchFamily="34" charset="0"/>
              </a:rPr>
              <a:t>~ 60-year cycle</a:t>
            </a:r>
            <a:r>
              <a:rPr lang="en-US" sz="2000" b="1" dirty="0" smtClean="0">
                <a:solidFill>
                  <a:srgbClr val="C00000"/>
                </a:solidFill>
                <a:effectLst>
                  <a:outerShdw blurRad="38100" dist="38100" dir="2700000" algn="tl">
                    <a:srgbClr val="000000">
                      <a:alpha val="43137"/>
                    </a:srgbClr>
                  </a:outerShdw>
                </a:effectLst>
                <a:latin typeface="+mn-lt"/>
                <a:cs typeface="Arial" pitchFamily="34" charset="0"/>
              </a:rPr>
              <a:t/>
            </a:r>
            <a:br>
              <a:rPr lang="en-US" sz="2000" b="1" dirty="0" smtClean="0">
                <a:solidFill>
                  <a:srgbClr val="C00000"/>
                </a:solidFill>
                <a:effectLst>
                  <a:outerShdw blurRad="38100" dist="38100" dir="2700000" algn="tl">
                    <a:srgbClr val="000000">
                      <a:alpha val="43137"/>
                    </a:srgbClr>
                  </a:outerShdw>
                </a:effectLst>
                <a:latin typeface="+mn-lt"/>
                <a:cs typeface="Arial" pitchFamily="34" charset="0"/>
              </a:rPr>
            </a:br>
            <a:r>
              <a:rPr lang="en-US" sz="2000" b="1" dirty="0" smtClean="0">
                <a:solidFill>
                  <a:srgbClr val="C00000"/>
                </a:solidFill>
                <a:effectLst>
                  <a:outerShdw blurRad="38100" dist="38100" dir="2700000" algn="tl">
                    <a:srgbClr val="000000">
                      <a:alpha val="43137"/>
                    </a:srgbClr>
                  </a:outerShdw>
                </a:effectLst>
                <a:latin typeface="+mn-lt"/>
                <a:cs typeface="Arial" pitchFamily="34" charset="0"/>
              </a:rPr>
              <a:t/>
            </a:r>
            <a:br>
              <a:rPr lang="en-US" sz="2000" b="1" dirty="0" smtClean="0">
                <a:solidFill>
                  <a:srgbClr val="C00000"/>
                </a:solidFill>
                <a:effectLst>
                  <a:outerShdw blurRad="38100" dist="38100" dir="2700000" algn="tl">
                    <a:srgbClr val="000000">
                      <a:alpha val="43137"/>
                    </a:srgbClr>
                  </a:outerShdw>
                </a:effectLst>
                <a:latin typeface="+mn-lt"/>
                <a:cs typeface="Arial" pitchFamily="34" charset="0"/>
              </a:rPr>
            </a:br>
            <a:r>
              <a:rPr lang="en-US" sz="2000" b="1" dirty="0" smtClean="0">
                <a:solidFill>
                  <a:schemeClr val="bg2">
                    <a:lumMod val="25000"/>
                  </a:schemeClr>
                </a:solidFill>
                <a:effectLst>
                  <a:outerShdw blurRad="38100" dist="38100" dir="2700000" algn="tl">
                    <a:srgbClr val="000000">
                      <a:alpha val="43137"/>
                    </a:srgbClr>
                  </a:outerShdw>
                </a:effectLst>
                <a:latin typeface="+mn-lt"/>
                <a:cs typeface="Arial" pitchFamily="34" charset="0"/>
              </a:rPr>
              <a:t>Agreement better than IPCC CMIP5 models </a:t>
            </a:r>
            <a:r>
              <a:rPr lang="en-US" sz="1600" dirty="0" smtClean="0">
                <a:solidFill>
                  <a:schemeClr val="bg2">
                    <a:lumMod val="25000"/>
                  </a:schemeClr>
                </a:solidFill>
                <a:latin typeface="+mn-lt"/>
                <a:cs typeface="Arial" pitchFamily="34" charset="0"/>
              </a:rPr>
              <a:t>(Fig. TS.9a of AR5)</a:t>
            </a:r>
            <a:r>
              <a:rPr lang="en-US" sz="2000" b="1" dirty="0" smtClean="0">
                <a:solidFill>
                  <a:schemeClr val="bg2">
                    <a:lumMod val="25000"/>
                  </a:schemeClr>
                </a:solidFill>
                <a:effectLst>
                  <a:outerShdw blurRad="38100" dist="38100" dir="2700000" algn="tl">
                    <a:srgbClr val="000000">
                      <a:alpha val="43137"/>
                    </a:srgbClr>
                  </a:outerShdw>
                </a:effectLst>
                <a:latin typeface="+mn-lt"/>
                <a:cs typeface="Arial" pitchFamily="34" charset="0"/>
              </a:rPr>
              <a:t/>
            </a:r>
            <a:br>
              <a:rPr lang="en-US" sz="2000" b="1" dirty="0" smtClean="0">
                <a:solidFill>
                  <a:schemeClr val="bg2">
                    <a:lumMod val="25000"/>
                  </a:schemeClr>
                </a:solidFill>
                <a:effectLst>
                  <a:outerShdw blurRad="38100" dist="38100" dir="2700000" algn="tl">
                    <a:srgbClr val="000000">
                      <a:alpha val="43137"/>
                    </a:srgbClr>
                  </a:outerShdw>
                </a:effectLst>
                <a:latin typeface="+mn-lt"/>
                <a:cs typeface="Arial" pitchFamily="34" charset="0"/>
              </a:rPr>
            </a:br>
            <a:r>
              <a:rPr lang="en-US" sz="2000" b="1" dirty="0" smtClean="0">
                <a:solidFill>
                  <a:schemeClr val="bg2">
                    <a:lumMod val="25000"/>
                  </a:schemeClr>
                </a:solidFill>
                <a:effectLst>
                  <a:outerShdw blurRad="38100" dist="38100" dir="2700000" algn="tl">
                    <a:srgbClr val="000000">
                      <a:alpha val="43137"/>
                    </a:srgbClr>
                  </a:outerShdw>
                </a:effectLst>
                <a:latin typeface="+mn-lt"/>
                <a:cs typeface="Arial" pitchFamily="34" charset="0"/>
              </a:rPr>
              <a:t/>
            </a:r>
            <a:br>
              <a:rPr lang="en-US" sz="2000" b="1" dirty="0" smtClean="0">
                <a:solidFill>
                  <a:schemeClr val="bg2">
                    <a:lumMod val="25000"/>
                  </a:schemeClr>
                </a:solidFill>
                <a:effectLst>
                  <a:outerShdw blurRad="38100" dist="38100" dir="2700000" algn="tl">
                    <a:srgbClr val="000000">
                      <a:alpha val="43137"/>
                    </a:srgbClr>
                  </a:outerShdw>
                </a:effectLst>
                <a:latin typeface="+mn-lt"/>
                <a:cs typeface="Arial" pitchFamily="34" charset="0"/>
              </a:rPr>
            </a:br>
            <a:r>
              <a:rPr lang="en-US" sz="2000" b="1" dirty="0" smtClean="0">
                <a:solidFill>
                  <a:schemeClr val="bg2">
                    <a:lumMod val="25000"/>
                  </a:schemeClr>
                </a:solidFill>
                <a:effectLst>
                  <a:outerShdw blurRad="38100" dist="38100" dir="2700000" algn="tl">
                    <a:srgbClr val="000000">
                      <a:alpha val="43137"/>
                    </a:srgbClr>
                  </a:outerShdw>
                </a:effectLst>
                <a:latin typeface="+mn-lt"/>
                <a:cs typeface="Arial" pitchFamily="34" charset="0"/>
              </a:rPr>
              <a:t/>
            </a:r>
            <a:br>
              <a:rPr lang="en-US" sz="2000" b="1" dirty="0" smtClean="0">
                <a:solidFill>
                  <a:schemeClr val="bg2">
                    <a:lumMod val="25000"/>
                  </a:schemeClr>
                </a:solidFill>
                <a:effectLst>
                  <a:outerShdw blurRad="38100" dist="38100" dir="2700000" algn="tl">
                    <a:srgbClr val="000000">
                      <a:alpha val="43137"/>
                    </a:srgbClr>
                  </a:outerShdw>
                </a:effectLst>
                <a:latin typeface="+mn-lt"/>
                <a:cs typeface="Arial" pitchFamily="34" charset="0"/>
              </a:rPr>
            </a:br>
            <a:r>
              <a:rPr lang="en-US" sz="2000" b="1" dirty="0" smtClean="0">
                <a:solidFill>
                  <a:schemeClr val="bg2">
                    <a:lumMod val="25000"/>
                  </a:schemeClr>
                </a:solidFill>
                <a:effectLst>
                  <a:outerShdw blurRad="38100" dist="38100" dir="2700000" algn="tl">
                    <a:srgbClr val="000000">
                      <a:alpha val="43137"/>
                    </a:srgbClr>
                  </a:outerShdw>
                </a:effectLst>
                <a:latin typeface="+mn-lt"/>
                <a:cs typeface="Arial" pitchFamily="34" charset="0"/>
              </a:rPr>
              <a:t/>
            </a:r>
            <a:br>
              <a:rPr lang="en-US" sz="2000" b="1" dirty="0" smtClean="0">
                <a:solidFill>
                  <a:schemeClr val="bg2">
                    <a:lumMod val="25000"/>
                  </a:schemeClr>
                </a:solidFill>
                <a:effectLst>
                  <a:outerShdw blurRad="38100" dist="38100" dir="2700000" algn="tl">
                    <a:srgbClr val="000000">
                      <a:alpha val="43137"/>
                    </a:srgbClr>
                  </a:outerShdw>
                </a:effectLst>
                <a:latin typeface="+mn-lt"/>
                <a:cs typeface="Arial" pitchFamily="34" charset="0"/>
              </a:rPr>
            </a:br>
            <a:r>
              <a:rPr lang="en-US" sz="2000" b="1" dirty="0" smtClean="0">
                <a:solidFill>
                  <a:schemeClr val="bg2">
                    <a:lumMod val="25000"/>
                  </a:schemeClr>
                </a:solidFill>
                <a:effectLst>
                  <a:outerShdw blurRad="38100" dist="38100" dir="2700000" algn="tl">
                    <a:srgbClr val="000000">
                      <a:alpha val="43137"/>
                    </a:srgbClr>
                  </a:outerShdw>
                </a:effectLst>
                <a:latin typeface="+mn-lt"/>
                <a:cs typeface="Arial" pitchFamily="34" charset="0"/>
              </a:rPr>
              <a:t/>
            </a:r>
            <a:br>
              <a:rPr lang="en-US" sz="2000" b="1" dirty="0" smtClean="0">
                <a:solidFill>
                  <a:schemeClr val="bg2">
                    <a:lumMod val="25000"/>
                  </a:schemeClr>
                </a:solidFill>
                <a:effectLst>
                  <a:outerShdw blurRad="38100" dist="38100" dir="2700000" algn="tl">
                    <a:srgbClr val="000000">
                      <a:alpha val="43137"/>
                    </a:srgbClr>
                  </a:outerShdw>
                </a:effectLst>
                <a:latin typeface="+mn-lt"/>
                <a:cs typeface="Arial" pitchFamily="34" charset="0"/>
              </a:rPr>
            </a:br>
            <a:r>
              <a:rPr lang="en-US" sz="2000" b="1" dirty="0" smtClean="0">
                <a:solidFill>
                  <a:schemeClr val="bg2">
                    <a:lumMod val="25000"/>
                  </a:schemeClr>
                </a:solidFill>
                <a:effectLst>
                  <a:outerShdw blurRad="38100" dist="38100" dir="2700000" algn="tl">
                    <a:srgbClr val="000000">
                      <a:alpha val="43137"/>
                    </a:srgbClr>
                  </a:outerShdw>
                </a:effectLst>
                <a:cs typeface="Arial" pitchFamily="34" charset="0"/>
              </a:rPr>
              <a:t/>
            </a:r>
            <a:br>
              <a:rPr lang="en-US" sz="2000" b="1" dirty="0" smtClean="0">
                <a:solidFill>
                  <a:schemeClr val="bg2">
                    <a:lumMod val="25000"/>
                  </a:schemeClr>
                </a:solidFill>
                <a:effectLst>
                  <a:outerShdw blurRad="38100" dist="38100" dir="2700000" algn="tl">
                    <a:srgbClr val="000000">
                      <a:alpha val="43137"/>
                    </a:srgbClr>
                  </a:outerShdw>
                </a:effectLst>
                <a:cs typeface="Arial" pitchFamily="34" charset="0"/>
              </a:rPr>
            </a:br>
            <a:r>
              <a:rPr lang="en-US" sz="2000" b="1" dirty="0" smtClean="0">
                <a:solidFill>
                  <a:schemeClr val="bg2">
                    <a:lumMod val="25000"/>
                  </a:schemeClr>
                </a:solidFill>
                <a:effectLst>
                  <a:outerShdw blurRad="38100" dist="38100" dir="2700000" algn="tl">
                    <a:srgbClr val="000000">
                      <a:alpha val="43137"/>
                    </a:srgbClr>
                  </a:outerShdw>
                </a:effectLst>
                <a:latin typeface="+mn-lt"/>
                <a:cs typeface="Arial" pitchFamily="34" charset="0"/>
              </a:rPr>
              <a:t/>
            </a:r>
            <a:br>
              <a:rPr lang="en-US" sz="2000" b="1" dirty="0" smtClean="0">
                <a:solidFill>
                  <a:schemeClr val="bg2">
                    <a:lumMod val="25000"/>
                  </a:schemeClr>
                </a:solidFill>
                <a:effectLst>
                  <a:outerShdw blurRad="38100" dist="38100" dir="2700000" algn="tl">
                    <a:srgbClr val="000000">
                      <a:alpha val="43137"/>
                    </a:srgbClr>
                  </a:outerShdw>
                </a:effectLst>
                <a:latin typeface="+mn-lt"/>
                <a:cs typeface="Arial" pitchFamily="34" charset="0"/>
              </a:rPr>
            </a:br>
            <a:endParaRPr lang="fr-FR" sz="1600" b="1" baseline="-25000" dirty="0" smtClean="0">
              <a:effectLst>
                <a:outerShdw blurRad="38100" dist="38100" dir="2700000" algn="tl">
                  <a:srgbClr val="C0C0C0"/>
                </a:outerShdw>
              </a:effectLst>
              <a:latin typeface="+mn-lt"/>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61" name="Picture 4"/>
          <p:cNvPicPr>
            <a:picLocks noChangeAspect="1" noChangeArrowheads="1"/>
          </p:cNvPicPr>
          <p:nvPr/>
        </p:nvPicPr>
        <p:blipFill>
          <a:blip r:embed="rId2" cstate="print"/>
          <a:srcRect/>
          <a:stretch>
            <a:fillRect/>
          </a:stretch>
        </p:blipFill>
        <p:spPr bwMode="auto">
          <a:xfrm>
            <a:off x="971550" y="2349500"/>
            <a:ext cx="7296150" cy="3590925"/>
          </a:xfrm>
          <a:prstGeom prst="rect">
            <a:avLst/>
          </a:prstGeom>
          <a:noFill/>
          <a:ln w="9525">
            <a:noFill/>
            <a:miter lim="800000"/>
            <a:headEnd/>
            <a:tailEnd/>
          </a:ln>
        </p:spPr>
      </p:pic>
      <p:sp>
        <p:nvSpPr>
          <p:cNvPr id="70656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algn="ctr"/>
            <a:endParaRPr lang="fr-FR"/>
          </a:p>
        </p:txBody>
      </p:sp>
      <p:sp>
        <p:nvSpPr>
          <p:cNvPr id="2" name="Titre 1"/>
          <p:cNvSpPr>
            <a:spLocks noGrp="1"/>
          </p:cNvSpPr>
          <p:nvPr>
            <p:ph type="title"/>
          </p:nvPr>
        </p:nvSpPr>
        <p:spPr>
          <a:xfrm>
            <a:off x="250825" y="620713"/>
            <a:ext cx="8497888" cy="1512887"/>
          </a:xfrm>
        </p:spPr>
        <p:txBody>
          <a:bodyPr/>
          <a:lstStyle/>
          <a:p>
            <a:pPr algn="ctr" eaLnBrk="1" hangingPunct="1"/>
            <a:r>
              <a:rPr lang="fr-FR" sz="2000" dirty="0" smtClean="0">
                <a:latin typeface="Constantia" pitchFamily="18" charset="0"/>
              </a:rPr>
              <a:t/>
            </a:r>
            <a:br>
              <a:rPr lang="fr-FR" sz="2000" dirty="0" smtClean="0">
                <a:latin typeface="Constantia" pitchFamily="18" charset="0"/>
              </a:rPr>
            </a:br>
            <a:r>
              <a:rPr lang="en-US" sz="2400" b="1" dirty="0" smtClean="0">
                <a:solidFill>
                  <a:srgbClr val="115964"/>
                </a:solidFill>
                <a:effectLst>
                  <a:outerShdw blurRad="38100" dist="38100" dir="2700000" algn="tl">
                    <a:srgbClr val="C0C0C0"/>
                  </a:outerShdw>
                </a:effectLst>
                <a:latin typeface="Constantia" pitchFamily="18" charset="0"/>
              </a:rPr>
              <a:t>Ignoring natural variability, IPCC CMIP5 models </a:t>
            </a:r>
            <a:r>
              <a:rPr lang="en-US" sz="2400" b="1" dirty="0" smtClean="0">
                <a:solidFill>
                  <a:srgbClr val="C00000"/>
                </a:solidFill>
                <a:effectLst>
                  <a:outerShdw blurRad="38100" dist="38100" dir="2700000" algn="tl">
                    <a:srgbClr val="C0C0C0"/>
                  </a:outerShdw>
                </a:effectLst>
                <a:latin typeface="Constantia" pitchFamily="18" charset="0"/>
              </a:rPr>
              <a:t>diverge</a:t>
            </a:r>
            <a:r>
              <a:rPr lang="en-US" sz="2400" b="1" dirty="0" smtClean="0">
                <a:solidFill>
                  <a:srgbClr val="115964"/>
                </a:solidFill>
                <a:effectLst>
                  <a:outerShdw blurRad="38100" dist="38100" dir="2700000" algn="tl">
                    <a:srgbClr val="C0C0C0"/>
                  </a:outerShdw>
                </a:effectLst>
                <a:latin typeface="Constantia" pitchFamily="18" charset="0"/>
              </a:rPr>
              <a:t> </a:t>
            </a:r>
            <a:br>
              <a:rPr lang="en-US" sz="2400" b="1" dirty="0" smtClean="0">
                <a:solidFill>
                  <a:srgbClr val="115964"/>
                </a:solidFill>
                <a:effectLst>
                  <a:outerShdw blurRad="38100" dist="38100" dir="2700000" algn="tl">
                    <a:srgbClr val="C0C0C0"/>
                  </a:outerShdw>
                </a:effectLst>
                <a:latin typeface="Constantia" pitchFamily="18" charset="0"/>
              </a:rPr>
            </a:br>
            <a:r>
              <a:rPr lang="en-US" sz="2400" b="1" dirty="0" smtClean="0">
                <a:solidFill>
                  <a:srgbClr val="115964"/>
                </a:solidFill>
                <a:effectLst>
                  <a:outerShdw blurRad="38100" dist="38100" dir="2700000" algn="tl">
                    <a:srgbClr val="C0C0C0"/>
                  </a:outerShdw>
                </a:effectLst>
                <a:latin typeface="Constantia" pitchFamily="18" charset="0"/>
              </a:rPr>
              <a:t>(</a:t>
            </a:r>
            <a:r>
              <a:rPr lang="en-US" sz="2400" b="1" dirty="0" err="1" smtClean="0">
                <a:solidFill>
                  <a:srgbClr val="115964"/>
                </a:solidFill>
                <a:effectLst>
                  <a:outerShdw blurRad="38100" dist="38100" dir="2700000" algn="tl">
                    <a:srgbClr val="C0C0C0"/>
                  </a:outerShdw>
                </a:effectLst>
                <a:latin typeface="Constantia" pitchFamily="18" charset="0"/>
              </a:rPr>
              <a:t>i</a:t>
            </a:r>
            <a:r>
              <a:rPr lang="en-US" sz="2400" b="1" dirty="0" smtClean="0">
                <a:solidFill>
                  <a:srgbClr val="115964"/>
                </a:solidFill>
                <a:effectLst>
                  <a:outerShdw blurRad="38100" dist="38100" dir="2700000" algn="tl">
                    <a:srgbClr val="C0C0C0"/>
                  </a:outerShdw>
                </a:effectLst>
                <a:latin typeface="Constantia" pitchFamily="18" charset="0"/>
              </a:rPr>
              <a:t>) from measurements </a:t>
            </a:r>
            <a:br>
              <a:rPr lang="en-US" sz="2400" b="1" dirty="0" smtClean="0">
                <a:solidFill>
                  <a:srgbClr val="115964"/>
                </a:solidFill>
                <a:effectLst>
                  <a:outerShdw blurRad="38100" dist="38100" dir="2700000" algn="tl">
                    <a:srgbClr val="C0C0C0"/>
                  </a:outerShdw>
                </a:effectLst>
                <a:latin typeface="Constantia" pitchFamily="18" charset="0"/>
              </a:rPr>
            </a:br>
            <a:r>
              <a:rPr lang="en-US" sz="2400" b="1" dirty="0" smtClean="0">
                <a:solidFill>
                  <a:srgbClr val="115964"/>
                </a:solidFill>
                <a:effectLst>
                  <a:outerShdw blurRad="38100" dist="38100" dir="2700000" algn="tl">
                    <a:srgbClr val="C0C0C0"/>
                  </a:outerShdw>
                </a:effectLst>
                <a:latin typeface="Constantia" pitchFamily="18" charset="0"/>
              </a:rPr>
              <a:t>(ii) from each others</a:t>
            </a:r>
            <a:endParaRPr lang="en-US" sz="2000" b="1" dirty="0" smtClean="0">
              <a:solidFill>
                <a:srgbClr val="115964"/>
              </a:solidFill>
              <a:latin typeface="+mn-lt"/>
            </a:endParaRPr>
          </a:p>
        </p:txBody>
      </p:sp>
      <p:sp>
        <p:nvSpPr>
          <p:cNvPr id="15" name="ZoneTexte 14"/>
          <p:cNvSpPr txBox="1"/>
          <p:nvPr/>
        </p:nvSpPr>
        <p:spPr>
          <a:xfrm>
            <a:off x="3286125" y="6273800"/>
            <a:ext cx="2782888" cy="338138"/>
          </a:xfrm>
          <a:prstGeom prst="rect">
            <a:avLst/>
          </a:prstGeom>
          <a:noFill/>
        </p:spPr>
        <p:txBody>
          <a:bodyPr wrap="none">
            <a:spAutoFit/>
          </a:bodyPr>
          <a:lstStyle/>
          <a:p>
            <a:pPr algn="ctr">
              <a:defRPr/>
            </a:pPr>
            <a:r>
              <a:rPr lang="fr-FR" sz="1600" b="1" dirty="0">
                <a:latin typeface="+mn-lt"/>
              </a:rPr>
              <a:t>Figure TS.14(a) of IPCC AR5</a:t>
            </a:r>
          </a:p>
        </p:txBody>
      </p:sp>
      <p:sp>
        <p:nvSpPr>
          <p:cNvPr id="11" name="ZoneTexte 10"/>
          <p:cNvSpPr txBox="1"/>
          <p:nvPr/>
        </p:nvSpPr>
        <p:spPr>
          <a:xfrm>
            <a:off x="4486275" y="3213100"/>
            <a:ext cx="1138238" cy="461963"/>
          </a:xfrm>
          <a:prstGeom prst="rect">
            <a:avLst/>
          </a:prstGeom>
          <a:noFill/>
        </p:spPr>
        <p:txBody>
          <a:bodyPr wrap="none">
            <a:spAutoFit/>
          </a:bodyPr>
          <a:lstStyle/>
          <a:p>
            <a:pPr algn="ctr">
              <a:defRPr/>
            </a:pPr>
            <a:r>
              <a:rPr lang="en-US" b="1" dirty="0">
                <a:solidFill>
                  <a:srgbClr val="FF0000"/>
                </a:solidFill>
                <a:latin typeface="+mj-lt"/>
              </a:rPr>
              <a:t>Mod</a:t>
            </a:r>
            <a:r>
              <a:rPr lang="en-US" b="1" dirty="0">
                <a:solidFill>
                  <a:srgbClr val="0070C0"/>
                </a:solidFill>
                <a:latin typeface="+mj-lt"/>
              </a:rPr>
              <a:t>e</a:t>
            </a:r>
            <a:r>
              <a:rPr lang="en-US" b="1" dirty="0">
                <a:solidFill>
                  <a:schemeClr val="accent1"/>
                </a:solidFill>
                <a:latin typeface="+mj-lt"/>
              </a:rPr>
              <a:t>ls</a:t>
            </a:r>
          </a:p>
        </p:txBody>
      </p:sp>
      <p:sp>
        <p:nvSpPr>
          <p:cNvPr id="16" name="ZoneTexte 15"/>
          <p:cNvSpPr txBox="1"/>
          <p:nvPr/>
        </p:nvSpPr>
        <p:spPr>
          <a:xfrm>
            <a:off x="4846638" y="4868863"/>
            <a:ext cx="2109787" cy="461962"/>
          </a:xfrm>
          <a:prstGeom prst="rect">
            <a:avLst/>
          </a:prstGeom>
          <a:noFill/>
        </p:spPr>
        <p:txBody>
          <a:bodyPr wrap="none">
            <a:spAutoFit/>
          </a:bodyPr>
          <a:lstStyle/>
          <a:p>
            <a:pPr algn="ctr">
              <a:defRPr/>
            </a:pPr>
            <a:r>
              <a:rPr lang="en-US" b="1" dirty="0">
                <a:latin typeface="+mj-lt"/>
              </a:rPr>
              <a:t>Measurements</a:t>
            </a:r>
          </a:p>
        </p:txBody>
      </p:sp>
      <p:cxnSp>
        <p:nvCxnSpPr>
          <p:cNvPr id="9" name="Connecteur droit 8"/>
          <p:cNvCxnSpPr/>
          <p:nvPr/>
        </p:nvCxnSpPr>
        <p:spPr>
          <a:xfrm flipV="1">
            <a:off x="2771775" y="4941168"/>
            <a:ext cx="1944241" cy="72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21449</TotalTime>
  <Words>1061</Words>
  <Application>Microsoft Office PowerPoint</Application>
  <PresentationFormat>Affichage à l'écran (4:3)</PresentationFormat>
  <Paragraphs>176</Paragraphs>
  <Slides>28</Slides>
  <Notes>2</Notes>
  <HiddenSlides>0</HiddenSlides>
  <MMClips>0</MMClips>
  <ScaleCrop>false</ScaleCrop>
  <HeadingPairs>
    <vt:vector size="6" baseType="variant">
      <vt:variant>
        <vt:lpstr>Thème</vt:lpstr>
      </vt:variant>
      <vt:variant>
        <vt:i4>1</vt:i4>
      </vt:variant>
      <vt:variant>
        <vt:lpstr>Serveurs OLE incorporés</vt:lpstr>
      </vt:variant>
      <vt:variant>
        <vt:i4>3</vt:i4>
      </vt:variant>
      <vt:variant>
        <vt:lpstr>Titres des diapositives</vt:lpstr>
      </vt:variant>
      <vt:variant>
        <vt:i4>28</vt:i4>
      </vt:variant>
    </vt:vector>
  </HeadingPairs>
  <TitlesOfParts>
    <vt:vector size="32" baseType="lpstr">
      <vt:lpstr>Débit</vt:lpstr>
      <vt:lpstr>SPW 9.0 Graph</vt:lpstr>
      <vt:lpstr>Photo Editor Photo</vt:lpstr>
      <vt:lpstr>Image Wang</vt:lpstr>
      <vt:lpstr> Cooling of Climate sensitivity   François Gervais  Emeritus Professor of Physics at the University of Tours (France) Expert reviewer of Intergovernmental Panel on Climate Change (IPCC) AR5  The author  acknowledges support of Association des climato-réalistes</vt:lpstr>
      <vt:lpstr>Diapositive 2</vt:lpstr>
      <vt:lpstr>Diapositive 3</vt:lpstr>
      <vt:lpstr>Diapositive 4</vt:lpstr>
      <vt:lpstr>Correlation of Earth temperature and CO2 emissions? </vt:lpstr>
      <vt:lpstr>30-year cooling contradicted by CO2 acceleration   Two 30-year  temperature increases with the same amplitude unrelated to x4 CO2 increase in the meantime  </vt:lpstr>
      <vt:lpstr>Good fit with a  ~ 60-year cycle         </vt:lpstr>
      <vt:lpstr>Good fit with a  ~ 60-year cycle  Agreement better than IPCC CMIP5 models (Fig. TS.9a of AR5)       </vt:lpstr>
      <vt:lpstr> Ignoring natural variability, IPCC CMIP5 models diverge  (i) from measurements  (ii) from each others</vt:lpstr>
      <vt:lpstr>The « pause » in warming is shown by IPCC AR5 itself  No significant warming in a period corresponding to almost 1/3 of total emissions since the beginning of the industrial era  Models run 2 to 10 times too  hot  Climate alarmism is not validated </vt:lpstr>
      <vt:lpstr>The ~ 60-year cycle fits other climate sentinels     </vt:lpstr>
      <vt:lpstr>60-year cycle reported in many peer-reviewed papers</vt:lpstr>
      <vt:lpstr>  In peer-reviewed literature, tendency: cooling of climate sensitivity  (warming in case of CO2 doubling) published in peer-reviewed journals TCR : Transient climate response ECS : Equilibrium climate sensitivity  Uncertainty larger than in IPCC AR5: 1.5-4.5°C (ECS) Is it the alternative or post-modern definition of « consensus »?</vt:lpstr>
      <vt:lpstr>Average increase of CO2 in air : 2 ppm/yr since 2002 </vt:lpstr>
      <vt:lpstr>Both atomic vibrations of the CO2 molecule absorb at 20 et 70 THz  the thermal radiation emitted by the Earth at both these frequencies   1 THz = 1000 billions of oscillations per second </vt:lpstr>
      <vt:lpstr>Diapositive 16</vt:lpstr>
      <vt:lpstr> ~ 40 % of all CO2 emitted since 1900 had NO IMPACT on temperature measured independently by satellites in the low stratosphere ( ~ 17 km) Remote Sensing System (o) and UAH (l)      </vt:lpstr>
      <vt:lpstr> ~ 40 % of all CO2 emitted since 1900 had NO IMPACT on temperature measured independently by satellites in the low stratosphere ( ~ 17 km) Remote Sensing System (o) and UAH (l)      </vt:lpstr>
      <vt:lpstr> Theory of Greenhouse effect in the Glossary of IPCC AR5</vt:lpstr>
      <vt:lpstr> Above 11 km, where CO2 absorption is still 100 %, there is no decrease of temperature and, therefore, no weakening of emission: confirms low climate sensitivity </vt:lpstr>
      <vt:lpstr>Is the CO2 so dangerous that it warms Earth before it has been emitted?! Humlum, O., Stordahl, K., Solheim, J.E., 2013. Global &amp; Planetary Change 100, 51   If the fluctuating contribution is released from the oceans, then the anthropogenic contribution might be only 0.9ln(1.06) = 0.05°C in 2068</vt:lpstr>
      <vt:lpstr>No correlation CO2/temperature, consistent with TCR = 0.6°C AGW contribution of 0.9 ln(408/285) = 0.3°C since 1880 is LOWER than natural variability </vt:lpstr>
      <vt:lpstr>Diapositive 23</vt:lpstr>
      <vt:lpstr>Diapositive 24</vt:lpstr>
      <vt:lpstr>Diapositive 25</vt:lpstr>
      <vt:lpstr>Diapositive 26</vt:lpstr>
      <vt:lpstr>Diapositive 27</vt:lpstr>
      <vt:lpstr>Diapositive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Changement climatique</dc:title>
  <dc:creator>F.GERVAIS</dc:creator>
  <cp:lastModifiedBy>F.GERVAIS</cp:lastModifiedBy>
  <cp:revision>1662</cp:revision>
  <cp:lastPrinted>1997-11-28T16:46:52Z</cp:lastPrinted>
  <dcterms:created xsi:type="dcterms:W3CDTF">1997-11-28T15:16:14Z</dcterms:created>
  <dcterms:modified xsi:type="dcterms:W3CDTF">2018-09-05T11:52:09Z</dcterms:modified>
</cp:coreProperties>
</file>