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457" r:id="rId2"/>
    <p:sldId id="647" r:id="rId3"/>
    <p:sldId id="621" r:id="rId4"/>
    <p:sldId id="650" r:id="rId5"/>
    <p:sldId id="622" r:id="rId6"/>
    <p:sldId id="536" r:id="rId7"/>
    <p:sldId id="642" r:id="rId8"/>
    <p:sldId id="645" r:id="rId9"/>
    <p:sldId id="623" r:id="rId10"/>
    <p:sldId id="624" r:id="rId11"/>
    <p:sldId id="625" r:id="rId12"/>
    <p:sldId id="648" r:id="rId13"/>
    <p:sldId id="649" r:id="rId14"/>
    <p:sldId id="626" r:id="rId15"/>
    <p:sldId id="627" r:id="rId16"/>
    <p:sldId id="628" r:id="rId17"/>
    <p:sldId id="629" r:id="rId18"/>
    <p:sldId id="630" r:id="rId19"/>
    <p:sldId id="631" r:id="rId20"/>
    <p:sldId id="632" r:id="rId21"/>
    <p:sldId id="633" r:id="rId22"/>
    <p:sldId id="646" r:id="rId23"/>
    <p:sldId id="634" r:id="rId24"/>
    <p:sldId id="635" r:id="rId25"/>
    <p:sldId id="636" r:id="rId26"/>
    <p:sldId id="637" r:id="rId27"/>
    <p:sldId id="638" r:id="rId28"/>
    <p:sldId id="639" r:id="rId29"/>
    <p:sldId id="640" r:id="rId30"/>
    <p:sldId id="641" r:id="rId31"/>
    <p:sldId id="644" r:id="rId32"/>
    <p:sldId id="643" r:id="rId33"/>
    <p:sldId id="61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d Nikolov" initials="NN" lastIdx="1" clrIdx="0">
    <p:extLst/>
  </p:cmAuthor>
  <p:cmAuthor id="2" name="Ned Nikolov" initials="NN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00"/>
    <a:srgbClr val="FF0066"/>
    <a:srgbClr val="FF9900"/>
    <a:srgbClr val="000099"/>
    <a:srgbClr val="FFFFCC"/>
    <a:srgbClr val="CC00CC"/>
    <a:srgbClr val="6600CC"/>
    <a:srgbClr val="47008E"/>
    <a:srgbClr val="FF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28" autoAdjust="0"/>
    <p:restoredTop sz="94660"/>
  </p:normalViewPr>
  <p:slideViewPr>
    <p:cSldViewPr>
      <p:cViewPr>
        <p:scale>
          <a:sx n="120" d="100"/>
          <a:sy n="120" d="100"/>
        </p:scale>
        <p:origin x="-162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CEA48-62BB-40AC-955D-7D140B5E4E6D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CC24B-CCFD-4C2B-9194-549391160B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88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DD61-64D0-46D6-8F70-73E69D329E50}" type="datetime1">
              <a:rPr lang="en-US" smtClean="0"/>
              <a:t>9/13/2018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59DB-8B97-45A2-ADD4-8DB04F6BCFAC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19D9-9993-4DD1-B7F7-012DF95E398E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6693-0308-4957-94EA-BA4F90088B36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E037-58A9-4FBB-93CF-7305EFA717FE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4F3C-1F79-4D93-92FE-9B268344FDD5}" type="datetime1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2CCC-53FD-412F-831E-404A5A5FD623}" type="datetime1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2AF1-50C8-4B2E-A9EB-2C3FC2F18F49}" type="datetime1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1212-6366-4D84-BE91-8057EDB01298}" type="datetime1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E826-5101-4BEE-AB82-2C6BA31B9775}" type="datetime1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2F86-FF86-4033-AFC6-96768CD7B843}" type="datetime1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1527"/>
            </a:gs>
            <a:gs pos="0">
              <a:schemeClr val="bg2">
                <a:tint val="83000"/>
                <a:satMod val="320000"/>
              </a:schemeClr>
            </a:gs>
            <a:gs pos="11000">
              <a:schemeClr val="bg2">
                <a:shade val="15000"/>
                <a:satMod val="320000"/>
                <a:lumMod val="77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BFCEBE-F48A-417F-9561-2466C343E957}" type="datetime1">
              <a:rPr lang="en-US" smtClean="0"/>
              <a:t>9/13/2018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omicsonline.org/open-access/New-Insights-on-the-Physical-Nature-of-the-Atmospheric-Greenhouse-Effect-Deduced-from-an-Empirical-Planetary-Temperature-Model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benthamopen.com/FULLTEXT/TOASCJ-11-44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hyperlink" Target="https://www.atmos-chem-phys.net/13/8505/2013/" TargetMode="External"/><Relationship Id="rId4" Type="http://schemas.openxmlformats.org/officeDocument/2006/relationships/hyperlink" Target="http://journals.ametsoc.org/doi/abs/10.1175/2008JCLI2637.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235200"/>
            <a:ext cx="8382000" cy="4622800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4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04800"/>
            <a:ext cx="9067800" cy="990599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New Planetary Temperature Model and Its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Implications for Understanding of Earth’s Climate History  </a:t>
            </a:r>
            <a:endParaRPr lang="en-US" sz="28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346537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CC"/>
                </a:solidFill>
                <a:latin typeface="+mj-lt"/>
              </a:rPr>
              <a:t>Ned Nikolov, Ph.D. and Karl Zeller, Ph.D.</a:t>
            </a:r>
            <a:r>
              <a:rPr lang="en-US" dirty="0" smtClean="0">
                <a:solidFill>
                  <a:srgbClr val="FFFFCC"/>
                </a:solidFill>
                <a:latin typeface="+mj-lt"/>
              </a:rPr>
              <a:t/>
            </a:r>
            <a:br>
              <a:rPr lang="en-US" dirty="0" smtClean="0">
                <a:solidFill>
                  <a:srgbClr val="FFFFCC"/>
                </a:solidFill>
                <a:latin typeface="+mj-lt"/>
              </a:rPr>
            </a:br>
            <a:r>
              <a:rPr lang="en-US" dirty="0" smtClean="0">
                <a:solidFill>
                  <a:srgbClr val="FFFFCC"/>
                </a:solidFill>
                <a:latin typeface="+mj-lt"/>
              </a:rPr>
              <a:t>Independent Researchers</a:t>
            </a:r>
            <a:br>
              <a:rPr lang="en-US" dirty="0" smtClean="0">
                <a:solidFill>
                  <a:srgbClr val="FFFFCC"/>
                </a:solidFill>
                <a:latin typeface="+mj-lt"/>
              </a:rPr>
            </a:br>
            <a:r>
              <a:rPr lang="en-US" dirty="0" smtClean="0">
                <a:solidFill>
                  <a:srgbClr val="FFFFCC"/>
                </a:solidFill>
                <a:latin typeface="+mj-lt"/>
              </a:rPr>
              <a:t>Fort Collins CO, USA  </a:t>
            </a:r>
          </a:p>
        </p:txBody>
      </p:sp>
    </p:spTree>
    <p:extLst>
      <p:ext uri="{BB962C8B-B14F-4D97-AF65-F5344CB8AC3E}">
        <p14:creationId xmlns:p14="http://schemas.microsoft.com/office/powerpoint/2010/main" val="8505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09" y="1371600"/>
            <a:ext cx="3314991" cy="2667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3294132" cy="2667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51" y="4122967"/>
            <a:ext cx="3305849" cy="26588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098189"/>
            <a:ext cx="3294132" cy="268361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915400" cy="9144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Meridional Temperature Gradient (MTG) as a Function of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TOA Solar </a:t>
            </a:r>
            <a:r>
              <a:rPr lang="en-US" sz="2400" dirty="0" smtClean="0">
                <a:solidFill>
                  <a:schemeClr val="tx1"/>
                </a:solidFill>
              </a:rPr>
              <a:t>Irradiance and Total Atmospheric Pressure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7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3" y="1828800"/>
            <a:ext cx="4385697" cy="3045395"/>
          </a:xfrm>
          <a:prstGeom prst="rect">
            <a:avLst/>
          </a:prstGeom>
          <a:effectLst>
            <a:outerShdw blurRad="127000" dist="50800" dir="2700000" sx="101000" sy="101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915400" cy="914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Empirical Model Based on NASA Data: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Temperature Gradients vs. Atmospheric Density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66" y="1828800"/>
            <a:ext cx="4402839" cy="3045395"/>
          </a:xfrm>
          <a:prstGeom prst="rect">
            <a:avLst/>
          </a:prstGeom>
          <a:effectLst>
            <a:outerShdw blurRad="127000" dist="50800" dir="2700000" sx="101000" sy="101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0103" y="5029200"/>
            <a:ext cx="8905901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T</a:t>
            </a:r>
            <a:r>
              <a:rPr lang="en-US" b="1" i="1" baseline="-25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eq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= Equatorial Mean Annual Surface Temperature (K)</a:t>
            </a:r>
          </a:p>
          <a:p>
            <a:pPr algn="just"/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T</a:t>
            </a:r>
            <a:r>
              <a:rPr lang="en-US" b="1" i="1" baseline="-25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s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=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Spherically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Averaged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Global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Mean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Annual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Surface Temperature (K)</a:t>
            </a:r>
          </a:p>
          <a:p>
            <a:pPr algn="just"/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T</a:t>
            </a:r>
            <a:r>
              <a:rPr lang="en-US" b="1" i="1" baseline="-25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60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 = Mean Annual Surface Temperature at 60 degree  Absolute Latitude (K)</a:t>
            </a:r>
          </a:p>
          <a:p>
            <a:pPr algn="just"/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T</a:t>
            </a:r>
            <a:r>
              <a:rPr lang="en-US" b="1" i="1" baseline="-25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na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= Spherical Average Global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Airless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 Surface Temperature (K)</a:t>
            </a:r>
          </a:p>
        </p:txBody>
      </p:sp>
    </p:spTree>
    <p:extLst>
      <p:ext uri="{BB962C8B-B14F-4D97-AF65-F5344CB8AC3E}">
        <p14:creationId xmlns:p14="http://schemas.microsoft.com/office/powerpoint/2010/main" val="74495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5" y="1524000"/>
            <a:ext cx="7860926" cy="4953000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762000"/>
            <a:ext cx="8915400" cy="609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NZ Model Predictions for Mercury, Europa, and Pluto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0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27" y="1295400"/>
            <a:ext cx="7634713" cy="4876800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533400"/>
            <a:ext cx="8915400" cy="609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Pluto’s Near-Surface Temperatures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228" y="6200001"/>
            <a:ext cx="7634712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Reference: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Hinson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(2017)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 occultation measurements of Pluto’s neutral atmosphere with New Horizons. </a:t>
            </a:r>
            <a:r>
              <a:rPr lang="en-US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Icarus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290:96-111.     </a:t>
            </a:r>
            <a:endParaRPr lang="en-US" sz="12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31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59" y="2057400"/>
            <a:ext cx="6529341" cy="4572000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685800"/>
            <a:ext cx="8915400" cy="1219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Application of the New Planetary Temperature Model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to Investigate Drivers of Earth’s Paleoclimate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Employing Method of Richard Feynman  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8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" y="685800"/>
            <a:ext cx="8991600" cy="1219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Application of the New Planetary Temperature Model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to Study Drivers of Earth’s </a:t>
            </a:r>
            <a:r>
              <a:rPr lang="en-US" sz="2800" dirty="0" err="1" smtClean="0">
                <a:solidFill>
                  <a:schemeClr val="tx1"/>
                </a:solidFill>
              </a:rPr>
              <a:t>Paleoclimatic</a:t>
            </a:r>
            <a:r>
              <a:rPr lang="en-US" sz="2800" dirty="0" smtClean="0">
                <a:solidFill>
                  <a:schemeClr val="tx1"/>
                </a:solidFill>
              </a:rPr>
              <a:t> Changes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Employing Method of Richard Feynman  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935807"/>
            <a:ext cx="8077200" cy="4693593"/>
          </a:xfrm>
          <a:prstGeom prst="rect">
            <a:avLst/>
          </a:prstGeom>
          <a:solidFill>
            <a:schemeClr val="tx2"/>
          </a:solidFill>
          <a:effectLst>
            <a:outerShdw blurRad="101600" dist="101600" dir="2700000" algn="tl" rotWithShape="0">
              <a:schemeClr val="bg2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Make a Guess (</a:t>
            </a:r>
            <a:r>
              <a:rPr lang="en-US" sz="2000" b="1" i="1" dirty="0" smtClean="0">
                <a:solidFill>
                  <a:prstClr val="black"/>
                </a:solidFill>
                <a:latin typeface="Calibri"/>
              </a:rPr>
              <a:t>Formulate a </a:t>
            </a:r>
            <a:r>
              <a:rPr lang="en-US" sz="2000" b="1" i="1" dirty="0" smtClean="0">
                <a:solidFill>
                  <a:schemeClr val="bg1"/>
                </a:solidFill>
                <a:latin typeface="+mj-lt"/>
              </a:rPr>
              <a:t>Hypothesis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):</a:t>
            </a:r>
          </a:p>
          <a:p>
            <a:r>
              <a:rPr lang="en-US" sz="800" b="1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Changes in Earth’s Global Surface Air Temperature (GSAT) observed in the geological record on time scales of thousands to millions of years are caused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b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y variations in </a:t>
            </a:r>
            <a:r>
              <a:rPr lang="en-US" b="1" i="1" dirty="0" smtClean="0">
                <a:solidFill>
                  <a:schemeClr val="bg1"/>
                </a:solidFill>
                <a:latin typeface="+mj-lt"/>
              </a:rPr>
              <a:t>total atmospheric pressure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and do not depend on greenhouse-gas concentrations.</a:t>
            </a:r>
          </a:p>
          <a:p>
            <a:pPr lvl="0" algn="just"/>
            <a:endParaRPr lang="en-US" sz="1600" b="1" dirty="0" smtClean="0">
              <a:solidFill>
                <a:prstClr val="black"/>
              </a:solidFill>
              <a:latin typeface="Calibri"/>
            </a:endParaRPr>
          </a:p>
          <a:p>
            <a:pPr lvl="0" algn="just"/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Compute Consequence of the Guess (</a:t>
            </a:r>
            <a:r>
              <a:rPr lang="en-US" sz="2000" b="1" i="1" dirty="0" smtClean="0">
                <a:solidFill>
                  <a:prstClr val="black"/>
                </a:solidFill>
                <a:latin typeface="Calibri"/>
              </a:rPr>
              <a:t>Hypothesis Test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):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en-US" sz="90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A model assuming that variations in total atmospheric pressure were the main driver of Earth’s past climatic changes should correctly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reproduce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the observed </a:t>
            </a:r>
            <a:r>
              <a:rPr lang="en-US" b="1" i="1" dirty="0" smtClean="0">
                <a:solidFill>
                  <a:schemeClr val="bg1"/>
                </a:solidFill>
                <a:latin typeface="+mj-lt"/>
              </a:rPr>
              <a:t>Polar Temperature Amplifications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in the geological record.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lvl="0"/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Compare Model Computations to Observations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000" b="1" i="1" dirty="0" smtClean="0">
                <a:solidFill>
                  <a:prstClr val="black"/>
                </a:solidFill>
                <a:latin typeface="Calibri"/>
              </a:rPr>
              <a:t>Hypothesis Verification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):</a:t>
            </a:r>
            <a:br>
              <a:rPr lang="en-US" sz="20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800" b="1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+mj-lt"/>
              </a:rPr>
              <a:t>If the model correctly reproduces </a:t>
            </a:r>
            <a:r>
              <a:rPr lang="en-US" i="1" dirty="0" smtClean="0">
                <a:solidFill>
                  <a:prstClr val="black"/>
                </a:solidFill>
                <a:latin typeface="+mj-lt"/>
              </a:rPr>
              <a:t>independent</a:t>
            </a:r>
            <a:r>
              <a:rPr lang="en-US" dirty="0" smtClean="0">
                <a:solidFill>
                  <a:prstClr val="black"/>
                </a:solidFill>
                <a:latin typeface="+mj-lt"/>
              </a:rPr>
              <a:t> reconstructions of </a:t>
            </a:r>
            <a:r>
              <a:rPr lang="en-US" b="1" i="1" dirty="0" smtClean="0">
                <a:solidFill>
                  <a:prstClr val="black"/>
                </a:solidFill>
                <a:latin typeface="+mj-lt"/>
              </a:rPr>
              <a:t>Equatorial and Polar paleo-temperature dynamics</a:t>
            </a:r>
            <a:r>
              <a:rPr lang="en-US" dirty="0" smtClean="0">
                <a:solidFill>
                  <a:prstClr val="black"/>
                </a:solidFill>
                <a:latin typeface="+mj-lt"/>
              </a:rPr>
              <a:t> (i.e. past Polar Amplifications), then the Hypothesis is considered verified.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69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9" y="1447800"/>
            <a:ext cx="7590371" cy="5054484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" y="685800"/>
            <a:ext cx="8991600" cy="533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What Has Caused these </a:t>
            </a:r>
            <a:r>
              <a:rPr lang="en-US" sz="2800" dirty="0" err="1" smtClean="0">
                <a:solidFill>
                  <a:schemeClr val="tx1"/>
                </a:solidFill>
              </a:rPr>
              <a:t>Paleoclimatic</a:t>
            </a:r>
            <a:r>
              <a:rPr lang="en-US" sz="2800" dirty="0" smtClean="0">
                <a:solidFill>
                  <a:schemeClr val="tx1"/>
                </a:solidFill>
              </a:rPr>
              <a:t> Changes?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746557" y="2519242"/>
            <a:ext cx="457200" cy="457200"/>
          </a:xfrm>
          <a:prstGeom prst="ellipse">
            <a:avLst/>
          </a:prstGeom>
          <a:solidFill>
            <a:srgbClr val="FFFF00">
              <a:alpha val="18000"/>
            </a:srgbClr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43800" y="4648200"/>
            <a:ext cx="228600" cy="1143000"/>
          </a:xfrm>
          <a:prstGeom prst="ellipse">
            <a:avLst/>
          </a:prstGeom>
          <a:solidFill>
            <a:srgbClr val="FFFF00">
              <a:alpha val="18000"/>
            </a:srgbClr>
          </a:solidFill>
          <a:ln w="28575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010400" y="5158243"/>
            <a:ext cx="381000" cy="175757"/>
          </a:xfrm>
          <a:prstGeom prst="rightArrow">
            <a:avLst/>
          </a:prstGeom>
          <a:solidFill>
            <a:srgbClr val="CC00CC">
              <a:alpha val="26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267200" y="2590800"/>
            <a:ext cx="381000" cy="175757"/>
          </a:xfrm>
          <a:prstGeom prst="rightArrow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CC00CC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8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1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46" y="1385750"/>
            <a:ext cx="7381721" cy="5243650"/>
          </a:xfrm>
          <a:prstGeom prst="rect">
            <a:avLst/>
          </a:prstGeom>
          <a:ln>
            <a:noFill/>
          </a:ln>
          <a:effectLst>
            <a:outerShdw blurRad="127000" dist="889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685800"/>
            <a:ext cx="8915400" cy="533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Quaternary Climate Change &amp; Polar Amplification 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0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61" y="1371600"/>
            <a:ext cx="7539189" cy="4864349"/>
          </a:xfrm>
          <a:prstGeom prst="rect">
            <a:avLst/>
          </a:prstGeom>
          <a:ln>
            <a:noFill/>
          </a:ln>
          <a:effectLst>
            <a:outerShdw blurRad="127000" dist="889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685800"/>
            <a:ext cx="8915400" cy="533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Early Eocene Temperatures &amp; Polar Amplification 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5395" y="6278143"/>
            <a:ext cx="7574722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Reference: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Tierney et al. (2017) Eocene temperature gradients. </a:t>
            </a:r>
            <a:r>
              <a:rPr lang="en-US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Geoscience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10:538-539     </a:t>
            </a:r>
            <a:endParaRPr lang="en-US" sz="12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48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735080" cy="5278340"/>
          </a:xfrm>
          <a:prstGeom prst="rect">
            <a:avLst/>
          </a:prstGeom>
          <a:ln>
            <a:noFill/>
          </a:ln>
          <a:effectLst>
            <a:outerShdw blurRad="127000" dist="889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685800"/>
            <a:ext cx="8915400" cy="533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Global Climate Dynamics during the Quaternary</a:t>
            </a:r>
            <a:endParaRPr lang="en-US" sz="28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8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2819400"/>
            <a:ext cx="9144000" cy="4038600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4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64" y="304800"/>
            <a:ext cx="9067800" cy="457199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Purpose of this Talk:</a:t>
            </a:r>
            <a:endParaRPr lang="en-US" sz="28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8382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FFCC"/>
                </a:solidFill>
                <a:latin typeface="+mj-lt"/>
              </a:rPr>
              <a:t>Present an extension to the NZ semi-empirical model (Nikolov &amp; Zeller 2017) that accurately describes </a:t>
            </a:r>
            <a:r>
              <a:rPr lang="en-US" i="1" dirty="0" smtClean="0">
                <a:solidFill>
                  <a:srgbClr val="FFFFCC"/>
                </a:solidFill>
                <a:latin typeface="+mj-lt"/>
              </a:rPr>
              <a:t>latitudinal surface temperature gradients </a:t>
            </a:r>
            <a:r>
              <a:rPr lang="en-US" dirty="0" smtClean="0">
                <a:solidFill>
                  <a:srgbClr val="FFFFCC"/>
                </a:solidFill>
                <a:latin typeface="+mj-lt"/>
              </a:rPr>
              <a:t>on rocky planets &amp; moons in addition to the average global temperature.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FFFFCC"/>
              </a:solidFill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FFCC"/>
                </a:solidFill>
                <a:latin typeface="+mj-lt"/>
              </a:rPr>
              <a:t>Discuss implications of the extended NZ model for a qualitatively new understanding about drivers of Earth’s paleoclimate.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2501" y="2873514"/>
            <a:ext cx="1658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C00000"/>
                </a:solidFill>
              </a:rPr>
              <a:t>Early Eocene</a:t>
            </a:r>
            <a:r>
              <a:rPr lang="en-US" sz="1600" i="1" dirty="0">
                <a:solidFill>
                  <a:srgbClr val="C00000"/>
                </a:solidFill>
              </a:rPr>
              <a:t/>
            </a:r>
            <a:br>
              <a:rPr lang="en-US" sz="1600" i="1" dirty="0">
                <a:solidFill>
                  <a:srgbClr val="C00000"/>
                </a:solidFill>
              </a:rPr>
            </a:b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51,000,000 Years </a:t>
            </a:r>
            <a:r>
              <a:rPr lang="en-US" sz="1200" b="1" dirty="0">
                <a:solidFill>
                  <a:srgbClr val="C00000"/>
                </a:solidFill>
                <a:latin typeface="+mj-lt"/>
              </a:rPr>
              <a:t>A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go</a:t>
            </a:r>
          </a:p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Global Temp. = 31.6 </a:t>
            </a:r>
            <a:r>
              <a:rPr lang="en-US" sz="1200" b="1" baseline="30000" dirty="0" err="1" smtClean="0">
                <a:solidFill>
                  <a:srgbClr val="C00000"/>
                </a:solidFill>
                <a:latin typeface="+mj-lt"/>
              </a:rPr>
              <a:t>o</a:t>
            </a:r>
            <a:r>
              <a:rPr lang="en-US" sz="1200" b="1" dirty="0" err="1" smtClean="0">
                <a:solidFill>
                  <a:srgbClr val="C00000"/>
                </a:solidFill>
                <a:latin typeface="+mj-lt"/>
              </a:rPr>
              <a:t>C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1427" y="2873514"/>
            <a:ext cx="2360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0066"/>
                </a:solidFill>
              </a:rPr>
              <a:t>Last Glacial Maximum</a:t>
            </a:r>
            <a:r>
              <a:rPr lang="en-US" sz="1600" i="1" dirty="0" smtClean="0">
                <a:solidFill>
                  <a:srgbClr val="000066"/>
                </a:solidFill>
              </a:rPr>
              <a:t/>
            </a:r>
            <a:br>
              <a:rPr lang="en-US" sz="1600" i="1" dirty="0" smtClean="0">
                <a:solidFill>
                  <a:srgbClr val="000066"/>
                </a:solidFill>
              </a:rPr>
            </a:br>
            <a:r>
              <a:rPr lang="en-US" sz="1200" b="1" dirty="0" smtClean="0">
                <a:solidFill>
                  <a:srgbClr val="000066"/>
                </a:solidFill>
                <a:latin typeface="+mj-lt"/>
              </a:rPr>
              <a:t>22,000 Years Ago</a:t>
            </a:r>
          </a:p>
          <a:p>
            <a:pPr algn="ctr"/>
            <a:r>
              <a:rPr lang="en-US" sz="1200" b="1" dirty="0" smtClean="0">
                <a:solidFill>
                  <a:srgbClr val="000066"/>
                </a:solidFill>
                <a:latin typeface="+mj-lt"/>
              </a:rPr>
              <a:t>Global Temp. = 7.2 </a:t>
            </a:r>
            <a:r>
              <a:rPr lang="en-US" sz="1200" b="1" baseline="30000" dirty="0" err="1" smtClean="0">
                <a:solidFill>
                  <a:srgbClr val="000066"/>
                </a:solidFill>
                <a:latin typeface="+mj-lt"/>
              </a:rPr>
              <a:t>o</a:t>
            </a:r>
            <a:r>
              <a:rPr lang="en-US" sz="1200" b="1" dirty="0" err="1" smtClean="0">
                <a:solidFill>
                  <a:srgbClr val="000066"/>
                </a:solidFill>
                <a:latin typeface="+mj-lt"/>
              </a:rPr>
              <a:t>C</a:t>
            </a:r>
            <a:endParaRPr lang="en-US" sz="1200" b="1" dirty="0" smtClean="0">
              <a:solidFill>
                <a:srgbClr val="00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876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52" y="1591203"/>
            <a:ext cx="7735848" cy="5088317"/>
          </a:xfrm>
          <a:prstGeom prst="rect">
            <a:avLst/>
          </a:prstGeom>
          <a:ln>
            <a:noFill/>
          </a:ln>
          <a:effectLst>
            <a:outerShdw blurRad="127000" dist="889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609600"/>
            <a:ext cx="8763000" cy="838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Model Input: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Observed Global Temperature Time </a:t>
            </a:r>
            <a:r>
              <a:rPr lang="en-US" sz="2400" i="1" dirty="0">
                <a:solidFill>
                  <a:schemeClr val="tx1"/>
                </a:solidFill>
              </a:rPr>
              <a:t>Series for the Quaternary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7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40" y="1668055"/>
            <a:ext cx="7425191" cy="4885145"/>
          </a:xfrm>
          <a:prstGeom prst="rect">
            <a:avLst/>
          </a:prstGeom>
          <a:ln>
            <a:noFill/>
          </a:ln>
          <a:effectLst>
            <a:outerShdw blurRad="127000" dist="889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685800"/>
            <a:ext cx="8763000" cy="838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Intermediate Model Prediction/Output: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Total Atmospheric </a:t>
            </a:r>
            <a:r>
              <a:rPr lang="en-US" sz="2400" i="1" dirty="0">
                <a:solidFill>
                  <a:schemeClr val="tx1"/>
                </a:solidFill>
              </a:rPr>
              <a:t>Pressure </a:t>
            </a:r>
            <a:r>
              <a:rPr lang="en-US" sz="2400" i="1" dirty="0" smtClean="0">
                <a:solidFill>
                  <a:schemeClr val="tx1"/>
                </a:solidFill>
              </a:rPr>
              <a:t>Dynamics during the Quaternar</a:t>
            </a:r>
            <a:r>
              <a:rPr lang="en-US" sz="2400" dirty="0" smtClean="0">
                <a:solidFill>
                  <a:schemeClr val="tx1"/>
                </a:solidFill>
              </a:rPr>
              <a:t>y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4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84" y="1524000"/>
            <a:ext cx="6982866" cy="5222331"/>
          </a:xfrm>
          <a:prstGeom prst="rect">
            <a:avLst/>
          </a:prstGeom>
          <a:ln>
            <a:noFill/>
          </a:ln>
          <a:effectLst>
            <a:outerShdw blurRad="127000" dist="889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609600"/>
            <a:ext cx="8763000" cy="838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Model - Data </a:t>
            </a:r>
            <a:r>
              <a:rPr lang="en-US" sz="2800" dirty="0">
                <a:solidFill>
                  <a:schemeClr val="tx1"/>
                </a:solidFill>
              </a:rPr>
              <a:t>Comparison for the Quaternary :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Absolute Surface Air Temperatures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1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396222" cy="5029200"/>
          </a:xfrm>
          <a:prstGeom prst="rect">
            <a:avLst/>
          </a:prstGeom>
          <a:ln>
            <a:noFill/>
          </a:ln>
          <a:effectLst>
            <a:outerShdw blurRad="127000" dist="889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609600"/>
            <a:ext cx="8763000" cy="838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Model - Data Comparison </a:t>
            </a:r>
            <a:r>
              <a:rPr lang="en-US" sz="2800" dirty="0">
                <a:solidFill>
                  <a:schemeClr val="tx1"/>
                </a:solidFill>
              </a:rPr>
              <a:t>for the Quaternary :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Equatorial Surface Air Temperature Anomalies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1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514630" cy="5029200"/>
          </a:xfrm>
          <a:prstGeom prst="rect">
            <a:avLst/>
          </a:prstGeom>
          <a:ln>
            <a:noFill/>
          </a:ln>
          <a:effectLst>
            <a:outerShdw blurRad="127000" dist="889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609600"/>
            <a:ext cx="8763000" cy="838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Model - Data </a:t>
            </a:r>
            <a:r>
              <a:rPr lang="en-US" sz="2800" dirty="0">
                <a:solidFill>
                  <a:schemeClr val="tx1"/>
                </a:solidFill>
              </a:rPr>
              <a:t>Comparison for </a:t>
            </a:r>
            <a:r>
              <a:rPr lang="en-US" sz="2800" dirty="0" smtClean="0">
                <a:solidFill>
                  <a:schemeClr val="tx1"/>
                </a:solidFill>
              </a:rPr>
              <a:t>the Quaternary 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Polar Surface Air Temperature Anomalies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9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11" y="1676400"/>
            <a:ext cx="6639178" cy="4946728"/>
          </a:xfrm>
          <a:prstGeom prst="rect">
            <a:avLst/>
          </a:prstGeom>
          <a:ln>
            <a:noFill/>
          </a:ln>
          <a:effectLst>
            <a:outerShdw blurRad="127000" dist="889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685800"/>
            <a:ext cx="8763000" cy="838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Model - Data </a:t>
            </a:r>
            <a:r>
              <a:rPr lang="en-US" sz="2800" dirty="0">
                <a:solidFill>
                  <a:schemeClr val="tx1"/>
                </a:solidFill>
              </a:rPr>
              <a:t>Comparison for the </a:t>
            </a:r>
            <a:r>
              <a:rPr lang="en-US" sz="2800" dirty="0" smtClean="0">
                <a:solidFill>
                  <a:schemeClr val="tx1"/>
                </a:solidFill>
              </a:rPr>
              <a:t>Quaternary: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i="1" dirty="0" smtClean="0">
                <a:solidFill>
                  <a:schemeClr val="tx1"/>
                </a:solidFill>
              </a:rPr>
              <a:t>Comparison of Polar Surface Air Temperatures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0" y="1600201"/>
            <a:ext cx="7238913" cy="5105400"/>
          </a:xfrm>
          <a:prstGeom prst="rect">
            <a:avLst/>
          </a:prstGeom>
          <a:ln>
            <a:noFill/>
          </a:ln>
          <a:effectLst>
            <a:outerShdw blurRad="76200" dist="635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685800"/>
            <a:ext cx="8763000" cy="838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Model - Data Comparison </a:t>
            </a:r>
            <a:r>
              <a:rPr lang="en-US" sz="2800" dirty="0">
                <a:solidFill>
                  <a:schemeClr val="tx1"/>
                </a:solidFill>
              </a:rPr>
              <a:t>for the Early Eocene :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Latitudinal Temperatures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2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838200"/>
            <a:ext cx="8763000" cy="838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Model Prediction for the past 83 My: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Dynamics of Total Surface Atmospheric Pressure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45394"/>
            <a:ext cx="3829972" cy="2550406"/>
          </a:xfrm>
          <a:prstGeom prst="rect">
            <a:avLst/>
          </a:prstGeom>
          <a:ln>
            <a:noFill/>
          </a:ln>
          <a:effectLst>
            <a:outerShdw blurRad="114300" dist="635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31201"/>
            <a:ext cx="5079258" cy="3470027"/>
          </a:xfrm>
          <a:prstGeom prst="rect">
            <a:avLst/>
          </a:prstGeom>
          <a:ln>
            <a:noFill/>
          </a:ln>
          <a:effectLst>
            <a:outerShdw blurRad="114300" dist="635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57800" y="4545449"/>
            <a:ext cx="3829972" cy="11695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input to the NZ Model is a time series of  proxy-measured average global surface air temperature (GSAT) shown above, and the assumption that pressure variations have been driving past climatic changes.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5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838200"/>
            <a:ext cx="8763000" cy="838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Model Prediction for the past 83 My: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Dynamics of Meridional Temperature Gradient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45394"/>
            <a:ext cx="3829972" cy="2550406"/>
          </a:xfrm>
          <a:prstGeom prst="rect">
            <a:avLst/>
          </a:prstGeom>
          <a:ln>
            <a:noFill/>
          </a:ln>
          <a:effectLst>
            <a:outerShdw blurRad="114300" dist="635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40061"/>
            <a:ext cx="5079258" cy="3452308"/>
          </a:xfrm>
          <a:prstGeom prst="rect">
            <a:avLst/>
          </a:prstGeom>
          <a:ln>
            <a:noFill/>
          </a:ln>
          <a:effectLst>
            <a:outerShdw blurRad="114300" dist="635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57800" y="4545449"/>
            <a:ext cx="3829972" cy="11695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input to the NZ Model is a time series of  proxy-measured average global surface air temperature (GSAT) shown above, and the assumption that pressure variations have been driving past climatic changes.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2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685800"/>
            <a:ext cx="8763000" cy="838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Model Prediction for the past 83 My: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Dynamics of Annual Latitudinal Temperatures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2" y="1600199"/>
            <a:ext cx="7737528" cy="5110255"/>
          </a:xfrm>
          <a:prstGeom prst="rect">
            <a:avLst/>
          </a:prstGeom>
          <a:ln>
            <a:noFill/>
          </a:ln>
          <a:effectLst>
            <a:outerShdw blurRad="127000" dist="1016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4572000" y="3962400"/>
            <a:ext cx="609600" cy="457200"/>
          </a:xfrm>
          <a:prstGeom prst="ellipse">
            <a:avLst/>
          </a:prstGeom>
          <a:solidFill>
            <a:srgbClr val="FFFF00">
              <a:alpha val="18000"/>
            </a:srgbClr>
          </a:solidFill>
          <a:ln w="1905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76800" y="4876800"/>
            <a:ext cx="986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Polar </a:t>
            </a:r>
            <a:br>
              <a:rPr lang="en-US" sz="12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Glaciation</a:t>
            </a:r>
            <a:endParaRPr lang="en-US" sz="1200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957432" y="4419600"/>
            <a:ext cx="224168" cy="533400"/>
          </a:xfrm>
          <a:prstGeom prst="straightConnector1">
            <a:avLst/>
          </a:prstGeom>
          <a:ln w="12700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81281" y="6367046"/>
            <a:ext cx="85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</a:rPr>
              <a:t>© Ned Nikolov</a:t>
            </a:r>
            <a:br>
              <a:rPr lang="en-US" sz="800" dirty="0" smtClean="0">
                <a:solidFill>
                  <a:schemeClr val="bg1"/>
                </a:solidFill>
              </a:rPr>
            </a:br>
            <a:r>
              <a:rPr lang="en-US" sz="800" dirty="0" smtClean="0">
                <a:solidFill>
                  <a:schemeClr val="bg1"/>
                </a:solidFill>
              </a:rPr>
              <a:t>August 2018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7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6096000" cy="4381501"/>
          </a:xfrm>
          <a:prstGeom prst="rect">
            <a:avLst/>
          </a:prstGeom>
          <a:effectLst>
            <a:outerShdw blurRad="127000" dist="50800" dir="2700000" sx="101000" sy="101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" y="609600"/>
            <a:ext cx="8915400" cy="914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Empirical Model Based on NASA Data: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Atmospheric Thermal Effect (</a:t>
            </a:r>
            <a:r>
              <a:rPr lang="en-US" sz="2400" i="1" dirty="0" smtClean="0">
                <a:solidFill>
                  <a:schemeClr val="tx1"/>
                </a:solidFill>
              </a:rPr>
              <a:t>T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/</a:t>
            </a:r>
            <a:r>
              <a:rPr lang="en-US" sz="2400" i="1" dirty="0" smtClean="0">
                <a:solidFill>
                  <a:schemeClr val="tx1"/>
                </a:solidFill>
              </a:rPr>
              <a:t>T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na</a:t>
            </a:r>
            <a:r>
              <a:rPr lang="en-US" sz="2400" dirty="0" smtClean="0">
                <a:solidFill>
                  <a:schemeClr val="tx1"/>
                </a:solidFill>
              </a:rPr>
              <a:t>) vs. Total Surface Pressure  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6027003"/>
            <a:ext cx="6172199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Nikolov N, Zeller K (2017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)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New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insights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on the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physical nature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of the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atmospheric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g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reenhouse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e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ffect deduced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from 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empirical planetary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t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emperature model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. </a:t>
            </a:r>
            <a:r>
              <a:rPr lang="fr-FR" sz="14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Environ Pollut Climate Change 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1:112, </a:t>
            </a:r>
            <a:r>
              <a:rPr lang="fr-FR" sz="1400" dirty="0" err="1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doi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  <a:hlinkClick r:id="rId4"/>
              </a:rPr>
              <a:t>10.4172/2573-458X.1000112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90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95400" y="609600"/>
            <a:ext cx="6553200" cy="838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Geological Evidence Confirms the Beginning of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Arctic Glaciation in Middle Eocene: 42-39 My ago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451486"/>
            <a:ext cx="4495800" cy="5330314"/>
          </a:xfrm>
          <a:prstGeom prst="rect">
            <a:avLst/>
          </a:prstGeom>
          <a:ln>
            <a:noFill/>
          </a:ln>
          <a:effectLst>
            <a:outerShdw blurRad="127000" dist="1016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758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533400"/>
            <a:ext cx="8763000" cy="533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CONCLUSIONS: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120200"/>
            <a:ext cx="7391400" cy="5509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76200" dist="114300" dir="2700000" algn="tl" rotWithShape="0">
              <a:schemeClr val="accent2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 solar irradiance and total atmospheric pressure </a:t>
            </a:r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completely &amp; accurately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explain the distribution of latitudinal temperatures on planets across a </a:t>
            </a:r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range of physical environments in the Solar System. This confirms the finding by Nikolov &amp; Zeller (2017) that long-term average planetary temperatures are controlled by solar radiation &amp; pressure while being independent of atmospheric composition.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The NZ planetary temperature model derived from recent NASA observations provides a 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new, simpler, and far more accurate explanation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of the observed global &amp; latitudinal dynamics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of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surface air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temperature throughout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Earth’s geological history.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On the time scale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of thousands to millions of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years, Earth’s climate appears to be controlled by variations in total atmospheric mass and surface air pressure, a mechanism unbeknown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and not considered by modern science. This opens a 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new paradigm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for understanding of the dynamics of Earth’s climate system!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The ability of the NZ model to accurately reproduce independent measurements of past Equatorial &amp; Polar temperatures further confirms the 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physical reality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of the empirical pressure-temperature relationships inferred from NASA planetary data.    </a:t>
            </a:r>
          </a:p>
        </p:txBody>
      </p:sp>
    </p:spTree>
    <p:extLst>
      <p:ext uri="{BB962C8B-B14F-4D97-AF65-F5344CB8AC3E}">
        <p14:creationId xmlns:p14="http://schemas.microsoft.com/office/powerpoint/2010/main" val="249204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3276600"/>
            <a:ext cx="8763000" cy="533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rgbClr val="FFFFCC"/>
                </a:solidFill>
                <a:latin typeface="Lucida Calligraphy" panose="03010101010101010101" pitchFamily="66" charset="0"/>
              </a:rPr>
              <a:t>Thank you!</a:t>
            </a:r>
            <a:endParaRPr lang="en-US" sz="4400" i="1" baseline="-25000" dirty="0">
              <a:solidFill>
                <a:srgbClr val="FFFFCC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54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7178"/>
            <a:ext cx="4825142" cy="3221822"/>
          </a:xfrm>
          <a:prstGeom prst="rect">
            <a:avLst/>
          </a:prstGeom>
          <a:effectLst>
            <a:outerShdw blurRad="1143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" y="207178"/>
            <a:ext cx="3886200" cy="6555641"/>
          </a:xfrm>
          <a:prstGeom prst="rect">
            <a:avLst/>
          </a:prstGeom>
          <a:solidFill>
            <a:schemeClr val="tx2"/>
          </a:solidFill>
          <a:effectLst>
            <a:outerShdw blurRad="165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Reconstruction of Earth’s Albedo from Global 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Proxy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Temperature Records for the past 2,015 Years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endParaRPr lang="en-US" sz="1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Upper Panel: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Global temperature reconstruction using a variety of proxies. </a:t>
            </a:r>
            <a:br>
              <a:rPr lang="en-US" sz="1600" dirty="0" smtClean="0">
                <a:solidFill>
                  <a:schemeClr val="bg1"/>
                </a:solidFill>
                <a:latin typeface="+mj-lt"/>
              </a:rPr>
            </a:br>
            <a:r>
              <a:rPr lang="en-US" sz="1400" b="1" i="1" dirty="0" smtClean="0">
                <a:solidFill>
                  <a:schemeClr val="bg1"/>
                </a:solidFill>
                <a:latin typeface="+mj-lt"/>
              </a:rPr>
              <a:t>Reference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:  </a:t>
            </a:r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Lüdecke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H-J &amp; Weiss C-O (2017) 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Harmonic 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analysis 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of 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worldwide temperature proxies 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for 2000 years. </a:t>
            </a:r>
            <a:r>
              <a:rPr lang="en-US" sz="1400" i="1" dirty="0" smtClean="0">
                <a:solidFill>
                  <a:schemeClr val="bg1"/>
                </a:solidFill>
                <a:latin typeface="+mj-lt"/>
              </a:rPr>
              <a:t>Open Atmos. Sci. J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. 11:44-53, </a:t>
            </a:r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doi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1400" dirty="0" smtClean="0">
                <a:solidFill>
                  <a:schemeClr val="bg1"/>
                </a:solidFill>
                <a:latin typeface="+mj-lt"/>
                <a:hlinkClick r:id="rId3"/>
              </a:rPr>
              <a:t>10.2174/1874282301711010044</a:t>
            </a:r>
            <a:endParaRPr lang="en-US" sz="1400" dirty="0" smtClean="0">
              <a:solidFill>
                <a:schemeClr val="bg1"/>
              </a:solidFill>
              <a:latin typeface="+mj-lt"/>
            </a:endParaRPr>
          </a:p>
          <a:p>
            <a:pPr lvl="0"/>
            <a:r>
              <a:rPr lang="en-US" sz="16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Lower Panel:</a:t>
            </a:r>
            <a:endParaRPr lang="en-US" sz="16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Dynamics of Earth’s global albedo reconstructed from the temperature record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of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Lüdecke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&amp;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Weiss (2017)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assuming that temperature variations have been caused by changes in cloud albedo. Albedo calculations done by an analytical model by Nikolov &amp; Zeller (paper in preparation) parameterized with satellite-aided observations of 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hlinkClick r:id="rId4"/>
              </a:rPr>
              <a:t>Loeb et al (2009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) and 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hlinkClick r:id="rId5"/>
              </a:rPr>
              <a:t>Herman et al. (2013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).</a:t>
            </a:r>
          </a:p>
          <a:p>
            <a:endParaRPr lang="en-US" sz="1600" dirty="0">
              <a:solidFill>
                <a:schemeClr val="bg1"/>
              </a:solidFill>
              <a:latin typeface="+mj-lt"/>
            </a:endParaRPr>
          </a:p>
          <a:p>
            <a:endParaRPr lang="en-US" sz="16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74631"/>
            <a:ext cx="4825141" cy="3307169"/>
          </a:xfrm>
          <a:prstGeom prst="rect">
            <a:avLst/>
          </a:prstGeom>
          <a:effectLst>
            <a:outerShdw blurRad="1143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13" y="1447800"/>
            <a:ext cx="7524397" cy="4953000"/>
          </a:xfrm>
          <a:prstGeom prst="rect">
            <a:avLst/>
          </a:prstGeom>
          <a:effectLst>
            <a:outerShdw blurRad="127000" dist="762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28600" y="609600"/>
            <a:ext cx="8915400" cy="6096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NZ Model Robustness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13" y="1411116"/>
            <a:ext cx="7493687" cy="4989684"/>
          </a:xfrm>
          <a:prstGeom prst="rect">
            <a:avLst/>
          </a:prstGeom>
          <a:effectLst>
            <a:outerShdw blurRad="127000" dist="762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7435599" cy="4953000"/>
          </a:xfrm>
          <a:prstGeom prst="rect">
            <a:avLst/>
          </a:prstGeom>
          <a:effectLst>
            <a:outerShdw blurRad="127000" dist="762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039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10" y="2057400"/>
            <a:ext cx="7230290" cy="3147515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838200"/>
            <a:ext cx="8915400" cy="914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Baseline</a:t>
            </a:r>
            <a:r>
              <a:rPr lang="en-US" sz="2400" dirty="0" smtClean="0">
                <a:solidFill>
                  <a:schemeClr val="tx1"/>
                </a:solidFill>
              </a:rPr>
              <a:t> Global Surface Temperature (</a:t>
            </a:r>
            <a:r>
              <a:rPr lang="en-US" sz="2400" i="1" dirty="0" smtClean="0">
                <a:solidFill>
                  <a:schemeClr val="tx1"/>
                </a:solidFill>
              </a:rPr>
              <a:t>T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sb</a:t>
            </a:r>
            <a:r>
              <a:rPr lang="en-US" sz="2400" dirty="0" smtClean="0">
                <a:solidFill>
                  <a:schemeClr val="tx1"/>
                </a:solidFill>
              </a:rPr>
              <a:t>) as a Function of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TOA </a:t>
            </a:r>
            <a:r>
              <a:rPr lang="en-US" sz="2400" dirty="0">
                <a:solidFill>
                  <a:schemeClr val="tx1"/>
                </a:solidFill>
              </a:rPr>
              <a:t>Solar Irradiance (</a:t>
            </a:r>
            <a:r>
              <a:rPr lang="en-US" sz="2400" i="1" dirty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  <a:r>
              <a:rPr lang="en-US" sz="2400" dirty="0" smtClean="0">
                <a:solidFill>
                  <a:schemeClr val="tx1"/>
                </a:solidFill>
              </a:rPr>
              <a:t>and Total Atmospheric Pressure (</a:t>
            </a:r>
            <a:r>
              <a:rPr lang="en-US" sz="2400" i="1" dirty="0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7543800" y="4407674"/>
            <a:ext cx="228600" cy="609600"/>
          </a:xfrm>
          <a:prstGeom prst="rightBrace">
            <a:avLst/>
          </a:prstGeom>
          <a:ln w="22225" cmpd="thickThin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772400" y="4712474"/>
            <a:ext cx="188181" cy="0"/>
          </a:xfrm>
          <a:prstGeom prst="line">
            <a:avLst/>
          </a:prstGeom>
          <a:ln w="222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960581" y="4712474"/>
            <a:ext cx="0" cy="850127"/>
          </a:xfrm>
          <a:prstGeom prst="line">
            <a:avLst/>
          </a:prstGeom>
          <a:ln w="2222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120724" y="5568104"/>
            <a:ext cx="838200" cy="0"/>
          </a:xfrm>
          <a:prstGeom prst="straightConnector1">
            <a:avLst/>
          </a:prstGeom>
          <a:ln w="22225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47444" y="5383438"/>
            <a:ext cx="551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 Atmospheric Thermal Enhancement, </a:t>
            </a:r>
            <a:r>
              <a:rPr lang="en-US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i="1" baseline="-25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(-)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7772400" y="2209801"/>
            <a:ext cx="304800" cy="1981200"/>
          </a:xfrm>
          <a:prstGeom prst="rightBrace">
            <a:avLst/>
          </a:prstGeom>
          <a:ln w="1905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8077200" y="3200401"/>
            <a:ext cx="381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458200" y="3206093"/>
            <a:ext cx="0" cy="281370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096036" y="6019801"/>
            <a:ext cx="1362164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95400" y="5835135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Airless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Spherical  Average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Temperature, </a:t>
            </a:r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i="1" baseline="-25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(K) 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48600" y="6290846"/>
            <a:ext cx="85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 smtClean="0"/>
              <a:t>© Ned Nikolov</a:t>
            </a:r>
            <a:br>
              <a:rPr lang="en-US" sz="800" dirty="0" smtClean="0"/>
            </a:br>
            <a:r>
              <a:rPr lang="en-US" sz="800" dirty="0" smtClean="0"/>
              <a:t>August 2018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9327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44" y="1371600"/>
            <a:ext cx="3339756" cy="2667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3319384" cy="2667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38" y="4122967"/>
            <a:ext cx="3348162" cy="26588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28999"/>
            <a:ext cx="3319384" cy="265280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52400" y="609600"/>
            <a:ext cx="8915400" cy="762000"/>
          </a:xfrm>
        </p:spPr>
        <p:txBody>
          <a:bodyPr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Baseline</a:t>
            </a:r>
            <a:r>
              <a:rPr lang="en-US" sz="2400" dirty="0" smtClean="0">
                <a:solidFill>
                  <a:schemeClr val="tx1"/>
                </a:solidFill>
              </a:rPr>
              <a:t> Global Surface Temperature (GST) as a Function of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TOA </a:t>
            </a:r>
            <a:r>
              <a:rPr lang="en-US" sz="2400" dirty="0">
                <a:solidFill>
                  <a:schemeClr val="tx1"/>
                </a:solidFill>
              </a:rPr>
              <a:t>Solar Irradiance </a:t>
            </a:r>
            <a:r>
              <a:rPr lang="en-US" sz="2400" dirty="0" smtClean="0">
                <a:solidFill>
                  <a:schemeClr val="tx1"/>
                </a:solidFill>
              </a:rPr>
              <a:t>and Total Atmospheric Pressure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5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7777024" cy="4953000"/>
          </a:xfrm>
          <a:prstGeom prst="rect">
            <a:avLst/>
          </a:prstGeom>
          <a:effectLst>
            <a:outerShdw blurRad="127000" dist="762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" y="609600"/>
            <a:ext cx="8915400" cy="914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Earth’s Baseline Global Surface Temperature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f</a:t>
            </a:r>
            <a:r>
              <a:rPr lang="en-US" sz="2400" dirty="0" smtClean="0">
                <a:solidFill>
                  <a:schemeClr val="tx1"/>
                </a:solidFill>
              </a:rPr>
              <a:t>or the Past 2000 years: 286.4 K (+13.2 </a:t>
            </a:r>
            <a:r>
              <a:rPr lang="en-US" sz="2400" baseline="30000" dirty="0" smtClean="0">
                <a:solidFill>
                  <a:schemeClr val="tx1"/>
                </a:solidFill>
              </a:rPr>
              <a:t>o</a:t>
            </a:r>
            <a:r>
              <a:rPr lang="en-US" sz="2400" dirty="0" smtClean="0">
                <a:solidFill>
                  <a:schemeClr val="tx1"/>
                </a:solidFill>
              </a:rPr>
              <a:t>C)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4633" y="2590800"/>
            <a:ext cx="1066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Baseline </a:t>
            </a:r>
            <a:b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Temperature</a:t>
            </a:r>
            <a:endParaRPr lang="en-US" sz="14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622532" y="3110686"/>
            <a:ext cx="159268" cy="851714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05081" y="6290846"/>
            <a:ext cx="85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</a:rPr>
              <a:t>© Ned Nikolov</a:t>
            </a:r>
            <a:br>
              <a:rPr lang="en-US" sz="800" dirty="0" smtClean="0">
                <a:solidFill>
                  <a:schemeClr val="bg1"/>
                </a:solidFill>
              </a:rPr>
            </a:br>
            <a:r>
              <a:rPr lang="en-US" sz="800" dirty="0" smtClean="0">
                <a:solidFill>
                  <a:schemeClr val="bg1"/>
                </a:solidFill>
              </a:rPr>
              <a:t>August 2018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0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382000" cy="11430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If the baseline Global Surface Temperature of a planet is predictable from </a:t>
            </a: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olar </a:t>
            </a:r>
            <a:r>
              <a:rPr lang="en-US" sz="2400" dirty="0">
                <a:solidFill>
                  <a:schemeClr val="tx1"/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rradiance and Total Atmospheric </a:t>
            </a:r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ressure, what about the average temperatures at other latitudes?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09800"/>
            <a:ext cx="8458200" cy="443198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predict the average surface temperature at the Equator (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</a:t>
            </a:r>
            <a:r>
              <a:rPr lang="en-US" b="1" i="1" baseline="-25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eq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b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60-degree absolute latitude (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</a:t>
            </a:r>
            <a:r>
              <a:rPr lang="en-US" b="1" i="1" baseline="-25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60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and the Polar Region (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</a:t>
            </a:r>
            <a:r>
              <a:rPr lang="en-US" b="1" i="1" baseline="-250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Method: </a:t>
            </a:r>
            <a:r>
              <a:rPr lang="en-US" b="1" i="1" dirty="0" smtClean="0">
                <a:solidFill>
                  <a:schemeClr val="bg1"/>
                </a:solidFill>
                <a:cs typeface="Arial" panose="020B0604020202020204" pitchFamily="34" charset="0"/>
              </a:rPr>
              <a:t> Model Temperature </a:t>
            </a:r>
            <a:r>
              <a:rPr lang="en-US" b="1" i="1" dirty="0">
                <a:solidFill>
                  <a:schemeClr val="bg1"/>
                </a:solidFill>
                <a:cs typeface="Arial" panose="020B0604020202020204" pitchFamily="34" charset="0"/>
              </a:rPr>
              <a:t>Gradients </a:t>
            </a:r>
            <a:r>
              <a:rPr lang="en-US" b="1" i="1" dirty="0" smtClean="0">
                <a:solidFill>
                  <a:schemeClr val="bg1"/>
                </a:solidFill>
                <a:cs typeface="Arial" panose="020B0604020202020204" pitchFamily="34" charset="0"/>
              </a:rPr>
              <a:t>via </a:t>
            </a:r>
            <a:r>
              <a:rPr lang="en-US" b="1" i="1" dirty="0">
                <a:solidFill>
                  <a:schemeClr val="bg1"/>
                </a:solidFill>
                <a:cs typeface="Arial" panose="020B0604020202020204" pitchFamily="34" charset="0"/>
              </a:rPr>
              <a:t>Dimensional Analysis </a:t>
            </a:r>
            <a:endParaRPr lang="en-US" b="1" i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1200" b="1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</a:t>
            </a:r>
            <a:r>
              <a:rPr lang="en-US" b="1" i="1" baseline="-250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bs</a:t>
            </a:r>
            <a:r>
              <a:rPr lang="en-US" i="1" baseline="-25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Baseline Global Surface Temperature</a:t>
            </a:r>
          </a:p>
          <a:p>
            <a:pPr algn="just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i="1" dirty="0" smtClean="0">
                <a:solidFill>
                  <a:schemeClr val="bg1"/>
                </a:solidFill>
              </a:rPr>
              <a:t>Δ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T</a:t>
            </a:r>
            <a:r>
              <a:rPr lang="en-US" b="1" i="1" baseline="-25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lat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Meridional Temperature Gradient (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i="1" baseline="-25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i="1" baseline="-250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find:</a:t>
            </a: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b="1" i="1" dirty="0" smtClean="0">
                <a:solidFill>
                  <a:schemeClr val="bg1"/>
                </a:solidFill>
              </a:rPr>
              <a:t>Δ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T</a:t>
            </a:r>
            <a:r>
              <a:rPr lang="en-US" b="1" i="1" baseline="-25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lat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ƒ</a:t>
            </a:r>
            <a:r>
              <a:rPr lang="en-US" b="1" baseline="-25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i="1" baseline="-25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i="1" baseline="-250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</a:t>
            </a:r>
            <a:r>
              <a:rPr lang="en-US" b="1" i="1" baseline="-25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ƒ</a:t>
            </a:r>
            <a:r>
              <a:rPr lang="en-US" b="1" baseline="-25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i="1" baseline="-250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i="1" baseline="-25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ƒ</a:t>
            </a:r>
            <a:r>
              <a:rPr lang="en-US" b="1" baseline="-25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algn="just"/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unknown driver of the latitudinal temperature gradients. </a:t>
            </a:r>
          </a:p>
          <a:p>
            <a:pPr algn="just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Once the above gradients are defined, then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i="1" baseline="-250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i="1" baseline="-25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b="1" i="1" dirty="0" err="1">
                <a:solidFill>
                  <a:schemeClr val="bg1"/>
                </a:solidFill>
              </a:rPr>
              <a:t>Δ</a:t>
            </a:r>
            <a:r>
              <a:rPr lang="en-US" b="1" i="1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T</a:t>
            </a:r>
            <a:r>
              <a:rPr lang="en-US" b="1" i="1" baseline="-25000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lat</a:t>
            </a:r>
            <a:r>
              <a:rPr lang="en-US" b="1" i="1" baseline="-25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nature of 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429000"/>
            <a:ext cx="5257800" cy="1631216"/>
          </a:xfrm>
          <a:prstGeom prst="rect">
            <a:avLst/>
          </a:prstGeom>
          <a:solidFill>
            <a:srgbClr val="FFFFCC"/>
          </a:solidFill>
          <a:ln w="22225">
            <a:solidFill>
              <a:srgbClr val="FF0000"/>
            </a:solidFill>
          </a:ln>
          <a:effectLst>
            <a:outerShdw blurRad="127000" sx="104000" sy="104000" algn="ctr" rotWithShape="0">
              <a:schemeClr val="tx2">
                <a:lumMod val="1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found: </a:t>
            </a:r>
            <a:r>
              <a:rPr lang="en-US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Across planetary bodies of the Solar System, l</a:t>
            </a:r>
            <a:r>
              <a:rPr lang="en-US" sz="2000" b="1" dirty="0" smtClean="0">
                <a:solidFill>
                  <a:schemeClr val="bg1"/>
                </a:solidFill>
                <a:ea typeface="Times New Roman"/>
                <a:cs typeface="Arial" panose="020B0604020202020204" pitchFamily="34" charset="0"/>
              </a:rPr>
              <a:t>atitudinal temperature gradients can accurately be predicted from near-surface atmospheric molar density </a:t>
            </a:r>
            <a:r>
              <a:rPr lang="el-GR" sz="2000" b="1" i="1" dirty="0">
                <a:solidFill>
                  <a:schemeClr val="bg1"/>
                </a:solidFill>
                <a:ea typeface="Times New Roman"/>
                <a:cs typeface="Arial" panose="020B0604020202020204" pitchFamily="34" charset="0"/>
              </a:rPr>
              <a:t>ρ</a:t>
            </a:r>
            <a:r>
              <a:rPr lang="en-US" sz="2000" b="1" i="1" baseline="-25000" dirty="0" smtClean="0">
                <a:solidFill>
                  <a:schemeClr val="bg1"/>
                </a:solidFill>
                <a:ea typeface="Times New Roman"/>
                <a:cs typeface="Arial" panose="020B0604020202020204" pitchFamily="34" charset="0"/>
              </a:rPr>
              <a:t>m</a:t>
            </a:r>
            <a:r>
              <a:rPr lang="en-US" sz="2000" b="1" dirty="0">
                <a:solidFill>
                  <a:schemeClr val="bg1"/>
                </a:solidFill>
                <a:ea typeface="Times New Roman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a typeface="Times New Roman"/>
                <a:cs typeface="Arial" panose="020B0604020202020204" pitchFamily="34" charset="0"/>
              </a:rPr>
              <a:t>mol</a:t>
            </a:r>
            <a:r>
              <a:rPr lang="en-US" sz="2000" b="1" dirty="0">
                <a:solidFill>
                  <a:schemeClr val="bg1"/>
                </a:solidFill>
                <a:ea typeface="Times New Roman"/>
                <a:cs typeface="Arial" panose="020B0604020202020204" pitchFamily="34" charset="0"/>
              </a:rPr>
              <a:t> m</a:t>
            </a:r>
            <a:r>
              <a:rPr lang="en-US" sz="2000" b="1" baseline="30000" dirty="0">
                <a:solidFill>
                  <a:schemeClr val="bg1"/>
                </a:solidFill>
                <a:ea typeface="Times New Roman"/>
                <a:cs typeface="Arial" panose="020B0604020202020204" pitchFamily="34" charset="0"/>
              </a:rPr>
              <a:t>-3</a:t>
            </a:r>
            <a:r>
              <a:rPr lang="en-US" sz="2000" b="1" dirty="0" smtClean="0">
                <a:solidFill>
                  <a:schemeClr val="bg1"/>
                </a:solidFill>
                <a:ea typeface="Times New Roman"/>
                <a:cs typeface="Arial" panose="020B0604020202020204" pitchFamily="34" charset="0"/>
              </a:rPr>
              <a:t>), i.e. </a:t>
            </a:r>
            <a:r>
              <a:rPr lang="en-US" sz="20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</a:t>
            </a:r>
            <a:r>
              <a:rPr lang="en-US" sz="2000" b="1" dirty="0" smtClean="0">
                <a:solidFill>
                  <a:schemeClr val="bg1"/>
                </a:solidFill>
                <a:ea typeface="Times New Roman"/>
                <a:cs typeface="Arial" panose="020B0604020202020204" pitchFamily="34" charset="0"/>
              </a:rPr>
              <a:t> = </a:t>
            </a:r>
            <a:r>
              <a:rPr lang="el-GR" sz="2000" b="1" i="1" dirty="0" smtClean="0">
                <a:solidFill>
                  <a:schemeClr val="bg1"/>
                </a:solidFill>
                <a:ea typeface="Times New Roman"/>
                <a:cs typeface="Arial" panose="020B0604020202020204" pitchFamily="34" charset="0"/>
              </a:rPr>
              <a:t>ρ</a:t>
            </a:r>
            <a:r>
              <a:rPr lang="en-US" sz="2000" b="1" i="1" baseline="-25000" dirty="0" smtClean="0">
                <a:solidFill>
                  <a:schemeClr val="bg1"/>
                </a:solidFill>
                <a:ea typeface="Times New Roman"/>
                <a:cs typeface="Arial" panose="020B0604020202020204" pitchFamily="34" charset="0"/>
              </a:rPr>
              <a:t>m.</a:t>
            </a:r>
            <a:endParaRPr lang="en-US" sz="2000" b="1" dirty="0" smtClean="0">
              <a:solidFill>
                <a:schemeClr val="bg2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93" y="1546608"/>
            <a:ext cx="6149007" cy="4396992"/>
          </a:xfrm>
          <a:prstGeom prst="rect">
            <a:avLst/>
          </a:prstGeom>
          <a:effectLst>
            <a:outerShdw blurRad="127000" dist="762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8915400" cy="914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Empirical Model Based on NASA Data: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Meridional Temperature Gradient vs. Atmospheric Density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194" y="6027003"/>
            <a:ext cx="6149006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>
                <a:solidFill>
                  <a:schemeClr val="bg1"/>
                </a:solidFill>
              </a:rPr>
              <a:t>Δ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T</a:t>
            </a:r>
            <a:r>
              <a:rPr lang="en-US" b="1" i="1" baseline="-25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lat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 = Equator-to-Pole (Meridional) Temperature Gradient (K)</a:t>
            </a:r>
          </a:p>
          <a:p>
            <a:pPr algn="just"/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T</a:t>
            </a:r>
            <a:r>
              <a:rPr lang="en-US" b="1" i="1" baseline="-25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na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 = Spherical Average Global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Airless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Surface Temperature (K)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06" y="3048000"/>
            <a:ext cx="6383694" cy="1905000"/>
          </a:xfrm>
          <a:prstGeom prst="rect">
            <a:avLst/>
          </a:prstGeom>
          <a:ln w="12700">
            <a:solidFill>
              <a:srgbClr val="FF0000"/>
            </a:solidFill>
          </a:ln>
          <a:effectLst>
            <a:outerShdw blurRad="101600" dist="25400" sx="109000" sy="109000" algn="ctr" rotWithShape="0">
              <a:schemeClr val="accent1">
                <a:lumMod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844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73763"/>
      </a:hlink>
      <a:folHlink>
        <a:srgbClr val="073763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50076</TotalTime>
  <Words>935</Words>
  <Application>Microsoft Office PowerPoint</Application>
  <PresentationFormat>On-screen Show (4:3)</PresentationFormat>
  <Paragraphs>129</Paragraphs>
  <Slides>33</Slides>
  <Notes>32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New Planetary Temperature Model and Its Implications for Understanding of Earth’s Climate History  </vt:lpstr>
      <vt:lpstr>Purpose of this Talk:</vt:lpstr>
      <vt:lpstr>Empirical Model Based on NASA Data: Atmospheric Thermal Effect (Ts/Tna) vs. Total Surface Pressure  </vt:lpstr>
      <vt:lpstr>NZ Model Robustness</vt:lpstr>
      <vt:lpstr>PowerPoint Presentation</vt:lpstr>
      <vt:lpstr>Baseline Global Surface Temperature (GST) as a Function of TOA Solar Irradiance and Total Atmospheric Pressure</vt:lpstr>
      <vt:lpstr>Earth’s Baseline Global Surface Temperature for the Past 2000 years: 286.4 K (+13.2 oC)</vt:lpstr>
      <vt:lpstr>If the baseline Global Surface Temperature of a planet is predictable from Solar Irradiance and Total Atmospheric Pressure, what about the average temperatures at other latitudes?</vt:lpstr>
      <vt:lpstr>Empirical Model Based on NASA Data: Meridional Temperature Gradient vs. Atmospheric Density</vt:lpstr>
      <vt:lpstr>Meridional Temperature Gradient (MTG) as a Function of TOA Solar Irradiance and Total Atmospheric Pressure</vt:lpstr>
      <vt:lpstr>Empirical Model Based on NASA Data: Temperature Gradients vs. Atmospheric Density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Climate Change: Magnitude and Causes</dc:title>
  <dc:creator>Nikolovs</dc:creator>
  <cp:lastModifiedBy>Ned Nikolov</cp:lastModifiedBy>
  <cp:revision>3092</cp:revision>
  <dcterms:created xsi:type="dcterms:W3CDTF">2006-08-16T00:00:00Z</dcterms:created>
  <dcterms:modified xsi:type="dcterms:W3CDTF">2018-09-14T04:47:45Z</dcterms:modified>
</cp:coreProperties>
</file>