
<file path=[Content_Types].xml><?xml version="1.0" encoding="utf-8"?>
<Types xmlns="http://schemas.openxmlformats.org/package/2006/content-types">
  <Default Extension="bin" ContentType="application/vnd.openxmlformats-officedocument.presentationml.printerSettings"/>
  <Override PartName="/ppt/notesSlides/notesSlide24.xml" ContentType="application/vnd.openxmlformats-officedocument.presentationml.notesSlide+xml"/>
  <Override PartName="/ppt/slides/slide14.xml" ContentType="application/vnd.openxmlformats-officedocument.presentationml.slide+xml"/>
  <Default Extension="gif" ContentType="image/gif"/>
  <Override PartName="/ppt/notesSlides/notesSlide16.xml" ContentType="application/vnd.openxmlformats-officedocument.presentationml.notesSlide+xml"/>
  <Default Extension="rels" ContentType="application/vnd.openxmlformats-package.relationships+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3"/>
  </p:notesMasterIdLst>
  <p:handoutMasterIdLst>
    <p:handoutMasterId r:id="rId44"/>
  </p:handoutMasterIdLst>
  <p:sldIdLst>
    <p:sldId id="256" r:id="rId2"/>
    <p:sldId id="337" r:id="rId3"/>
    <p:sldId id="264" r:id="rId4"/>
    <p:sldId id="332" r:id="rId5"/>
    <p:sldId id="333" r:id="rId6"/>
    <p:sldId id="262" r:id="rId7"/>
    <p:sldId id="291" r:id="rId8"/>
    <p:sldId id="334" r:id="rId9"/>
    <p:sldId id="292" r:id="rId10"/>
    <p:sldId id="294" r:id="rId11"/>
    <p:sldId id="302" r:id="rId12"/>
    <p:sldId id="311" r:id="rId13"/>
    <p:sldId id="309" r:id="rId14"/>
    <p:sldId id="260" r:id="rId15"/>
    <p:sldId id="301" r:id="rId16"/>
    <p:sldId id="335" r:id="rId17"/>
    <p:sldId id="293" r:id="rId18"/>
    <p:sldId id="265" r:id="rId19"/>
    <p:sldId id="266" r:id="rId20"/>
    <p:sldId id="299" r:id="rId21"/>
    <p:sldId id="300" r:id="rId22"/>
    <p:sldId id="307" r:id="rId23"/>
    <p:sldId id="326" r:id="rId24"/>
    <p:sldId id="328" r:id="rId25"/>
    <p:sldId id="338" r:id="rId26"/>
    <p:sldId id="339" r:id="rId27"/>
    <p:sldId id="296" r:id="rId28"/>
    <p:sldId id="303" r:id="rId29"/>
    <p:sldId id="305" r:id="rId30"/>
    <p:sldId id="271" r:id="rId31"/>
    <p:sldId id="315" r:id="rId32"/>
    <p:sldId id="272" r:id="rId33"/>
    <p:sldId id="273" r:id="rId34"/>
    <p:sldId id="324" r:id="rId35"/>
    <p:sldId id="323" r:id="rId36"/>
    <p:sldId id="329" r:id="rId37"/>
    <p:sldId id="330" r:id="rId38"/>
    <p:sldId id="340" r:id="rId39"/>
    <p:sldId id="336" r:id="rId40"/>
    <p:sldId id="263" r:id="rId41"/>
    <p:sldId id="331" r:id="rId42"/>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3346" autoAdjust="0"/>
    <p:restoredTop sz="94969" autoAdjust="0"/>
  </p:normalViewPr>
  <p:slideViewPr>
    <p:cSldViewPr snapToGrid="0" snapToObjects="1">
      <p:cViewPr>
        <p:scale>
          <a:sx n="75" d="100"/>
          <a:sy n="75" d="100"/>
        </p:scale>
        <p:origin x="-92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0D6A22-8C10-DC4C-AB1E-80A848A34F25}" type="datetimeFigureOut">
              <a:rPr lang="nb-NO" smtClean="0"/>
              <a:pPr/>
              <a:t>9/16/18</a:t>
            </a:fld>
            <a:endParaRPr lang="nb-NO"/>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C50C07-2300-2E4C-A839-59713FEF9075}" type="slidenum">
              <a:rPr lang="nb-NO" smtClean="0"/>
              <a:pPr/>
              <a:t>‹#›</a:t>
            </a:fld>
            <a:endParaRPr lang="nb-NO"/>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3875DC-BD8D-E348-9532-3CA62D2AC656}" type="datetimeFigureOut">
              <a:rPr lang="nb-NO" smtClean="0"/>
              <a:pPr/>
              <a:t>9/16/18</a:t>
            </a:fld>
            <a:endParaRPr lang="nb-N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0C16D0-2201-214B-BA41-093A840F030F}" type="slidenum">
              <a:rPr lang="nb-NO" smtClean="0"/>
              <a:pPr/>
              <a:t>‹#›</a:t>
            </a:fld>
            <a:endParaRPr lang="nb-NO"/>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b-NO" dirty="0" smtClean="0"/>
              <a:t>This is </a:t>
            </a:r>
            <a:r>
              <a:rPr lang="nb-NO" dirty="0" err="1" smtClean="0"/>
              <a:t>explained</a:t>
            </a:r>
            <a:r>
              <a:rPr lang="nb-NO" dirty="0" smtClean="0"/>
              <a:t> in N. </a:t>
            </a:r>
            <a:r>
              <a:rPr lang="nb-NO" dirty="0" err="1" smtClean="0"/>
              <a:t>M</a:t>
            </a:r>
            <a:r>
              <a:rPr lang="nb-NO" dirty="0" err="1" smtClean="0"/>
              <a:t>örners</a:t>
            </a:r>
            <a:r>
              <a:rPr lang="nb-NO" dirty="0" smtClean="0"/>
              <a:t> talk at</a:t>
            </a:r>
            <a:r>
              <a:rPr lang="nb-NO" baseline="0" dirty="0" smtClean="0"/>
              <a:t> 12:20</a:t>
            </a:r>
            <a:endParaRPr lang="nb-NO"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3</a:t>
            </a:fld>
            <a:endParaRPr lang="nb-NO"/>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possible relation between cosmic rays and</a:t>
            </a:r>
            <a:r>
              <a:rPr lang="en-US" baseline="0" dirty="0" smtClean="0"/>
              <a:t> clouds have been investigated experimentally by </a:t>
            </a:r>
            <a:r>
              <a:rPr lang="en-US" baseline="0" dirty="0" err="1" smtClean="0"/>
              <a:t>Svensmark</a:t>
            </a:r>
            <a:r>
              <a:rPr lang="en-US" baseline="0" dirty="0" smtClean="0"/>
              <a:t> et. al, (SKY-project) and </a:t>
            </a:r>
            <a:r>
              <a:rPr lang="en-US" baseline="0" dirty="0" err="1" smtClean="0"/>
              <a:t>Kirkby</a:t>
            </a:r>
            <a:r>
              <a:rPr lang="en-US" baseline="0" dirty="0" smtClean="0"/>
              <a:t> et al. in CERN (the CLOUD project). This is explained in more detail in Easterbrook’s  talk 10:30</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13</a:t>
            </a:fld>
            <a:endParaRPr lang="nb-NO"/>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b="1" dirty="0">
                <a:latin typeface="Arial" pitchFamily="-103" charset="0"/>
                <a:ea typeface="Arial" pitchFamily="-103" charset="0"/>
                <a:cs typeface="Arial" pitchFamily="-103" charset="0"/>
              </a:rPr>
              <a:t>Figure 4. </a:t>
            </a:r>
            <a:r>
              <a:rPr lang="en-US" dirty="0">
                <a:latin typeface="Arial" pitchFamily="-103" charset="0"/>
                <a:ea typeface="Arial" pitchFamily="-103" charset="0"/>
                <a:cs typeface="Arial" pitchFamily="-103" charset="0"/>
              </a:rPr>
              <a:t>Butterfly diagram based on about 135 000 sunspot positions derived from </a:t>
            </a:r>
            <a:r>
              <a:rPr lang="en-US" dirty="0" err="1">
                <a:latin typeface="Arial" pitchFamily="-103" charset="0"/>
                <a:ea typeface="Arial" pitchFamily="-103" charset="0"/>
                <a:cs typeface="Arial" pitchFamily="-103" charset="0"/>
              </a:rPr>
              <a:t>Schwabe's</a:t>
            </a:r>
            <a:r>
              <a:rPr lang="en-US" dirty="0">
                <a:latin typeface="Arial" pitchFamily="-103" charset="0"/>
                <a:ea typeface="Arial" pitchFamily="-103" charset="0"/>
                <a:cs typeface="Arial" pitchFamily="-103" charset="0"/>
              </a:rPr>
              <a:t> observations of 1825–1867. A similar plotting style as used by Hathaway (http://</a:t>
            </a:r>
            <a:r>
              <a:rPr lang="en-US" dirty="0" err="1">
                <a:latin typeface="Arial" pitchFamily="-103" charset="0"/>
                <a:ea typeface="Arial" pitchFamily="-103" charset="0"/>
                <a:cs typeface="Arial" pitchFamily="-103" charset="0"/>
              </a:rPr>
              <a:t>solarscience.msfc.nasa.gov/SunspotCycle.shtml</a:t>
            </a:r>
            <a:r>
              <a:rPr lang="en-US" dirty="0">
                <a:latin typeface="Arial" pitchFamily="-103" charset="0"/>
                <a:ea typeface="Arial" pitchFamily="-103" charset="0"/>
                <a:cs typeface="Arial" pitchFamily="-103" charset="0"/>
              </a:rPr>
              <a:t>) is employed here</a:t>
            </a:r>
            <a:r>
              <a:rPr lang="en-US" dirty="0" smtClean="0">
                <a:latin typeface="Arial" pitchFamily="-103" charset="0"/>
                <a:ea typeface="Arial" pitchFamily="-103" charset="0"/>
                <a:cs typeface="Arial" pitchFamily="-103" charset="0"/>
              </a:rPr>
              <a:t>. The</a:t>
            </a:r>
            <a:r>
              <a:rPr lang="en-US" baseline="0" dirty="0" smtClean="0">
                <a:latin typeface="Arial" pitchFamily="-103" charset="0"/>
                <a:ea typeface="Arial" pitchFamily="-103" charset="0"/>
                <a:cs typeface="Arial" pitchFamily="-103" charset="0"/>
              </a:rPr>
              <a:t> first spots of a new cycle are observe at high latitude N or S and with opposite polarity than in the previous cycle.</a:t>
            </a:r>
            <a:r>
              <a:rPr lang="en-US" dirty="0" smtClean="0">
                <a:latin typeface="Arial" pitchFamily="-103" charset="0"/>
                <a:ea typeface="Arial" pitchFamily="-103" charset="0"/>
                <a:cs typeface="Arial" pitchFamily="-103" charset="0"/>
              </a:rPr>
              <a:t>
</a:t>
            </a:r>
            <a:endParaRPr lang="en-US" dirty="0">
              <a:latin typeface="Arial" pitchFamily="-103" charset="0"/>
              <a:ea typeface="Arial" pitchFamily="-103" charset="0"/>
              <a:cs typeface="Arial" pitchFamily="-103" charset="0"/>
            </a:endParaRPr>
          </a:p>
        </p:txBody>
      </p:sp>
      <p:sp>
        <p:nvSpPr>
          <p:cNvPr id="1741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36AE5DF2-FC9A-3B48-9546-D57E7E43FD84}" type="slidenum">
              <a:rPr lang="en-US" sz="1200"/>
              <a:pPr algn="r" eaLnBrk="1" hangingPunct="1"/>
              <a:t>14</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transition between two cycles: Spots from both cycles may exist simultaneously - when there are equal no of spots from both cycles, it is officially a minimum. Other parameters may also be used in the final definition of a minimum.</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15</a:t>
            </a:fld>
            <a:endParaRPr lang="nb-NO"/>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picture</a:t>
            </a:r>
            <a:r>
              <a:rPr lang="en-US" baseline="0" dirty="0" smtClean="0"/>
              <a:t> to the left and the </a:t>
            </a:r>
            <a:r>
              <a:rPr lang="en-US" baseline="0" dirty="0" err="1" smtClean="0"/>
              <a:t>magnetogram</a:t>
            </a:r>
            <a:r>
              <a:rPr lang="en-US" baseline="0" dirty="0" smtClean="0"/>
              <a:t> to the right are both taken with the SOHO space observatory. </a:t>
            </a:r>
            <a:r>
              <a:rPr lang="en-US" dirty="0" smtClean="0"/>
              <a:t>Since we have much better telescopes and satellites to follow the Sun today.</a:t>
            </a:r>
            <a:r>
              <a:rPr lang="en-US" baseline="0" dirty="0" smtClean="0"/>
              <a:t> it is important to count sunspots with the same small telescopes as done from 1850. The smallest spots (or nudges) seen in the pictures may therefore not be counted.</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16</a:t>
            </a:fld>
            <a:endParaRPr lang="nb-NO"/>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three last cycles show</a:t>
            </a:r>
            <a:r>
              <a:rPr lang="en-US" baseline="0" dirty="0" smtClean="0"/>
              <a:t> diminishing activity. Cycle 23 became 2.2 yrs longer than cycle 22.</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17</a:t>
            </a:fld>
            <a:endParaRPr lang="nb-NO"/>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close to the end</a:t>
            </a:r>
            <a:r>
              <a:rPr lang="en-US" baseline="0" dirty="0" smtClean="0"/>
              <a:t> of cycle 24 which started in September 2008. It has now lasted in 10 years, and may last one or two years longer. We may also note that cycle 24 apparently has two maxima. </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18</a:t>
            </a:fld>
            <a:endParaRPr lang="nb-NO"/>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1850 the sunspot cycle length has</a:t>
            </a:r>
            <a:r>
              <a:rPr lang="en-US" baseline="0" dirty="0" smtClean="0"/>
              <a:t> been successively shorter - until Cycle 23, which jumped to 12.2 yrs</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19</a:t>
            </a:fld>
            <a:endParaRPr lang="nb-NO"/>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diagram shows the timing of sunspot minimum related to when the minimum is expected to arrive if the length is determined by a stationary clock. It apparently is not. From </a:t>
            </a:r>
            <a:r>
              <a:rPr lang="en-US" baseline="0" dirty="0" err="1" smtClean="0"/>
              <a:t>Cyle</a:t>
            </a:r>
            <a:r>
              <a:rPr lang="en-US" baseline="0" dirty="0" smtClean="0"/>
              <a:t> 3 to Cycle 14 the arrival time was changed from 4 years to early to about 3 years too late. Then from Cycle 15 through 22 the delay was corrected and the Sun was </a:t>
            </a:r>
            <a:r>
              <a:rPr lang="en-US" baseline="0" dirty="0" err="1" smtClean="0"/>
              <a:t>finaly</a:t>
            </a:r>
            <a:r>
              <a:rPr lang="en-US" baseline="0" dirty="0" smtClean="0"/>
              <a:t> two years too early.  My opinion is that such a systematic change cannot be random, it is either an internal clock or external that sends the correction signal. The planets in our solar system may be the correcting clock.</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20</a:t>
            </a:fld>
            <a:endParaRPr lang="nb-NO"/>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smtClean="0"/>
              <a:t>To the upper right a Fourier</a:t>
            </a:r>
            <a:r>
              <a:rPr lang="en-GB" baseline="0" noProof="0" dirty="0" smtClean="0"/>
              <a:t> Transform of the time deviation from a constant clock with P=11.06 yrs signal. </a:t>
            </a:r>
            <a:r>
              <a:rPr lang="en-GB" noProof="0" dirty="0" smtClean="0"/>
              <a:t>Upper panel: simulation</a:t>
            </a:r>
            <a:r>
              <a:rPr lang="en-GB" baseline="0" noProof="0" dirty="0" smtClean="0"/>
              <a:t> with 2 periods (P=440 and 190 yrs). In the lower panel 6 periods are included:192, 437, 86, 43,46, 27</a:t>
            </a:r>
            <a:endParaRPr lang="en-GB" noProof="0"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21</a:t>
            </a:fld>
            <a:endParaRPr lang="nb-NO"/>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deep solar minimum has since</a:t>
            </a:r>
            <a:r>
              <a:rPr lang="en-US" baseline="0" dirty="0" smtClean="0"/>
              <a:t> 1200 arrived when a period about 190 yrs is on its increasing phase. A new deep minimum may arrive the coming century.</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22</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b-NO" dirty="0" smtClean="0"/>
              <a:t>In </a:t>
            </a:r>
            <a:r>
              <a:rPr lang="nb-NO" dirty="0" err="1" smtClean="0"/>
              <a:t>the</a:t>
            </a:r>
            <a:r>
              <a:rPr lang="nb-NO" dirty="0" smtClean="0"/>
              <a:t> same </a:t>
            </a:r>
            <a:r>
              <a:rPr lang="nb-NO" dirty="0" err="1" smtClean="0"/>
              <a:t>paper</a:t>
            </a:r>
            <a:r>
              <a:rPr lang="nb-NO" dirty="0" smtClean="0"/>
              <a:t> </a:t>
            </a:r>
            <a:r>
              <a:rPr lang="nb-NO" dirty="0" err="1" smtClean="0"/>
              <a:t>they</a:t>
            </a:r>
            <a:r>
              <a:rPr lang="nb-NO" dirty="0" smtClean="0"/>
              <a:t> </a:t>
            </a:r>
            <a:r>
              <a:rPr lang="nb-NO" dirty="0" err="1" smtClean="0"/>
              <a:t>also</a:t>
            </a:r>
            <a:r>
              <a:rPr lang="nb-NO" dirty="0" smtClean="0"/>
              <a:t> </a:t>
            </a:r>
            <a:r>
              <a:rPr lang="nb-NO" dirty="0" err="1" smtClean="0"/>
              <a:t>discuss</a:t>
            </a:r>
            <a:r>
              <a:rPr lang="nb-NO" dirty="0" smtClean="0"/>
              <a:t> </a:t>
            </a:r>
            <a:r>
              <a:rPr lang="nb-NO" dirty="0" err="1" smtClean="0"/>
              <a:t>various</a:t>
            </a:r>
            <a:r>
              <a:rPr lang="nb-NO" dirty="0" smtClean="0"/>
              <a:t> </a:t>
            </a:r>
            <a:r>
              <a:rPr lang="nb-NO" dirty="0" err="1" smtClean="0"/>
              <a:t>estimates</a:t>
            </a:r>
            <a:r>
              <a:rPr lang="nb-NO" baseline="0" dirty="0" smtClean="0"/>
              <a:t> </a:t>
            </a:r>
            <a:r>
              <a:rPr lang="nb-NO" baseline="0" dirty="0" err="1" smtClean="0"/>
              <a:t>of</a:t>
            </a:r>
            <a:r>
              <a:rPr lang="nb-NO" baseline="0" dirty="0" smtClean="0"/>
              <a:t> TSI - </a:t>
            </a:r>
            <a:r>
              <a:rPr lang="nb-NO" baseline="0" dirty="0" err="1" smtClean="0"/>
              <a:t>this</a:t>
            </a:r>
            <a:r>
              <a:rPr lang="nb-NO" baseline="0" dirty="0" smtClean="0"/>
              <a:t> is </a:t>
            </a:r>
            <a:r>
              <a:rPr lang="nb-NO" baseline="0" dirty="0" err="1" smtClean="0"/>
              <a:t>the</a:t>
            </a:r>
            <a:r>
              <a:rPr lang="nb-NO" baseline="0" dirty="0" smtClean="0"/>
              <a:t> </a:t>
            </a:r>
            <a:r>
              <a:rPr lang="nb-NO" baseline="0" dirty="0" err="1" smtClean="0"/>
              <a:t>one</a:t>
            </a:r>
            <a:r>
              <a:rPr lang="nb-NO" baseline="0" dirty="0" smtClean="0"/>
              <a:t> </a:t>
            </a:r>
            <a:r>
              <a:rPr lang="nb-NO" baseline="0" dirty="0" err="1" smtClean="0"/>
              <a:t>that</a:t>
            </a:r>
            <a:r>
              <a:rPr lang="nb-NO" baseline="0" dirty="0" smtClean="0"/>
              <a:t> matches </a:t>
            </a:r>
            <a:r>
              <a:rPr lang="nb-NO" baseline="0" dirty="0" err="1" smtClean="0"/>
              <a:t>NH-temperature</a:t>
            </a:r>
            <a:r>
              <a:rPr lang="nb-NO" baseline="0" dirty="0" smtClean="0"/>
              <a:t> best</a:t>
            </a:r>
            <a:endParaRPr lang="nb-NO"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4</a:t>
            </a:fld>
            <a:endParaRPr lang="nb-NO"/>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Yndestad</a:t>
            </a:r>
            <a:r>
              <a:rPr lang="en-US" dirty="0" smtClean="0"/>
              <a:t> (next speaker) and </a:t>
            </a:r>
            <a:r>
              <a:rPr lang="en-US" dirty="0" err="1" smtClean="0"/>
              <a:t>Solheim</a:t>
            </a:r>
            <a:r>
              <a:rPr lang="en-US" dirty="0" smtClean="0"/>
              <a:t> analyzed</a:t>
            </a:r>
            <a:r>
              <a:rPr lang="en-US" baseline="0" dirty="0" smtClean="0"/>
              <a:t> both sunspot number series and total solar irradiance series. The only common, stationary period was a period of 210 years, which is related to the period of Uranus. This 210 yr period may be the </a:t>
            </a:r>
            <a:r>
              <a:rPr lang="en-US" baseline="0" dirty="0" err="1" smtClean="0"/>
              <a:t>syncronization</a:t>
            </a:r>
            <a:r>
              <a:rPr lang="en-US" baseline="0" dirty="0" smtClean="0"/>
              <a:t> period of sunspots and TSI.</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23</a:t>
            </a:fld>
            <a:endParaRPr lang="nb-NO"/>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possible explanation of </a:t>
            </a:r>
            <a:r>
              <a:rPr lang="en-US" baseline="0" dirty="0" smtClean="0"/>
              <a:t> a 190 year period: The Jupiter-Saturn gear effect (transfer of angular momentum when they are at </a:t>
            </a:r>
            <a:r>
              <a:rPr lang="en-US" baseline="0" dirty="0" err="1" smtClean="0"/>
              <a:t>quadrature</a:t>
            </a:r>
            <a:r>
              <a:rPr lang="en-US" baseline="0" dirty="0" smtClean="0"/>
              <a:t> with the sun every 19</a:t>
            </a:r>
            <a:r>
              <a:rPr lang="en-US" baseline="30000" dirty="0" smtClean="0"/>
              <a:t>th</a:t>
            </a:r>
            <a:r>
              <a:rPr lang="en-US" baseline="0" dirty="0" smtClean="0"/>
              <a:t> yr - amplified by the gear effect from the Earth-Venus pair, which is largest when they also are near </a:t>
            </a:r>
            <a:r>
              <a:rPr lang="en-US" baseline="0" dirty="0" err="1" smtClean="0"/>
              <a:t>quadrature</a:t>
            </a:r>
            <a:r>
              <a:rPr lang="en-US" baseline="0" dirty="0" smtClean="0"/>
              <a:t>, which happened in 1784 and 1993 (209 yrs apart). </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24</a:t>
            </a:fld>
            <a:endParaRPr lang="nb-NO"/>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is shown the correlation between the length of a cycle and the temperature in the following cycle (T</a:t>
            </a:r>
            <a:r>
              <a:rPr lang="en-US" baseline="-25000" dirty="0" smtClean="0"/>
              <a:t>+1</a:t>
            </a:r>
            <a:r>
              <a:rPr lang="en-US" baseline="0" dirty="0" smtClean="0"/>
              <a:t>) - and the correlation coefficient with different smoothing.</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27</a:t>
            </a:fld>
            <a:endParaRPr lang="nb-NO"/>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difference in T</a:t>
            </a:r>
            <a:r>
              <a:rPr lang="en-US" baseline="-25000" dirty="0" smtClean="0"/>
              <a:t>+1</a:t>
            </a:r>
            <a:r>
              <a:rPr lang="en-US" baseline="0" dirty="0" smtClean="0"/>
              <a:t> for a difference of 2.2 yrs as between solar cycle 22 and 23 is about 1C.</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28</a:t>
            </a:fld>
            <a:endParaRPr lang="nb-NO"/>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idea was to test the solar</a:t>
            </a:r>
            <a:r>
              <a:rPr lang="en-US" baseline="0" dirty="0" smtClean="0"/>
              <a:t> cycle length </a:t>
            </a:r>
            <a:r>
              <a:rPr lang="en-US" baseline="0" dirty="0" err="1" smtClean="0"/>
              <a:t>predicion</a:t>
            </a:r>
            <a:r>
              <a:rPr lang="en-US" baseline="0" dirty="0" smtClean="0"/>
              <a:t> in a sample of sites near the North Atlantic</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29</a:t>
            </a:fld>
            <a:endParaRPr lang="nb-NO"/>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correlation improves considerably with a time delay of</a:t>
            </a:r>
            <a:r>
              <a:rPr lang="en-US" baseline="0" dirty="0" smtClean="0"/>
              <a:t> 10-12 years for some specific stations in the lower left corner</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30</a:t>
            </a:fld>
            <a:endParaRPr lang="nb-NO"/>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of one out of 14 series</a:t>
            </a:r>
            <a:r>
              <a:rPr lang="en-US" baseline="0" dirty="0" smtClean="0"/>
              <a:t> investigated. The lower panel show </a:t>
            </a:r>
            <a:r>
              <a:rPr lang="en-US" baseline="0" dirty="0" err="1" smtClean="0"/>
              <a:t>oberved</a:t>
            </a:r>
            <a:r>
              <a:rPr lang="en-US" baseline="0" dirty="0" smtClean="0"/>
              <a:t> temperatures and mean in solar cycles with the prediction in cycle 24 as the last mark (diamond). The central panel: the relation between SCL and temperature in the same cycle (left) and the following cycle (right). The top diagram shows the relation between temperature in solar cycles, corrected for the length of the previous cycle.</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31</a:t>
            </a:fld>
            <a:endParaRPr lang="nb-NO"/>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Conclusion: the highest percentage</a:t>
            </a:r>
            <a:r>
              <a:rPr lang="en-GB" baseline="0" dirty="0" smtClean="0"/>
              <a:t> of the variance for the Previous Solar Cycle Length model is found for stations in and near the North Atlantic &gt; 50%</a:t>
            </a:r>
          </a:p>
          <a:p>
            <a:endParaRPr lang="en-GB" baseline="0" dirty="0" smtClean="0"/>
          </a:p>
          <a:p>
            <a:r>
              <a:rPr lang="en-GB" baseline="0" dirty="0" smtClean="0"/>
              <a:t>                   From this we can conclude that the Solar effect is related (strongest) to the Ocean currents. This explains the lag of 10-12 years.</a:t>
            </a:r>
            <a:endParaRPr lang="en-GB" dirty="0"/>
          </a:p>
        </p:txBody>
      </p:sp>
      <p:sp>
        <p:nvSpPr>
          <p:cNvPr id="4" name="Slide Number Placeholder 3"/>
          <p:cNvSpPr>
            <a:spLocks noGrp="1"/>
          </p:cNvSpPr>
          <p:nvPr>
            <p:ph type="sldNum" sz="quarter" idx="10"/>
          </p:nvPr>
        </p:nvSpPr>
        <p:spPr/>
        <p:txBody>
          <a:bodyPr/>
          <a:lstStyle/>
          <a:p>
            <a:fld id="{4297E54F-233D-E041-8E1D-AC3398902D3F}" type="slidenum">
              <a:rPr lang="en-GB" smtClean="0"/>
              <a:pPr/>
              <a:t>32</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1" i="1" kern="1200" dirty="0" smtClean="0">
                <a:solidFill>
                  <a:schemeClr val="tx1"/>
                </a:solidFill>
                <a:latin typeface="+mn-lt"/>
                <a:ea typeface="+mn-ea"/>
                <a:cs typeface="+mn-cs"/>
              </a:rPr>
              <a:t>Marine and Atmospheric Thermal Transport –Northern Hemisphere </a:t>
            </a:r>
            <a:r>
              <a:rPr lang="en-AU" sz="1200" kern="1200" dirty="0" smtClean="0">
                <a:solidFill>
                  <a:schemeClr val="tx1"/>
                </a:solidFill>
                <a:latin typeface="+mn-lt"/>
                <a:ea typeface="+mn-ea"/>
                <a:cs typeface="+mn-cs"/>
              </a:rPr>
              <a:t>(</a:t>
            </a:r>
            <a:r>
              <a:rPr lang="en-AU" sz="1200" kern="1200" dirty="0" err="1" smtClean="0">
                <a:solidFill>
                  <a:schemeClr val="tx1"/>
                </a:solidFill>
                <a:latin typeface="+mn-lt"/>
                <a:ea typeface="+mn-ea"/>
                <a:cs typeface="+mn-cs"/>
              </a:rPr>
              <a:t>Anthoni</a:t>
            </a:r>
            <a:r>
              <a:rPr lang="en-AU" sz="1200" kern="1200" dirty="0" smtClean="0">
                <a:solidFill>
                  <a:schemeClr val="tx1"/>
                </a:solidFill>
                <a:latin typeface="+mn-lt"/>
                <a:ea typeface="+mn-ea"/>
                <a:cs typeface="+mn-cs"/>
              </a:rPr>
              <a:t> 2000)</a:t>
            </a:r>
          </a:p>
          <a:p>
            <a:r>
              <a:rPr lang="en-AU" sz="1200" kern="1200" dirty="0" smtClean="0">
                <a:solidFill>
                  <a:schemeClr val="tx1"/>
                </a:solidFill>
                <a:latin typeface="+mn-lt"/>
                <a:ea typeface="+mn-ea"/>
                <a:cs typeface="+mn-cs"/>
              </a:rPr>
              <a:t>Note The atmospheric heat transport is mainly energy involved in successive evaporation and precipitation.</a:t>
            </a:r>
          </a:p>
          <a:p>
            <a:endParaRPr lang="en-AU" dirty="0"/>
          </a:p>
        </p:txBody>
      </p:sp>
      <p:sp>
        <p:nvSpPr>
          <p:cNvPr id="4" name="Slide Number Placeholder 3"/>
          <p:cNvSpPr>
            <a:spLocks noGrp="1"/>
          </p:cNvSpPr>
          <p:nvPr>
            <p:ph type="sldNum" sz="quarter" idx="10"/>
          </p:nvPr>
        </p:nvSpPr>
        <p:spPr/>
        <p:txBody>
          <a:bodyPr/>
          <a:lstStyle/>
          <a:p>
            <a:fld id="{5D04948C-C8D3-40D3-9F2C-798CCAA5A2A3}" type="slidenum">
              <a:rPr lang="en-AU" smtClean="0"/>
              <a:pPr/>
              <a:t>33</a:t>
            </a:fld>
            <a:endParaRPr lang="en-AU"/>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a:t>
            </a:r>
            <a:r>
              <a:rPr lang="en-US" baseline="0" dirty="0" smtClean="0"/>
              <a:t>s of 3 of the series with predictions and observed temperatures so far (2010-17) in cycle 24. They show all higher temperatures than forecasted.</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34</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b-NO" dirty="0" err="1" smtClean="0"/>
              <a:t>Based</a:t>
            </a:r>
            <a:r>
              <a:rPr lang="nb-NO" dirty="0" smtClean="0"/>
              <a:t> </a:t>
            </a:r>
            <a:r>
              <a:rPr lang="nb-NO" dirty="0" err="1" smtClean="0"/>
              <a:t>on</a:t>
            </a:r>
            <a:r>
              <a:rPr lang="nb-NO" dirty="0" smtClean="0"/>
              <a:t> </a:t>
            </a:r>
            <a:r>
              <a:rPr lang="nb-NO" dirty="0" err="1" smtClean="0"/>
              <a:t>the</a:t>
            </a:r>
            <a:r>
              <a:rPr lang="nb-NO" dirty="0" smtClean="0"/>
              <a:t> </a:t>
            </a:r>
            <a:r>
              <a:rPr lang="nb-NO" dirty="0" err="1" smtClean="0"/>
              <a:t>needed</a:t>
            </a:r>
            <a:r>
              <a:rPr lang="nb-NO" dirty="0" smtClean="0"/>
              <a:t> </a:t>
            </a:r>
            <a:r>
              <a:rPr lang="nb-NO" dirty="0" err="1" smtClean="0"/>
              <a:t>amplification</a:t>
            </a:r>
            <a:r>
              <a:rPr lang="nb-NO" dirty="0" smtClean="0"/>
              <a:t> a </a:t>
            </a:r>
            <a:r>
              <a:rPr lang="nb-NO" dirty="0" err="1" smtClean="0"/>
              <a:t>search</a:t>
            </a:r>
            <a:r>
              <a:rPr lang="nb-NO" dirty="0" smtClean="0"/>
              <a:t> has </a:t>
            </a:r>
            <a:r>
              <a:rPr lang="nb-NO" dirty="0" err="1" smtClean="0"/>
              <a:t>started</a:t>
            </a:r>
            <a:r>
              <a:rPr lang="nb-NO" dirty="0" smtClean="0"/>
              <a:t> for </a:t>
            </a:r>
            <a:r>
              <a:rPr lang="nb-NO" dirty="0" err="1" smtClean="0"/>
              <a:t>possible</a:t>
            </a:r>
            <a:r>
              <a:rPr lang="nb-NO" dirty="0" smtClean="0"/>
              <a:t> </a:t>
            </a:r>
            <a:r>
              <a:rPr lang="nb-NO" dirty="0" err="1" smtClean="0"/>
              <a:t>mechanism</a:t>
            </a:r>
            <a:r>
              <a:rPr lang="nb-NO" dirty="0" smtClean="0"/>
              <a:t>. </a:t>
            </a:r>
            <a:r>
              <a:rPr lang="nb-NO" dirty="0" err="1" smtClean="0"/>
              <a:t>They</a:t>
            </a:r>
            <a:r>
              <a:rPr lang="nb-NO" dirty="0" smtClean="0"/>
              <a:t> </a:t>
            </a:r>
            <a:r>
              <a:rPr lang="nb-NO" dirty="0" err="1" smtClean="0"/>
              <a:t>are</a:t>
            </a:r>
            <a:r>
              <a:rPr lang="nb-NO" dirty="0" smtClean="0"/>
              <a:t> </a:t>
            </a:r>
            <a:r>
              <a:rPr lang="nb-NO" dirty="0" err="1" smtClean="0"/>
              <a:t>shown</a:t>
            </a:r>
            <a:r>
              <a:rPr lang="nb-NO" dirty="0" smtClean="0"/>
              <a:t> in slide 3 (</a:t>
            </a:r>
            <a:r>
              <a:rPr lang="nb-NO" dirty="0" err="1" smtClean="0"/>
              <a:t>M</a:t>
            </a:r>
            <a:r>
              <a:rPr lang="nb-NO" dirty="0" err="1" smtClean="0"/>
              <a:t>örner</a:t>
            </a:r>
            <a:r>
              <a:rPr lang="nb-NO" dirty="0" smtClean="0"/>
              <a:t>) - </a:t>
            </a:r>
            <a:endParaRPr lang="nb-NO"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5</a:t>
            </a:fld>
            <a:endParaRPr lang="nb-NO"/>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temperature in a</a:t>
            </a:r>
            <a:r>
              <a:rPr lang="en-US" baseline="0" dirty="0" smtClean="0"/>
              <a:t> cross-section of the North Atlantic ocean at 62N to a depth of 800m. The temperature has decreased almost one degree since the peak in 2006. </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35</a:t>
            </a:fld>
            <a:endParaRPr lang="nb-NO"/>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Apparently the current is cooling from the bottom</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36</a:t>
            </a:fld>
            <a:endParaRPr lang="nb-NO"/>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model for</a:t>
            </a:r>
            <a:r>
              <a:rPr lang="en-US" baseline="0" dirty="0" smtClean="0"/>
              <a:t> the length of the solar cycle can be compared with my predictions in slide 21</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39</a:t>
            </a:fld>
            <a:endParaRPr lang="nb-NO"/>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change of the Atlantic Current</a:t>
            </a:r>
            <a:r>
              <a:rPr lang="en-US" baseline="0" dirty="0" smtClean="0"/>
              <a:t> was discussed by N.A. </a:t>
            </a:r>
            <a:r>
              <a:rPr lang="en-US" baseline="0" dirty="0" err="1" smtClean="0"/>
              <a:t>M</a:t>
            </a:r>
            <a:r>
              <a:rPr lang="en-US" baseline="0" dirty="0" err="1" smtClean="0"/>
              <a:t>örner</a:t>
            </a:r>
            <a:r>
              <a:rPr lang="en-US" baseline="0" dirty="0" smtClean="0"/>
              <a:t> yesterday.</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40</a:t>
            </a:fld>
            <a:endParaRPr lang="nb-NO"/>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xfrm>
            <a:off x="922515" y="4000957"/>
            <a:ext cx="5073831" cy="3790380"/>
          </a:xfr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59219567"/>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It has long been noted that the periods</a:t>
            </a:r>
            <a:r>
              <a:rPr lang="en-US" baseline="0" noProof="0" dirty="0" smtClean="0"/>
              <a:t> of low solar activity as the Maunder and Dalton minima, were cold periods on Earth. The curve shows the number of sunspot groups - the red are corrections/additions done recently</a:t>
            </a:r>
            <a:endParaRPr lang="en-US" noProof="0"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6</a:t>
            </a:fld>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noProof="0"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7</a:t>
            </a:fld>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1-2-2-2-1 means that the length of the solar cycle has been smoothed by 5 cycles with weight 1-2-2-2-1, i.e. a low pass filter.</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9</a:t>
            </a:fld>
            <a:endParaRPr lang="nb-NO"/>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top panel</a:t>
            </a:r>
            <a:r>
              <a:rPr lang="en-US" baseline="0" dirty="0" smtClean="0"/>
              <a:t> show weeks with ice around Iceland, and the lower the smoothed sunspot number together with NH-temperature</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10</a:t>
            </a:fld>
            <a:endParaRPr 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Arctic</a:t>
            </a:r>
            <a:r>
              <a:rPr lang="en-US" baseline="0" dirty="0" smtClean="0"/>
              <a:t> temperature (red) compared with the sunspot number (blue) smoothed (1-2-1)</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11</a:t>
            </a:fld>
            <a:endParaRPr lang="nb-NO"/>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needed</a:t>
            </a:r>
            <a:r>
              <a:rPr lang="en-US" baseline="0" dirty="0" smtClean="0"/>
              <a:t> amplification of Solar Forcing is proposed in cosmic rays modulated by the solar wind, creating clouds that rapidly change the Earth</a:t>
            </a:r>
            <a:r>
              <a:rPr lang="en-US" baseline="0" dirty="0" smtClean="0"/>
              <a:t>’s </a:t>
            </a:r>
            <a:r>
              <a:rPr lang="en-US" baseline="0" dirty="0" err="1" smtClean="0"/>
              <a:t>albedo</a:t>
            </a:r>
            <a:endParaRPr lang="en-US" dirty="0"/>
          </a:p>
        </p:txBody>
      </p:sp>
      <p:sp>
        <p:nvSpPr>
          <p:cNvPr id="4" name="Slide Number Placeholder 3"/>
          <p:cNvSpPr>
            <a:spLocks noGrp="1"/>
          </p:cNvSpPr>
          <p:nvPr>
            <p:ph type="sldNum" sz="quarter" idx="10"/>
          </p:nvPr>
        </p:nvSpPr>
        <p:spPr/>
        <p:txBody>
          <a:bodyPr/>
          <a:lstStyle/>
          <a:p>
            <a:fld id="{900C16D0-2201-214B-BA41-093A840F030F}" type="slidenum">
              <a:rPr lang="nb-NO" smtClean="0"/>
              <a:pPr/>
              <a:t>12</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nb-NO"/>
          </a:p>
        </p:txBody>
      </p:sp>
      <p:sp>
        <p:nvSpPr>
          <p:cNvPr id="4" name="Date Placeholder 3"/>
          <p:cNvSpPr>
            <a:spLocks noGrp="1"/>
          </p:cNvSpPr>
          <p:nvPr>
            <p:ph type="dt" sz="half" idx="10"/>
          </p:nvPr>
        </p:nvSpPr>
        <p:spPr/>
        <p:txBody>
          <a:bodyPr/>
          <a:lstStyle/>
          <a:p>
            <a:fld id="{BB0296BF-D979-FA40-A621-8A15A4BC63EE}" type="datetime1">
              <a:rPr lang="nb-NO" smtClean="0"/>
              <a:pPr/>
              <a:t>9/16/18</a:t>
            </a:fld>
            <a:endParaRPr lang="nb-NO"/>
          </a:p>
        </p:txBody>
      </p:sp>
      <p:sp>
        <p:nvSpPr>
          <p:cNvPr id="5" name="Footer Placeholder 4"/>
          <p:cNvSpPr>
            <a:spLocks noGrp="1"/>
          </p:cNvSpPr>
          <p:nvPr>
            <p:ph type="ftr" sz="quarter" idx="11"/>
          </p:nvPr>
        </p:nvSpPr>
        <p:spPr/>
        <p:txBody>
          <a:bodyPr/>
          <a:lstStyle/>
          <a:p>
            <a:r>
              <a:rPr lang="en-US" smtClean="0"/>
              <a:t>Basic Science Porto 08.09.2018</a:t>
            </a:r>
            <a:endParaRPr lang="nb-NO"/>
          </a:p>
        </p:txBody>
      </p:sp>
      <p:sp>
        <p:nvSpPr>
          <p:cNvPr id="6" name="Slide Number Placeholder 5"/>
          <p:cNvSpPr>
            <a:spLocks noGrp="1"/>
          </p:cNvSpPr>
          <p:nvPr>
            <p:ph type="sldNum" sz="quarter" idx="12"/>
          </p:nvPr>
        </p:nvSpPr>
        <p:spPr/>
        <p:txBody>
          <a:bodyPr/>
          <a:lstStyle/>
          <a:p>
            <a:fld id="{B921C06D-C2F1-1047-BD35-EB1D43830AAE}" type="slidenum">
              <a:rPr lang="nb-NO" smtClean="0"/>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p>
            <a:fld id="{692EBEDC-60E9-BB40-A53D-98BAD23758C2}" type="datetime1">
              <a:rPr lang="nb-NO" smtClean="0"/>
              <a:pPr/>
              <a:t>9/16/18</a:t>
            </a:fld>
            <a:endParaRPr lang="nb-NO"/>
          </a:p>
        </p:txBody>
      </p:sp>
      <p:sp>
        <p:nvSpPr>
          <p:cNvPr id="5" name="Footer Placeholder 4"/>
          <p:cNvSpPr>
            <a:spLocks noGrp="1"/>
          </p:cNvSpPr>
          <p:nvPr>
            <p:ph type="ftr" sz="quarter" idx="11"/>
          </p:nvPr>
        </p:nvSpPr>
        <p:spPr/>
        <p:txBody>
          <a:bodyPr/>
          <a:lstStyle/>
          <a:p>
            <a:r>
              <a:rPr lang="en-US" smtClean="0"/>
              <a:t>Basic Science Porto 08.09.2018</a:t>
            </a:r>
            <a:endParaRPr lang="nb-NO"/>
          </a:p>
        </p:txBody>
      </p:sp>
      <p:sp>
        <p:nvSpPr>
          <p:cNvPr id="6" name="Slide Number Placeholder 5"/>
          <p:cNvSpPr>
            <a:spLocks noGrp="1"/>
          </p:cNvSpPr>
          <p:nvPr>
            <p:ph type="sldNum" sz="quarter" idx="12"/>
          </p:nvPr>
        </p:nvSpPr>
        <p:spPr/>
        <p:txBody>
          <a:bodyPr/>
          <a:lstStyle/>
          <a:p>
            <a:fld id="{B921C06D-C2F1-1047-BD35-EB1D43830AAE}" type="slidenum">
              <a:rPr lang="nb-NO" smtClean="0"/>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p>
            <a:fld id="{54D1959D-83E2-B044-8027-A1E825A096FA}" type="datetime1">
              <a:rPr lang="nb-NO" smtClean="0"/>
              <a:pPr/>
              <a:t>9/16/18</a:t>
            </a:fld>
            <a:endParaRPr lang="nb-NO"/>
          </a:p>
        </p:txBody>
      </p:sp>
      <p:sp>
        <p:nvSpPr>
          <p:cNvPr id="5" name="Footer Placeholder 4"/>
          <p:cNvSpPr>
            <a:spLocks noGrp="1"/>
          </p:cNvSpPr>
          <p:nvPr>
            <p:ph type="ftr" sz="quarter" idx="11"/>
          </p:nvPr>
        </p:nvSpPr>
        <p:spPr/>
        <p:txBody>
          <a:bodyPr/>
          <a:lstStyle/>
          <a:p>
            <a:r>
              <a:rPr lang="en-US" smtClean="0"/>
              <a:t>Basic Science Porto 08.09.2018</a:t>
            </a:r>
            <a:endParaRPr lang="nb-NO"/>
          </a:p>
        </p:txBody>
      </p:sp>
      <p:sp>
        <p:nvSpPr>
          <p:cNvPr id="6" name="Slide Number Placeholder 5"/>
          <p:cNvSpPr>
            <a:spLocks noGrp="1"/>
          </p:cNvSpPr>
          <p:nvPr>
            <p:ph type="sldNum" sz="quarter" idx="12"/>
          </p:nvPr>
        </p:nvSpPr>
        <p:spPr/>
        <p:txBody>
          <a:bodyPr/>
          <a:lstStyle/>
          <a:p>
            <a:fld id="{B921C06D-C2F1-1047-BD35-EB1D43830AAE}" type="slidenum">
              <a:rPr lang="nb-NO" smtClean="0"/>
              <a:pPr/>
              <a:t>‹#›</a:t>
            </a:fld>
            <a:endParaRPr lang="nb-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 - Top">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669727" y="147846"/>
            <a:ext cx="7804547" cy="852018"/>
          </a:xfrm>
          <a:prstGeom prst="rect">
            <a:avLst/>
          </a:prstGeom>
        </p:spPr>
        <p:txBody>
          <a:bodyPr/>
          <a:lstStyle>
            <a:lvl1pPr>
              <a:defRPr sz="4219"/>
            </a:lvl1pPr>
          </a:lstStyle>
          <a:p>
            <a:r>
              <a:t>Title Text</a:t>
            </a:r>
          </a:p>
        </p:txBody>
      </p:sp>
      <p:sp>
        <p:nvSpPr>
          <p:cNvPr id="3" name="Slide Number"/>
          <p:cNvSpPr txBox="1">
            <a:spLocks noGrp="1"/>
          </p:cNvSpPr>
          <p:nvPr>
            <p:ph type="sldNum" sz="quarter" idx="10"/>
          </p:nvPr>
        </p:nvSpPr>
        <p:spPr>
          <a:xfrm>
            <a:off x="4438650" y="6505575"/>
            <a:ext cx="257908" cy="268288"/>
          </a:xfrm>
          <a:prstGeom prst="rect">
            <a:avLst/>
          </a:prstGeom>
        </p:spPr>
        <p:txBody>
          <a:bodyPr/>
          <a:lstStyle>
            <a:lvl1pPr>
              <a:defRPr/>
            </a:lvl1pPr>
          </a:lstStyle>
          <a:p>
            <a:pPr>
              <a:defRPr/>
            </a:pPr>
            <a:fld id="{F6068043-7F64-4112-A4A6-1DBF88709A24}" type="slidenum">
              <a:rPr/>
              <a:pPr>
                <a:defRPr/>
              </a:pPr>
              <a:t>‹#›</a:t>
            </a:fld>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180078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p>
            <a:fld id="{ECFCBD7E-6F4E-4748-8F5B-CA9E237FC1CC}" type="datetime1">
              <a:rPr lang="nb-NO" smtClean="0"/>
              <a:pPr/>
              <a:t>9/16/18</a:t>
            </a:fld>
            <a:endParaRPr lang="nb-NO"/>
          </a:p>
        </p:txBody>
      </p:sp>
      <p:sp>
        <p:nvSpPr>
          <p:cNvPr id="5" name="Footer Placeholder 4"/>
          <p:cNvSpPr>
            <a:spLocks noGrp="1"/>
          </p:cNvSpPr>
          <p:nvPr>
            <p:ph type="ftr" sz="quarter" idx="11"/>
          </p:nvPr>
        </p:nvSpPr>
        <p:spPr/>
        <p:txBody>
          <a:bodyPr/>
          <a:lstStyle/>
          <a:p>
            <a:r>
              <a:rPr lang="en-US" smtClean="0"/>
              <a:t>Basic Science Porto 08.09.2018</a:t>
            </a:r>
            <a:endParaRPr lang="nb-NO"/>
          </a:p>
        </p:txBody>
      </p:sp>
      <p:sp>
        <p:nvSpPr>
          <p:cNvPr id="6" name="Slide Number Placeholder 5"/>
          <p:cNvSpPr>
            <a:spLocks noGrp="1"/>
          </p:cNvSpPr>
          <p:nvPr>
            <p:ph type="sldNum" sz="quarter" idx="12"/>
          </p:nvPr>
        </p:nvSpPr>
        <p:spPr/>
        <p:txBody>
          <a:bodyPr/>
          <a:lstStyle/>
          <a:p>
            <a:fld id="{B921C06D-C2F1-1047-BD35-EB1D43830AAE}" type="slidenum">
              <a:rPr lang="nb-NO" smtClean="0"/>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p>
            <a:fld id="{545C06F2-AD18-EC49-88F2-91714124F3B3}" type="datetime1">
              <a:rPr lang="nb-NO" smtClean="0"/>
              <a:pPr/>
              <a:t>9/16/18</a:t>
            </a:fld>
            <a:endParaRPr lang="nb-NO"/>
          </a:p>
        </p:txBody>
      </p:sp>
      <p:sp>
        <p:nvSpPr>
          <p:cNvPr id="5" name="Footer Placeholder 4"/>
          <p:cNvSpPr>
            <a:spLocks noGrp="1"/>
          </p:cNvSpPr>
          <p:nvPr>
            <p:ph type="ftr" sz="quarter" idx="11"/>
          </p:nvPr>
        </p:nvSpPr>
        <p:spPr/>
        <p:txBody>
          <a:bodyPr/>
          <a:lstStyle/>
          <a:p>
            <a:r>
              <a:rPr lang="en-US" smtClean="0"/>
              <a:t>Basic Science Porto 08.09.2018</a:t>
            </a:r>
            <a:endParaRPr lang="nb-NO"/>
          </a:p>
        </p:txBody>
      </p:sp>
      <p:sp>
        <p:nvSpPr>
          <p:cNvPr id="6" name="Slide Number Placeholder 5"/>
          <p:cNvSpPr>
            <a:spLocks noGrp="1"/>
          </p:cNvSpPr>
          <p:nvPr>
            <p:ph type="sldNum" sz="quarter" idx="12"/>
          </p:nvPr>
        </p:nvSpPr>
        <p:spPr/>
        <p:txBody>
          <a:bodyPr/>
          <a:lstStyle/>
          <a:p>
            <a:fld id="{B921C06D-C2F1-1047-BD35-EB1D43830AAE}" type="slidenum">
              <a:rPr lang="nb-NO" smtClean="0"/>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Date Placeholder 4"/>
          <p:cNvSpPr>
            <a:spLocks noGrp="1"/>
          </p:cNvSpPr>
          <p:nvPr>
            <p:ph type="dt" sz="half" idx="10"/>
          </p:nvPr>
        </p:nvSpPr>
        <p:spPr/>
        <p:txBody>
          <a:bodyPr/>
          <a:lstStyle/>
          <a:p>
            <a:fld id="{94908D65-F5E3-1246-BF07-FB54BF6F3C8D}" type="datetime1">
              <a:rPr lang="nb-NO" smtClean="0"/>
              <a:pPr/>
              <a:t>9/16/18</a:t>
            </a:fld>
            <a:endParaRPr lang="nb-NO"/>
          </a:p>
        </p:txBody>
      </p:sp>
      <p:sp>
        <p:nvSpPr>
          <p:cNvPr id="6" name="Footer Placeholder 5"/>
          <p:cNvSpPr>
            <a:spLocks noGrp="1"/>
          </p:cNvSpPr>
          <p:nvPr>
            <p:ph type="ftr" sz="quarter" idx="11"/>
          </p:nvPr>
        </p:nvSpPr>
        <p:spPr/>
        <p:txBody>
          <a:bodyPr/>
          <a:lstStyle/>
          <a:p>
            <a:r>
              <a:rPr lang="en-US" smtClean="0"/>
              <a:t>Basic Science Porto 08.09.2018</a:t>
            </a:r>
            <a:endParaRPr lang="nb-NO"/>
          </a:p>
        </p:txBody>
      </p:sp>
      <p:sp>
        <p:nvSpPr>
          <p:cNvPr id="7" name="Slide Number Placeholder 6"/>
          <p:cNvSpPr>
            <a:spLocks noGrp="1"/>
          </p:cNvSpPr>
          <p:nvPr>
            <p:ph type="sldNum" sz="quarter" idx="12"/>
          </p:nvPr>
        </p:nvSpPr>
        <p:spPr/>
        <p:txBody>
          <a:bodyPr/>
          <a:lstStyle/>
          <a:p>
            <a:fld id="{B921C06D-C2F1-1047-BD35-EB1D43830AAE}" type="slidenum">
              <a:rPr lang="nb-NO" smtClean="0"/>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7" name="Date Placeholder 6"/>
          <p:cNvSpPr>
            <a:spLocks noGrp="1"/>
          </p:cNvSpPr>
          <p:nvPr>
            <p:ph type="dt" sz="half" idx="10"/>
          </p:nvPr>
        </p:nvSpPr>
        <p:spPr/>
        <p:txBody>
          <a:bodyPr/>
          <a:lstStyle/>
          <a:p>
            <a:fld id="{E951B649-A56F-AC49-B733-9D9F7AEE6606}" type="datetime1">
              <a:rPr lang="nb-NO" smtClean="0"/>
              <a:pPr/>
              <a:t>9/16/18</a:t>
            </a:fld>
            <a:endParaRPr lang="nb-NO"/>
          </a:p>
        </p:txBody>
      </p:sp>
      <p:sp>
        <p:nvSpPr>
          <p:cNvPr id="8" name="Footer Placeholder 7"/>
          <p:cNvSpPr>
            <a:spLocks noGrp="1"/>
          </p:cNvSpPr>
          <p:nvPr>
            <p:ph type="ftr" sz="quarter" idx="11"/>
          </p:nvPr>
        </p:nvSpPr>
        <p:spPr/>
        <p:txBody>
          <a:bodyPr/>
          <a:lstStyle/>
          <a:p>
            <a:r>
              <a:rPr lang="en-US" smtClean="0"/>
              <a:t>Basic Science Porto 08.09.2018</a:t>
            </a:r>
            <a:endParaRPr lang="nb-NO"/>
          </a:p>
        </p:txBody>
      </p:sp>
      <p:sp>
        <p:nvSpPr>
          <p:cNvPr id="9" name="Slide Number Placeholder 8"/>
          <p:cNvSpPr>
            <a:spLocks noGrp="1"/>
          </p:cNvSpPr>
          <p:nvPr>
            <p:ph type="sldNum" sz="quarter" idx="12"/>
          </p:nvPr>
        </p:nvSpPr>
        <p:spPr/>
        <p:txBody>
          <a:bodyPr/>
          <a:lstStyle/>
          <a:p>
            <a:fld id="{B921C06D-C2F1-1047-BD35-EB1D43830AAE}" type="slidenum">
              <a:rPr lang="nb-NO" smtClean="0"/>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Date Placeholder 2"/>
          <p:cNvSpPr>
            <a:spLocks noGrp="1"/>
          </p:cNvSpPr>
          <p:nvPr>
            <p:ph type="dt" sz="half" idx="10"/>
          </p:nvPr>
        </p:nvSpPr>
        <p:spPr/>
        <p:txBody>
          <a:bodyPr/>
          <a:lstStyle/>
          <a:p>
            <a:fld id="{4484E0B1-D32B-3140-BBE7-68346F5AE378}" type="datetime1">
              <a:rPr lang="nb-NO" smtClean="0"/>
              <a:pPr/>
              <a:t>9/16/18</a:t>
            </a:fld>
            <a:endParaRPr lang="nb-NO"/>
          </a:p>
        </p:txBody>
      </p:sp>
      <p:sp>
        <p:nvSpPr>
          <p:cNvPr id="4" name="Footer Placeholder 3"/>
          <p:cNvSpPr>
            <a:spLocks noGrp="1"/>
          </p:cNvSpPr>
          <p:nvPr>
            <p:ph type="ftr" sz="quarter" idx="11"/>
          </p:nvPr>
        </p:nvSpPr>
        <p:spPr/>
        <p:txBody>
          <a:bodyPr/>
          <a:lstStyle/>
          <a:p>
            <a:r>
              <a:rPr lang="en-US" smtClean="0"/>
              <a:t>Basic Science Porto 08.09.2018</a:t>
            </a:r>
            <a:endParaRPr lang="nb-NO"/>
          </a:p>
        </p:txBody>
      </p:sp>
      <p:sp>
        <p:nvSpPr>
          <p:cNvPr id="5" name="Slide Number Placeholder 4"/>
          <p:cNvSpPr>
            <a:spLocks noGrp="1"/>
          </p:cNvSpPr>
          <p:nvPr>
            <p:ph type="sldNum" sz="quarter" idx="12"/>
          </p:nvPr>
        </p:nvSpPr>
        <p:spPr/>
        <p:txBody>
          <a:bodyPr/>
          <a:lstStyle/>
          <a:p>
            <a:fld id="{B921C06D-C2F1-1047-BD35-EB1D43830AAE}" type="slidenum">
              <a:rPr lang="nb-NO" smtClean="0"/>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14EE9E-8E86-CF4D-AD08-F312F1FA8689}" type="datetime1">
              <a:rPr lang="nb-NO" smtClean="0"/>
              <a:pPr/>
              <a:t>9/16/18</a:t>
            </a:fld>
            <a:endParaRPr lang="nb-NO"/>
          </a:p>
        </p:txBody>
      </p:sp>
      <p:sp>
        <p:nvSpPr>
          <p:cNvPr id="3" name="Footer Placeholder 2"/>
          <p:cNvSpPr>
            <a:spLocks noGrp="1"/>
          </p:cNvSpPr>
          <p:nvPr>
            <p:ph type="ftr" sz="quarter" idx="11"/>
          </p:nvPr>
        </p:nvSpPr>
        <p:spPr/>
        <p:txBody>
          <a:bodyPr/>
          <a:lstStyle/>
          <a:p>
            <a:r>
              <a:rPr lang="en-US" smtClean="0"/>
              <a:t>Basic Science Porto 08.09.2018</a:t>
            </a:r>
            <a:endParaRPr lang="nb-NO"/>
          </a:p>
        </p:txBody>
      </p:sp>
      <p:sp>
        <p:nvSpPr>
          <p:cNvPr id="4" name="Slide Number Placeholder 3"/>
          <p:cNvSpPr>
            <a:spLocks noGrp="1"/>
          </p:cNvSpPr>
          <p:nvPr>
            <p:ph type="sldNum" sz="quarter" idx="12"/>
          </p:nvPr>
        </p:nvSpPr>
        <p:spPr/>
        <p:txBody>
          <a:bodyPr/>
          <a:lstStyle/>
          <a:p>
            <a:fld id="{B921C06D-C2F1-1047-BD35-EB1D43830AAE}"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EA417DE5-C873-0147-BE5A-43D77DB9D528}" type="datetime1">
              <a:rPr lang="nb-NO" smtClean="0"/>
              <a:pPr/>
              <a:t>9/16/18</a:t>
            </a:fld>
            <a:endParaRPr lang="nb-NO"/>
          </a:p>
        </p:txBody>
      </p:sp>
      <p:sp>
        <p:nvSpPr>
          <p:cNvPr id="6" name="Footer Placeholder 5"/>
          <p:cNvSpPr>
            <a:spLocks noGrp="1"/>
          </p:cNvSpPr>
          <p:nvPr>
            <p:ph type="ftr" sz="quarter" idx="11"/>
          </p:nvPr>
        </p:nvSpPr>
        <p:spPr/>
        <p:txBody>
          <a:bodyPr/>
          <a:lstStyle/>
          <a:p>
            <a:r>
              <a:rPr lang="en-US" smtClean="0"/>
              <a:t>Basic Science Porto 08.09.2018</a:t>
            </a:r>
            <a:endParaRPr lang="nb-NO"/>
          </a:p>
        </p:txBody>
      </p:sp>
      <p:sp>
        <p:nvSpPr>
          <p:cNvPr id="7" name="Slide Number Placeholder 6"/>
          <p:cNvSpPr>
            <a:spLocks noGrp="1"/>
          </p:cNvSpPr>
          <p:nvPr>
            <p:ph type="sldNum" sz="quarter" idx="12"/>
          </p:nvPr>
        </p:nvSpPr>
        <p:spPr/>
        <p:txBody>
          <a:bodyPr/>
          <a:lstStyle/>
          <a:p>
            <a:fld id="{B921C06D-C2F1-1047-BD35-EB1D43830AAE}" type="slidenum">
              <a:rPr lang="nb-NO" smtClean="0"/>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17A89EF2-9113-8D4C-8D4E-5144136F2EAE}" type="datetime1">
              <a:rPr lang="nb-NO" smtClean="0"/>
              <a:pPr/>
              <a:t>9/16/18</a:t>
            </a:fld>
            <a:endParaRPr lang="nb-NO"/>
          </a:p>
        </p:txBody>
      </p:sp>
      <p:sp>
        <p:nvSpPr>
          <p:cNvPr id="6" name="Footer Placeholder 5"/>
          <p:cNvSpPr>
            <a:spLocks noGrp="1"/>
          </p:cNvSpPr>
          <p:nvPr>
            <p:ph type="ftr" sz="quarter" idx="11"/>
          </p:nvPr>
        </p:nvSpPr>
        <p:spPr/>
        <p:txBody>
          <a:bodyPr/>
          <a:lstStyle/>
          <a:p>
            <a:r>
              <a:rPr lang="en-US" smtClean="0"/>
              <a:t>Basic Science Porto 08.09.2018</a:t>
            </a:r>
            <a:endParaRPr lang="nb-NO"/>
          </a:p>
        </p:txBody>
      </p:sp>
      <p:sp>
        <p:nvSpPr>
          <p:cNvPr id="7" name="Slide Number Placeholder 6"/>
          <p:cNvSpPr>
            <a:spLocks noGrp="1"/>
          </p:cNvSpPr>
          <p:nvPr>
            <p:ph type="sldNum" sz="quarter" idx="12"/>
          </p:nvPr>
        </p:nvSpPr>
        <p:spPr/>
        <p:txBody>
          <a:bodyPr/>
          <a:lstStyle/>
          <a:p>
            <a:fld id="{B921C06D-C2F1-1047-BD35-EB1D43830AAE}" type="slidenum">
              <a:rPr lang="nb-NO" smtClean="0"/>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Click to edit Master title style</a:t>
            </a:r>
            <a:endParaRPr lang="nb-NO"/>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CD5BB-450F-3147-B80E-D029745EA6C2}" type="datetime1">
              <a:rPr lang="nb-NO" smtClean="0"/>
              <a:pPr/>
              <a:t>9/16/18</a:t>
            </a:fld>
            <a:endParaRPr lang="nb-N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Basic Science Porto 08.09.2018</a:t>
            </a:r>
            <a:endParaRPr lang="nb-N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1C06D-C2F1-1047-BD35-EB1D43830AAE}"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df"/><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df"/><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df"/><Relationship Id="rId4" Type="http://schemas.openxmlformats.org/officeDocument/2006/relationships/image" Target="../media/image23.png"/><Relationship Id="rId5" Type="http://schemas.openxmlformats.org/officeDocument/2006/relationships/image" Target="../media/image24.pdf"/><Relationship Id="rId6" Type="http://schemas.openxmlformats.org/officeDocument/2006/relationships/image" Target="../media/image25.png"/><Relationship Id="rId7" Type="http://schemas.openxmlformats.org/officeDocument/2006/relationships/image" Target="../media/image26.pdf"/><Relationship Id="rId8"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2.pdf"/><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df"/><Relationship Id="rId4" Type="http://schemas.openxmlformats.org/officeDocument/2006/relationships/image" Target="../media/image36.png"/><Relationship Id="rId5" Type="http://schemas.openxmlformats.org/officeDocument/2006/relationships/image" Target="../media/image34.gif"/><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37.pdf"/><Relationship Id="rId4" Type="http://schemas.openxmlformats.org/officeDocument/2006/relationships/image" Target="../media/image38.png"/><Relationship Id="rId5" Type="http://schemas.openxmlformats.org/officeDocument/2006/relationships/image" Target="../media/image39.pdf"/><Relationship Id="rId6"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df"/><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pdf"/><Relationship Id="rId4" Type="http://schemas.openxmlformats.org/officeDocument/2006/relationships/image" Target="../media/image45.png"/><Relationship Id="rId5" Type="http://schemas.openxmlformats.org/officeDocument/2006/relationships/image" Target="../media/image46.pdf"/><Relationship Id="rId6" Type="http://schemas.openxmlformats.org/officeDocument/2006/relationships/image" Target="../media/image47.png"/><Relationship Id="rId7" Type="http://schemas.openxmlformats.org/officeDocument/2006/relationships/image" Target="../media/image48.pdf"/><Relationship Id="rId8"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df"/><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25763"/>
            <a:ext cx="7463760" cy="1396321"/>
          </a:xfrm>
        </p:spPr>
        <p:txBody>
          <a:bodyPr>
            <a:normAutofit fontScale="90000"/>
          </a:bodyPr>
          <a:lstStyle/>
          <a:p>
            <a:r>
              <a:rPr lang="nb-NO" dirty="0" smtClean="0"/>
              <a:t>The </a:t>
            </a:r>
            <a:r>
              <a:rPr lang="nb-NO" dirty="0" err="1" smtClean="0"/>
              <a:t>length</a:t>
            </a:r>
            <a:r>
              <a:rPr lang="nb-NO" dirty="0" smtClean="0"/>
              <a:t> </a:t>
            </a:r>
            <a:r>
              <a:rPr lang="nb-NO" dirty="0" err="1" smtClean="0"/>
              <a:t>of</a:t>
            </a:r>
            <a:r>
              <a:rPr lang="nb-NO" dirty="0" smtClean="0"/>
              <a:t>  </a:t>
            </a:r>
            <a:r>
              <a:rPr lang="nb-NO" dirty="0" err="1" smtClean="0"/>
              <a:t>the</a:t>
            </a:r>
            <a:r>
              <a:rPr lang="nb-NO" dirty="0" smtClean="0"/>
              <a:t> Solar </a:t>
            </a:r>
            <a:r>
              <a:rPr lang="nb-NO" dirty="0" err="1" smtClean="0"/>
              <a:t>Cycle</a:t>
            </a:r>
            <a:r>
              <a:rPr lang="nb-NO" dirty="0" smtClean="0"/>
              <a:t> as a </a:t>
            </a:r>
            <a:r>
              <a:rPr lang="nb-NO" dirty="0" err="1" smtClean="0"/>
              <a:t>predictor</a:t>
            </a:r>
            <a:r>
              <a:rPr lang="nb-NO" dirty="0" smtClean="0"/>
              <a:t> for </a:t>
            </a:r>
            <a:r>
              <a:rPr lang="nb-NO" dirty="0" err="1" smtClean="0"/>
              <a:t>local</a:t>
            </a:r>
            <a:r>
              <a:rPr lang="nb-NO" dirty="0" smtClean="0"/>
              <a:t> </a:t>
            </a:r>
            <a:r>
              <a:rPr lang="nb-NO" dirty="0" err="1" smtClean="0"/>
              <a:t>climate</a:t>
            </a:r>
            <a:r>
              <a:rPr lang="nb-NO" dirty="0" smtClean="0"/>
              <a:t>?</a:t>
            </a:r>
            <a:endParaRPr lang="nb-NO" dirty="0"/>
          </a:p>
        </p:txBody>
      </p:sp>
      <p:sp>
        <p:nvSpPr>
          <p:cNvPr id="3" name="Subtitle 2"/>
          <p:cNvSpPr>
            <a:spLocks noGrp="1"/>
          </p:cNvSpPr>
          <p:nvPr>
            <p:ph type="subTitle" idx="1"/>
          </p:nvPr>
        </p:nvSpPr>
        <p:spPr>
          <a:xfrm>
            <a:off x="1371600" y="4322084"/>
            <a:ext cx="6400800" cy="1316716"/>
          </a:xfrm>
        </p:spPr>
        <p:txBody>
          <a:bodyPr/>
          <a:lstStyle/>
          <a:p>
            <a:r>
              <a:rPr lang="nb-NO" dirty="0" smtClean="0"/>
              <a:t>J.-E. Solheim</a:t>
            </a:r>
          </a:p>
          <a:p>
            <a:r>
              <a:rPr lang="nb-NO" dirty="0" err="1" smtClean="0"/>
              <a:t>Norwegian</a:t>
            </a:r>
            <a:r>
              <a:rPr lang="nb-NO" dirty="0" smtClean="0"/>
              <a:t> </a:t>
            </a:r>
            <a:r>
              <a:rPr lang="nb-NO" dirty="0" err="1" smtClean="0"/>
              <a:t>Climate</a:t>
            </a:r>
            <a:r>
              <a:rPr lang="nb-NO" dirty="0" smtClean="0"/>
              <a:t> Realists</a:t>
            </a:r>
            <a:endParaRPr lang="nb-NO" dirty="0"/>
          </a:p>
        </p:txBody>
      </p:sp>
      <p:pic>
        <p:nvPicPr>
          <p:cNvPr id="4" name="Picture 7" descr="Cover"/>
          <p:cNvPicPr>
            <a:picLocks noChangeAspect="1" noChangeArrowheads="1"/>
          </p:cNvPicPr>
          <p:nvPr/>
        </p:nvPicPr>
        <p:blipFill>
          <a:blip r:embed="rId2"/>
          <a:srcRect/>
          <a:stretch>
            <a:fillRect/>
          </a:stretch>
        </p:blipFill>
        <p:spPr bwMode="auto">
          <a:xfrm>
            <a:off x="2363725" y="689936"/>
            <a:ext cx="3792544" cy="1866896"/>
          </a:xfrm>
          <a:prstGeom prst="rect">
            <a:avLst/>
          </a:prstGeom>
          <a:noFill/>
        </p:spPr>
      </p:pic>
      <p:pic>
        <p:nvPicPr>
          <p:cNvPr id="5" name="Picture 2" descr="SoonBriggs12-Sep7-WashingtonTimes-b4c-soon-brigg-9-6_s640x696"/>
          <p:cNvPicPr>
            <a:picLocks noChangeAspect="1" noChangeArrowheads="1"/>
          </p:cNvPicPr>
          <p:nvPr/>
        </p:nvPicPr>
        <p:blipFill>
          <a:blip r:embed="rId3">
            <a:alphaModFix amt="50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88333" y="0"/>
            <a:ext cx="7061227"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B921C06D-C2F1-1047-BD35-EB1D43830AAE}" type="slidenum">
              <a:rPr lang="nb-NO" smtClean="0"/>
              <a:pPr/>
              <a:t>1</a:t>
            </a:fld>
            <a:endParaRPr lang="nb-NO"/>
          </a:p>
        </p:txBody>
      </p:sp>
      <p:sp>
        <p:nvSpPr>
          <p:cNvPr id="7" name="Footer Placeholder 6"/>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000" dirty="0" smtClean="0"/>
              <a:t>SCL</a:t>
            </a:r>
            <a:r>
              <a:rPr lang="nb-NO" sz="3000" baseline="-25000" dirty="0" smtClean="0"/>
              <a:t>1221</a:t>
            </a:r>
            <a:r>
              <a:rPr lang="nb-NO" sz="3000" dirty="0" smtClean="0"/>
              <a:t> and </a:t>
            </a:r>
            <a:r>
              <a:rPr lang="nb-NO" sz="3000" dirty="0" err="1" smtClean="0"/>
              <a:t>Iceland</a:t>
            </a:r>
            <a:r>
              <a:rPr lang="nb-NO" sz="3000" dirty="0" smtClean="0"/>
              <a:t> </a:t>
            </a:r>
            <a:r>
              <a:rPr lang="nb-NO" sz="3000" dirty="0" err="1" smtClean="0"/>
              <a:t>Sea</a:t>
            </a:r>
            <a:r>
              <a:rPr lang="nb-NO" sz="3000" dirty="0" smtClean="0"/>
              <a:t> </a:t>
            </a:r>
            <a:r>
              <a:rPr lang="nb-NO" sz="3000" dirty="0" err="1" smtClean="0"/>
              <a:t>Ice</a:t>
            </a:r>
            <a:endParaRPr lang="nb-NO" sz="3000" dirty="0"/>
          </a:p>
        </p:txBody>
      </p:sp>
      <p:pic>
        <p:nvPicPr>
          <p:cNvPr id="3" name="Picture 2"/>
          <p:cNvPicPr>
            <a:picLocks noChangeAspect="1"/>
          </p:cNvPicPr>
          <p:nvPr/>
        </p:nvPicPr>
        <p:blipFill>
          <a:blip r:embed="rId3"/>
          <a:stretch>
            <a:fillRect/>
          </a:stretch>
        </p:blipFill>
        <p:spPr>
          <a:xfrm>
            <a:off x="1286282" y="1417638"/>
            <a:ext cx="6066406" cy="4531141"/>
          </a:xfrm>
          <a:prstGeom prst="rect">
            <a:avLst/>
          </a:prstGeom>
        </p:spPr>
      </p:pic>
      <p:sp>
        <p:nvSpPr>
          <p:cNvPr id="4" name="TextBox 3"/>
          <p:cNvSpPr txBox="1"/>
          <p:nvPr/>
        </p:nvSpPr>
        <p:spPr>
          <a:xfrm>
            <a:off x="4213648" y="5948779"/>
            <a:ext cx="3809599" cy="584776"/>
          </a:xfrm>
          <a:prstGeom prst="rect">
            <a:avLst/>
          </a:prstGeom>
          <a:noFill/>
        </p:spPr>
        <p:txBody>
          <a:bodyPr wrap="square" rtlCol="0">
            <a:spAutoFit/>
          </a:bodyPr>
          <a:lstStyle/>
          <a:p>
            <a:r>
              <a:rPr lang="nb-NO" sz="1400" dirty="0" smtClean="0"/>
              <a:t>Friis-Christensen &amp; Lassen, 1991, fig3</a:t>
            </a:r>
          </a:p>
          <a:p>
            <a:endParaRPr lang="nb-NO" dirty="0"/>
          </a:p>
        </p:txBody>
      </p:sp>
      <p:sp>
        <p:nvSpPr>
          <p:cNvPr id="5" name="Slide Number Placeholder 4"/>
          <p:cNvSpPr>
            <a:spLocks noGrp="1"/>
          </p:cNvSpPr>
          <p:nvPr>
            <p:ph type="sldNum" sz="quarter" idx="12"/>
          </p:nvPr>
        </p:nvSpPr>
        <p:spPr/>
        <p:txBody>
          <a:bodyPr/>
          <a:lstStyle/>
          <a:p>
            <a:fld id="{B921C06D-C2F1-1047-BD35-EB1D43830AAE}" type="slidenum">
              <a:rPr lang="nb-NO" smtClean="0"/>
              <a:pPr/>
              <a:t>10</a:t>
            </a:fld>
            <a:endParaRPr lang="nb-NO"/>
          </a:p>
        </p:txBody>
      </p:sp>
      <p:sp>
        <p:nvSpPr>
          <p:cNvPr id="6" name="Footer Placeholder 5"/>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2800" dirty="0" smtClean="0"/>
              <a:t>SCL</a:t>
            </a:r>
            <a:r>
              <a:rPr lang="nb-NO" sz="2800" baseline="-25000" dirty="0" smtClean="0"/>
              <a:t>121</a:t>
            </a:r>
            <a:r>
              <a:rPr lang="nb-NO" sz="2800" dirty="0" smtClean="0"/>
              <a:t> and T</a:t>
            </a:r>
            <a:r>
              <a:rPr lang="nb-NO" sz="2800" baseline="-25000" dirty="0" smtClean="0"/>
              <a:t>62N</a:t>
            </a:r>
            <a:endParaRPr lang="nb-NO" sz="2800" baseline="-25000" dirty="0"/>
          </a:p>
        </p:txBody>
      </p:sp>
      <p:pic>
        <p:nvPicPr>
          <p:cNvPr id="3" name="Picture 2"/>
          <p:cNvPicPr>
            <a:picLocks noChangeAspect="1"/>
          </p:cNvPicPr>
          <p:nvPr/>
        </p:nvPicPr>
        <p:blipFill>
          <a:blip r:embed="rId3"/>
          <a:stretch>
            <a:fillRect/>
          </a:stretch>
        </p:blipFill>
        <p:spPr>
          <a:xfrm>
            <a:off x="1221551" y="1417638"/>
            <a:ext cx="6571769" cy="3795763"/>
          </a:xfrm>
          <a:prstGeom prst="rect">
            <a:avLst/>
          </a:prstGeom>
        </p:spPr>
      </p:pic>
      <p:sp>
        <p:nvSpPr>
          <p:cNvPr id="4" name="TextBox 3"/>
          <p:cNvSpPr txBox="1"/>
          <p:nvPr/>
        </p:nvSpPr>
        <p:spPr>
          <a:xfrm>
            <a:off x="5252629" y="5573463"/>
            <a:ext cx="2540691" cy="307777"/>
          </a:xfrm>
          <a:prstGeom prst="rect">
            <a:avLst/>
          </a:prstGeom>
          <a:noFill/>
        </p:spPr>
        <p:txBody>
          <a:bodyPr wrap="square" rtlCol="0">
            <a:spAutoFit/>
          </a:bodyPr>
          <a:lstStyle/>
          <a:p>
            <a:r>
              <a:rPr lang="nb-NO" sz="1400" dirty="0" smtClean="0"/>
              <a:t>Vinje &amp; </a:t>
            </a:r>
            <a:r>
              <a:rPr lang="nb-NO" sz="1400" dirty="0" err="1" smtClean="0"/>
              <a:t>Grosse</a:t>
            </a:r>
            <a:r>
              <a:rPr lang="nb-NO" sz="1400" dirty="0" smtClean="0"/>
              <a:t>, 2003</a:t>
            </a:r>
            <a:endParaRPr lang="nb-NO" sz="1400" dirty="0"/>
          </a:p>
        </p:txBody>
      </p:sp>
      <p:sp>
        <p:nvSpPr>
          <p:cNvPr id="5" name="Slide Number Placeholder 4"/>
          <p:cNvSpPr>
            <a:spLocks noGrp="1"/>
          </p:cNvSpPr>
          <p:nvPr>
            <p:ph type="sldNum" sz="quarter" idx="12"/>
          </p:nvPr>
        </p:nvSpPr>
        <p:spPr/>
        <p:txBody>
          <a:bodyPr/>
          <a:lstStyle/>
          <a:p>
            <a:fld id="{B921C06D-C2F1-1047-BD35-EB1D43830AAE}" type="slidenum">
              <a:rPr lang="nb-NO" smtClean="0"/>
              <a:pPr/>
              <a:t>11</a:t>
            </a:fld>
            <a:endParaRPr lang="nb-NO"/>
          </a:p>
        </p:txBody>
      </p:sp>
      <p:sp>
        <p:nvSpPr>
          <p:cNvPr id="6" name="Footer Placeholder 5"/>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Rectangle 21"/>
          <p:cNvSpPr/>
          <p:nvPr/>
        </p:nvSpPr>
        <p:spPr>
          <a:xfrm>
            <a:off x="7235825" y="2924175"/>
            <a:ext cx="1657350" cy="2089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a-DK"/>
          </a:p>
        </p:txBody>
      </p:sp>
      <p:pic>
        <p:nvPicPr>
          <p:cNvPr id="39938" name="Picture 1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55650" y="2008188"/>
            <a:ext cx="3717925" cy="4805362"/>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pic>
      <p:sp>
        <p:nvSpPr>
          <p:cNvPr id="39939" name="Rectangle 8"/>
          <p:cNvSpPr>
            <a:spLocks/>
          </p:cNvSpPr>
          <p:nvPr/>
        </p:nvSpPr>
        <p:spPr bwMode="auto">
          <a:xfrm rot="-5400000">
            <a:off x="1316038" y="1181100"/>
            <a:ext cx="2305050" cy="46355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0" tIns="0" rIns="0" bIns="0" anchor="ctr"/>
          <a:lstStyle/>
          <a:p>
            <a:pPr>
              <a:lnSpc>
                <a:spcPct val="80000"/>
              </a:lnSpc>
            </a:pPr>
            <a:r>
              <a:rPr lang="en-US" sz="1600" b="1" dirty="0">
                <a:solidFill>
                  <a:srgbClr val="0033CC"/>
                </a:solidFill>
                <a:latin typeface="+mn-lt"/>
                <a:cs typeface="Palatino" charset="0"/>
              </a:rPr>
              <a:t>Sea Surface Temperature</a:t>
            </a:r>
          </a:p>
        </p:txBody>
      </p:sp>
      <p:sp>
        <p:nvSpPr>
          <p:cNvPr id="39940" name="Rectangle 9"/>
          <p:cNvSpPr>
            <a:spLocks/>
          </p:cNvSpPr>
          <p:nvPr/>
        </p:nvSpPr>
        <p:spPr bwMode="auto">
          <a:xfrm rot="-5400000">
            <a:off x="2012950" y="1085850"/>
            <a:ext cx="1773238" cy="465138"/>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0" tIns="0" rIns="0" bIns="0" anchor="ctr"/>
          <a:lstStyle/>
          <a:p>
            <a:pPr>
              <a:lnSpc>
                <a:spcPct val="80000"/>
              </a:lnSpc>
            </a:pPr>
            <a:r>
              <a:rPr lang="en-US" sz="1600" b="1" dirty="0">
                <a:solidFill>
                  <a:srgbClr val="0033CC"/>
                </a:solidFill>
                <a:latin typeface="+mn-lt"/>
                <a:cs typeface="Palatino" charset="0"/>
              </a:rPr>
              <a:t>Sea Level Change</a:t>
            </a:r>
          </a:p>
        </p:txBody>
      </p:sp>
      <p:sp>
        <p:nvSpPr>
          <p:cNvPr id="39941" name="Rectangle 10"/>
          <p:cNvSpPr>
            <a:spLocks/>
          </p:cNvSpPr>
          <p:nvPr/>
        </p:nvSpPr>
        <p:spPr bwMode="auto">
          <a:xfrm>
            <a:off x="4284663" y="5845175"/>
            <a:ext cx="2590800" cy="46355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0" tIns="0" rIns="0" bIns="0" anchor="ctr"/>
          <a:lstStyle/>
          <a:p>
            <a:pPr>
              <a:lnSpc>
                <a:spcPct val="80000"/>
              </a:lnSpc>
            </a:pPr>
            <a:r>
              <a:rPr lang="en-US" sz="2000" b="1" dirty="0">
                <a:solidFill>
                  <a:srgbClr val="FF0000"/>
                </a:solidFill>
                <a:latin typeface="+mn-lt"/>
                <a:cs typeface="Palatino" charset="0"/>
              </a:rPr>
              <a:t>Total Solar Irradiance</a:t>
            </a:r>
          </a:p>
        </p:txBody>
      </p:sp>
      <p:sp>
        <p:nvSpPr>
          <p:cNvPr id="11" name="Rectangle 10"/>
          <p:cNvSpPr/>
          <p:nvPr/>
        </p:nvSpPr>
        <p:spPr>
          <a:xfrm>
            <a:off x="6103938" y="3232150"/>
            <a:ext cx="771525" cy="1857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39943" name="Rectangle 15"/>
          <p:cNvSpPr>
            <a:spLocks/>
          </p:cNvSpPr>
          <p:nvPr/>
        </p:nvSpPr>
        <p:spPr bwMode="auto">
          <a:xfrm rot="-5400000">
            <a:off x="2746469" y="1722601"/>
            <a:ext cx="1293624" cy="26161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lIns="0" tIns="0" rIns="0" bIns="0" anchor="ctr">
            <a:spAutoFit/>
          </a:bodyPr>
          <a:lstStyle/>
          <a:p>
            <a:r>
              <a:rPr lang="en-US" sz="1700" dirty="0">
                <a:solidFill>
                  <a:srgbClr val="0033CC"/>
                </a:solidFill>
                <a:latin typeface="+mn-lt"/>
                <a:cs typeface="Palatino" charset="0"/>
              </a:rPr>
              <a:t>Altimetry </a:t>
            </a:r>
            <a:r>
              <a:rPr lang="en-US" sz="1700" dirty="0" smtClean="0">
                <a:solidFill>
                  <a:srgbClr val="0033CC"/>
                </a:solidFill>
                <a:latin typeface="+mn-lt"/>
                <a:cs typeface="Palatino" charset="0"/>
              </a:rPr>
              <a:t>Data</a:t>
            </a:r>
            <a:endParaRPr lang="en-US" sz="1700" dirty="0">
              <a:solidFill>
                <a:srgbClr val="0033CC"/>
              </a:solidFill>
              <a:latin typeface="+mn-lt"/>
              <a:cs typeface="Palatino" charset="0"/>
            </a:endParaRPr>
          </a:p>
        </p:txBody>
      </p:sp>
      <p:sp>
        <p:nvSpPr>
          <p:cNvPr id="14" name="Curved Right Arrow 13"/>
          <p:cNvSpPr/>
          <p:nvPr/>
        </p:nvSpPr>
        <p:spPr>
          <a:xfrm rot="10800000">
            <a:off x="7019925" y="4097338"/>
            <a:ext cx="576263" cy="2068512"/>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a-DK">
              <a:solidFill>
                <a:schemeClr val="tx1"/>
              </a:solidFill>
            </a:endParaRPr>
          </a:p>
        </p:txBody>
      </p:sp>
      <p:sp>
        <p:nvSpPr>
          <p:cNvPr id="39945" name="Rectangle 14"/>
          <p:cNvSpPr>
            <a:spLocks noChangeArrowheads="1"/>
          </p:cNvSpPr>
          <p:nvPr/>
        </p:nvSpPr>
        <p:spPr bwMode="auto">
          <a:xfrm rot="-5400000">
            <a:off x="995661" y="1417459"/>
            <a:ext cx="2085379" cy="319446"/>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p>
            <a:pPr>
              <a:lnSpc>
                <a:spcPct val="80000"/>
              </a:lnSpc>
            </a:pPr>
            <a:r>
              <a:rPr lang="en-US" sz="1800" dirty="0">
                <a:solidFill>
                  <a:srgbClr val="0033CC"/>
                </a:solidFill>
                <a:latin typeface="+mn-lt"/>
                <a:cs typeface="Palatino" charset="0"/>
              </a:rPr>
              <a:t>Ocean Heat Content</a:t>
            </a:r>
          </a:p>
        </p:txBody>
      </p:sp>
      <p:sp>
        <p:nvSpPr>
          <p:cNvPr id="39946" name="TextBox 15"/>
          <p:cNvSpPr txBox="1">
            <a:spLocks noChangeArrowheads="1"/>
          </p:cNvSpPr>
          <p:nvPr/>
        </p:nvSpPr>
        <p:spPr bwMode="auto">
          <a:xfrm>
            <a:off x="3776663" y="3808413"/>
            <a:ext cx="3316287" cy="83185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rgbClr val="CCECFF"/>
                </a:solidFill>
                <a:latin typeface="Times New Roman" charset="0"/>
                <a:ea typeface="ＭＳ Ｐゴシック" charset="0"/>
                <a:cs typeface="ＭＳ Ｐゴシック" charset="0"/>
              </a:defRPr>
            </a:lvl1pPr>
            <a:lvl2pPr marL="742950" indent="-285750">
              <a:defRPr sz="2400">
                <a:solidFill>
                  <a:srgbClr val="CCECFF"/>
                </a:solidFill>
                <a:latin typeface="Times New Roman" charset="0"/>
                <a:ea typeface="ＭＳ Ｐゴシック" charset="0"/>
              </a:defRPr>
            </a:lvl2pPr>
            <a:lvl3pPr marL="1143000" indent="-228600">
              <a:defRPr sz="2400">
                <a:solidFill>
                  <a:srgbClr val="CCECFF"/>
                </a:solidFill>
                <a:latin typeface="Times New Roman" charset="0"/>
                <a:ea typeface="ＭＳ Ｐゴシック" charset="0"/>
              </a:defRPr>
            </a:lvl3pPr>
            <a:lvl4pPr marL="1600200" indent="-228600">
              <a:defRPr sz="2400">
                <a:solidFill>
                  <a:srgbClr val="CCECFF"/>
                </a:solidFill>
                <a:latin typeface="Times New Roman" charset="0"/>
                <a:ea typeface="ＭＳ Ｐゴシック" charset="0"/>
              </a:defRPr>
            </a:lvl4pPr>
            <a:lvl5pPr marL="2057400" indent="-228600">
              <a:defRPr sz="2400">
                <a:solidFill>
                  <a:srgbClr val="CCECFF"/>
                </a:solidFill>
                <a:latin typeface="Times New Roman" charset="0"/>
                <a:ea typeface="ＭＳ Ｐゴシック" charset="0"/>
              </a:defRPr>
            </a:lvl5pPr>
            <a:lvl6pPr marL="2514600" indent="-228600" algn="ctr" eaLnBrk="0" fontAlgn="base" hangingPunct="0">
              <a:spcBef>
                <a:spcPct val="0"/>
              </a:spcBef>
              <a:spcAft>
                <a:spcPct val="0"/>
              </a:spcAft>
              <a:defRPr sz="2400">
                <a:solidFill>
                  <a:srgbClr val="CCECFF"/>
                </a:solidFill>
                <a:latin typeface="Times New Roman" charset="0"/>
                <a:ea typeface="ＭＳ Ｐゴシック" charset="0"/>
              </a:defRPr>
            </a:lvl6pPr>
            <a:lvl7pPr marL="2971800" indent="-228600" algn="ctr" eaLnBrk="0" fontAlgn="base" hangingPunct="0">
              <a:spcBef>
                <a:spcPct val="0"/>
              </a:spcBef>
              <a:spcAft>
                <a:spcPct val="0"/>
              </a:spcAft>
              <a:defRPr sz="2400">
                <a:solidFill>
                  <a:srgbClr val="CCECFF"/>
                </a:solidFill>
                <a:latin typeface="Times New Roman" charset="0"/>
                <a:ea typeface="ＭＳ Ｐゴシック" charset="0"/>
              </a:defRPr>
            </a:lvl7pPr>
            <a:lvl8pPr marL="3429000" indent="-228600" algn="ctr" eaLnBrk="0" fontAlgn="base" hangingPunct="0">
              <a:spcBef>
                <a:spcPct val="0"/>
              </a:spcBef>
              <a:spcAft>
                <a:spcPct val="0"/>
              </a:spcAft>
              <a:defRPr sz="2400">
                <a:solidFill>
                  <a:srgbClr val="CCECFF"/>
                </a:solidFill>
                <a:latin typeface="Times New Roman" charset="0"/>
                <a:ea typeface="ＭＳ Ｐゴシック" charset="0"/>
              </a:defRPr>
            </a:lvl8pPr>
            <a:lvl9pPr marL="3886200" indent="-228600" algn="ctr" eaLnBrk="0" fontAlgn="base" hangingPunct="0">
              <a:spcBef>
                <a:spcPct val="0"/>
              </a:spcBef>
              <a:spcAft>
                <a:spcPct val="0"/>
              </a:spcAft>
              <a:defRPr sz="2400">
                <a:solidFill>
                  <a:srgbClr val="CCECFF"/>
                </a:solidFill>
                <a:latin typeface="Times New Roman" charset="0"/>
                <a:ea typeface="ＭＳ Ｐゴシック" charset="0"/>
              </a:defRPr>
            </a:lvl9pPr>
          </a:lstStyle>
          <a:p>
            <a:r>
              <a:rPr lang="da-DK" dirty="0" err="1">
                <a:solidFill>
                  <a:srgbClr val="FF0000"/>
                </a:solidFill>
                <a:latin typeface="+mn-lt"/>
              </a:rPr>
              <a:t>Require</a:t>
            </a:r>
            <a:r>
              <a:rPr lang="da-DK" dirty="0">
                <a:solidFill>
                  <a:srgbClr val="FF0000"/>
                </a:solidFill>
                <a:latin typeface="+mn-lt"/>
              </a:rPr>
              <a:t> an </a:t>
            </a:r>
            <a:r>
              <a:rPr lang="da-DK" dirty="0" err="1">
                <a:solidFill>
                  <a:srgbClr val="FF0000"/>
                </a:solidFill>
                <a:latin typeface="+mn-lt"/>
              </a:rPr>
              <a:t>amplification</a:t>
            </a:r>
            <a:r>
              <a:rPr lang="da-DK" dirty="0">
                <a:solidFill>
                  <a:srgbClr val="FF0000"/>
                </a:solidFill>
                <a:latin typeface="+mn-lt"/>
              </a:rPr>
              <a:t> </a:t>
            </a:r>
          </a:p>
          <a:p>
            <a:r>
              <a:rPr lang="da-DK" dirty="0" err="1">
                <a:solidFill>
                  <a:srgbClr val="FF0000"/>
                </a:solidFill>
                <a:latin typeface="+mn-lt"/>
              </a:rPr>
              <a:t>mechanism</a:t>
            </a:r>
            <a:r>
              <a:rPr lang="da-DK" dirty="0">
                <a:solidFill>
                  <a:srgbClr val="FF0000"/>
                </a:solidFill>
                <a:latin typeface="+mn-lt"/>
              </a:rPr>
              <a:t> </a:t>
            </a:r>
          </a:p>
        </p:txBody>
      </p:sp>
      <p:sp>
        <p:nvSpPr>
          <p:cNvPr id="17" name="Left Arrow 16"/>
          <p:cNvSpPr/>
          <p:nvPr/>
        </p:nvSpPr>
        <p:spPr>
          <a:xfrm>
            <a:off x="3924300" y="6021388"/>
            <a:ext cx="215900" cy="14446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a-DK"/>
          </a:p>
        </p:txBody>
      </p:sp>
      <p:sp>
        <p:nvSpPr>
          <p:cNvPr id="18" name="Left Arrow 17"/>
          <p:cNvSpPr/>
          <p:nvPr/>
        </p:nvSpPr>
        <p:spPr>
          <a:xfrm>
            <a:off x="3492500" y="4076700"/>
            <a:ext cx="215900" cy="14446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a-DK"/>
          </a:p>
        </p:txBody>
      </p:sp>
      <p:sp>
        <p:nvSpPr>
          <p:cNvPr id="39949" name="TextBox 18"/>
          <p:cNvSpPr txBox="1">
            <a:spLocks noChangeArrowheads="1"/>
          </p:cNvSpPr>
          <p:nvPr/>
        </p:nvSpPr>
        <p:spPr bwMode="auto">
          <a:xfrm>
            <a:off x="3729038" y="549275"/>
            <a:ext cx="5173662" cy="120015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rgbClr val="CCECFF"/>
                </a:solidFill>
                <a:latin typeface="Times New Roman" charset="0"/>
                <a:ea typeface="ＭＳ Ｐゴシック" charset="0"/>
                <a:cs typeface="ＭＳ Ｐゴシック" charset="0"/>
              </a:defRPr>
            </a:lvl1pPr>
            <a:lvl2pPr marL="742950" indent="-285750">
              <a:defRPr sz="2400">
                <a:solidFill>
                  <a:srgbClr val="CCECFF"/>
                </a:solidFill>
                <a:latin typeface="Times New Roman" charset="0"/>
                <a:ea typeface="ＭＳ Ｐゴシック" charset="0"/>
              </a:defRPr>
            </a:lvl2pPr>
            <a:lvl3pPr marL="1143000" indent="-228600">
              <a:defRPr sz="2400">
                <a:solidFill>
                  <a:srgbClr val="CCECFF"/>
                </a:solidFill>
                <a:latin typeface="Times New Roman" charset="0"/>
                <a:ea typeface="ＭＳ Ｐゴシック" charset="0"/>
              </a:defRPr>
            </a:lvl3pPr>
            <a:lvl4pPr marL="1600200" indent="-228600">
              <a:defRPr sz="2400">
                <a:solidFill>
                  <a:srgbClr val="CCECFF"/>
                </a:solidFill>
                <a:latin typeface="Times New Roman" charset="0"/>
                <a:ea typeface="ＭＳ Ｐゴシック" charset="0"/>
              </a:defRPr>
            </a:lvl4pPr>
            <a:lvl5pPr marL="2057400" indent="-228600">
              <a:defRPr sz="2400">
                <a:solidFill>
                  <a:srgbClr val="CCECFF"/>
                </a:solidFill>
                <a:latin typeface="Times New Roman" charset="0"/>
                <a:ea typeface="ＭＳ Ｐゴシック" charset="0"/>
              </a:defRPr>
            </a:lvl5pPr>
            <a:lvl6pPr marL="2514600" indent="-228600" algn="ctr" eaLnBrk="0" fontAlgn="base" hangingPunct="0">
              <a:spcBef>
                <a:spcPct val="0"/>
              </a:spcBef>
              <a:spcAft>
                <a:spcPct val="0"/>
              </a:spcAft>
              <a:defRPr sz="2400">
                <a:solidFill>
                  <a:srgbClr val="CCECFF"/>
                </a:solidFill>
                <a:latin typeface="Times New Roman" charset="0"/>
                <a:ea typeface="ＭＳ Ｐゴシック" charset="0"/>
              </a:defRPr>
            </a:lvl6pPr>
            <a:lvl7pPr marL="2971800" indent="-228600" algn="ctr" eaLnBrk="0" fontAlgn="base" hangingPunct="0">
              <a:spcBef>
                <a:spcPct val="0"/>
              </a:spcBef>
              <a:spcAft>
                <a:spcPct val="0"/>
              </a:spcAft>
              <a:defRPr sz="2400">
                <a:solidFill>
                  <a:srgbClr val="CCECFF"/>
                </a:solidFill>
                <a:latin typeface="Times New Roman" charset="0"/>
                <a:ea typeface="ＭＳ Ｐゴシック" charset="0"/>
              </a:defRPr>
            </a:lvl7pPr>
            <a:lvl8pPr marL="3429000" indent="-228600" algn="ctr" eaLnBrk="0" fontAlgn="base" hangingPunct="0">
              <a:spcBef>
                <a:spcPct val="0"/>
              </a:spcBef>
              <a:spcAft>
                <a:spcPct val="0"/>
              </a:spcAft>
              <a:defRPr sz="2400">
                <a:solidFill>
                  <a:srgbClr val="CCECFF"/>
                </a:solidFill>
                <a:latin typeface="Times New Roman" charset="0"/>
                <a:ea typeface="ＭＳ Ｐゴシック" charset="0"/>
              </a:defRPr>
            </a:lvl8pPr>
            <a:lvl9pPr marL="3886200" indent="-228600" algn="ctr" eaLnBrk="0" fontAlgn="base" hangingPunct="0">
              <a:spcBef>
                <a:spcPct val="0"/>
              </a:spcBef>
              <a:spcAft>
                <a:spcPct val="0"/>
              </a:spcAft>
              <a:defRPr sz="2400">
                <a:solidFill>
                  <a:srgbClr val="CCECFF"/>
                </a:solidFill>
                <a:latin typeface="Times New Roman" charset="0"/>
                <a:ea typeface="ＭＳ Ｐゴシック" charset="0"/>
              </a:defRPr>
            </a:lvl9pPr>
          </a:lstStyle>
          <a:p>
            <a:r>
              <a:rPr lang="da-DK" sz="3600" dirty="0" err="1">
                <a:solidFill>
                  <a:schemeClr val="tx1"/>
                </a:solidFill>
                <a:latin typeface="+mn-lt"/>
              </a:rPr>
              <a:t>Quantifying</a:t>
            </a:r>
            <a:r>
              <a:rPr lang="da-DK" sz="3600" dirty="0">
                <a:solidFill>
                  <a:schemeClr val="tx1"/>
                </a:solidFill>
                <a:latin typeface="+mn-lt"/>
              </a:rPr>
              <a:t> Solar </a:t>
            </a:r>
            <a:r>
              <a:rPr lang="da-DK" sz="3600" dirty="0" err="1">
                <a:solidFill>
                  <a:schemeClr val="tx1"/>
                </a:solidFill>
                <a:latin typeface="+mn-lt"/>
              </a:rPr>
              <a:t>Forcing</a:t>
            </a:r>
            <a:r>
              <a:rPr lang="da-DK" sz="3600" dirty="0">
                <a:solidFill>
                  <a:schemeClr val="tx1"/>
                </a:solidFill>
                <a:latin typeface="+mn-lt"/>
              </a:rPr>
              <a:t> </a:t>
            </a:r>
          </a:p>
          <a:p>
            <a:r>
              <a:rPr lang="da-DK" sz="3600" dirty="0">
                <a:solidFill>
                  <a:schemeClr val="tx1"/>
                </a:solidFill>
                <a:latin typeface="+mn-lt"/>
              </a:rPr>
              <a:t>over 11 </a:t>
            </a:r>
            <a:r>
              <a:rPr lang="da-DK" sz="3600" dirty="0" err="1">
                <a:solidFill>
                  <a:schemeClr val="tx1"/>
                </a:solidFill>
                <a:latin typeface="+mn-lt"/>
              </a:rPr>
              <a:t>years</a:t>
            </a:r>
            <a:endParaRPr lang="da-DK" sz="3600" dirty="0">
              <a:solidFill>
                <a:schemeClr val="tx1"/>
              </a:solidFill>
              <a:latin typeface="+mn-lt"/>
            </a:endParaRPr>
          </a:p>
        </p:txBody>
      </p:sp>
      <p:sp>
        <p:nvSpPr>
          <p:cNvPr id="39950" name="TextBox 19"/>
          <p:cNvSpPr txBox="1">
            <a:spLocks noChangeArrowheads="1"/>
          </p:cNvSpPr>
          <p:nvPr/>
        </p:nvSpPr>
        <p:spPr bwMode="auto">
          <a:xfrm>
            <a:off x="6988175" y="6308725"/>
            <a:ext cx="1211690" cy="338554"/>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rgbClr val="CCECFF"/>
                </a:solidFill>
                <a:latin typeface="Times New Roman" charset="0"/>
                <a:ea typeface="ＭＳ Ｐゴシック" charset="0"/>
                <a:cs typeface="ＭＳ Ｐゴシック" charset="0"/>
              </a:defRPr>
            </a:lvl1pPr>
            <a:lvl2pPr marL="742950" indent="-285750">
              <a:defRPr sz="2400">
                <a:solidFill>
                  <a:srgbClr val="CCECFF"/>
                </a:solidFill>
                <a:latin typeface="Times New Roman" charset="0"/>
                <a:ea typeface="ＭＳ Ｐゴシック" charset="0"/>
              </a:defRPr>
            </a:lvl2pPr>
            <a:lvl3pPr marL="1143000" indent="-228600">
              <a:defRPr sz="2400">
                <a:solidFill>
                  <a:srgbClr val="CCECFF"/>
                </a:solidFill>
                <a:latin typeface="Times New Roman" charset="0"/>
                <a:ea typeface="ＭＳ Ｐゴシック" charset="0"/>
              </a:defRPr>
            </a:lvl3pPr>
            <a:lvl4pPr marL="1600200" indent="-228600">
              <a:defRPr sz="2400">
                <a:solidFill>
                  <a:srgbClr val="CCECFF"/>
                </a:solidFill>
                <a:latin typeface="Times New Roman" charset="0"/>
                <a:ea typeface="ＭＳ Ｐゴシック" charset="0"/>
              </a:defRPr>
            </a:lvl4pPr>
            <a:lvl5pPr marL="2057400" indent="-228600">
              <a:defRPr sz="2400">
                <a:solidFill>
                  <a:srgbClr val="CCECFF"/>
                </a:solidFill>
                <a:latin typeface="Times New Roman" charset="0"/>
                <a:ea typeface="ＭＳ Ｐゴシック" charset="0"/>
              </a:defRPr>
            </a:lvl5pPr>
            <a:lvl6pPr marL="2514600" indent="-228600" algn="ctr" eaLnBrk="0" fontAlgn="base" hangingPunct="0">
              <a:spcBef>
                <a:spcPct val="0"/>
              </a:spcBef>
              <a:spcAft>
                <a:spcPct val="0"/>
              </a:spcAft>
              <a:defRPr sz="2400">
                <a:solidFill>
                  <a:srgbClr val="CCECFF"/>
                </a:solidFill>
                <a:latin typeface="Times New Roman" charset="0"/>
                <a:ea typeface="ＭＳ Ｐゴシック" charset="0"/>
              </a:defRPr>
            </a:lvl6pPr>
            <a:lvl7pPr marL="2971800" indent="-228600" algn="ctr" eaLnBrk="0" fontAlgn="base" hangingPunct="0">
              <a:spcBef>
                <a:spcPct val="0"/>
              </a:spcBef>
              <a:spcAft>
                <a:spcPct val="0"/>
              </a:spcAft>
              <a:defRPr sz="2400">
                <a:solidFill>
                  <a:srgbClr val="CCECFF"/>
                </a:solidFill>
                <a:latin typeface="Times New Roman" charset="0"/>
                <a:ea typeface="ＭＳ Ｐゴシック" charset="0"/>
              </a:defRPr>
            </a:lvl7pPr>
            <a:lvl8pPr marL="3429000" indent="-228600" algn="ctr" eaLnBrk="0" fontAlgn="base" hangingPunct="0">
              <a:spcBef>
                <a:spcPct val="0"/>
              </a:spcBef>
              <a:spcAft>
                <a:spcPct val="0"/>
              </a:spcAft>
              <a:defRPr sz="2400">
                <a:solidFill>
                  <a:srgbClr val="CCECFF"/>
                </a:solidFill>
                <a:latin typeface="Times New Roman" charset="0"/>
                <a:ea typeface="ＭＳ Ｐゴシック" charset="0"/>
              </a:defRPr>
            </a:lvl8pPr>
            <a:lvl9pPr marL="3886200" indent="-228600" algn="ctr" eaLnBrk="0" fontAlgn="base" hangingPunct="0">
              <a:spcBef>
                <a:spcPct val="0"/>
              </a:spcBef>
              <a:spcAft>
                <a:spcPct val="0"/>
              </a:spcAft>
              <a:defRPr sz="2400">
                <a:solidFill>
                  <a:srgbClr val="CCECFF"/>
                </a:solidFill>
                <a:latin typeface="Times New Roman" charset="0"/>
                <a:ea typeface="ＭＳ Ｐゴシック" charset="0"/>
              </a:defRPr>
            </a:lvl9pPr>
          </a:lstStyle>
          <a:p>
            <a:r>
              <a:rPr lang="da-DK" sz="1600" dirty="0" err="1" smtClean="0">
                <a:solidFill>
                  <a:schemeClr val="tx1"/>
                </a:solidFill>
                <a:latin typeface="+mn-lt"/>
              </a:rPr>
              <a:t>Shaviv</a:t>
            </a:r>
            <a:r>
              <a:rPr lang="da-DK" sz="1600" dirty="0" smtClean="0">
                <a:solidFill>
                  <a:schemeClr val="tx1"/>
                </a:solidFill>
                <a:latin typeface="+mn-lt"/>
              </a:rPr>
              <a:t>, 2008</a:t>
            </a:r>
            <a:endParaRPr lang="da-DK" sz="1600" dirty="0">
              <a:solidFill>
                <a:schemeClr val="tx1"/>
              </a:solidFill>
              <a:latin typeface="+mn-lt"/>
            </a:endParaRPr>
          </a:p>
        </p:txBody>
      </p:sp>
      <p:sp>
        <p:nvSpPr>
          <p:cNvPr id="21" name="Flowchart: Connector 20"/>
          <p:cNvSpPr/>
          <p:nvPr/>
        </p:nvSpPr>
        <p:spPr>
          <a:xfrm>
            <a:off x="8027988" y="4005263"/>
            <a:ext cx="144462" cy="14287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a-DK"/>
          </a:p>
        </p:txBody>
      </p:sp>
      <p:cxnSp>
        <p:nvCxnSpPr>
          <p:cNvPr id="23" name="Straight Connector 22"/>
          <p:cNvCxnSpPr/>
          <p:nvPr/>
        </p:nvCxnSpPr>
        <p:spPr>
          <a:xfrm flipH="1">
            <a:off x="8101013" y="3500438"/>
            <a:ext cx="0" cy="1152525"/>
          </a:xfrm>
          <a:prstGeom prst="line">
            <a:avLst/>
          </a:prstGeom>
        </p:spPr>
        <p:style>
          <a:lnRef idx="1">
            <a:schemeClr val="accent1"/>
          </a:lnRef>
          <a:fillRef idx="0">
            <a:schemeClr val="accent1"/>
          </a:fillRef>
          <a:effectRef idx="0">
            <a:schemeClr val="accent1"/>
          </a:effectRef>
          <a:fontRef idx="minor">
            <a:schemeClr val="tx1"/>
          </a:fontRef>
        </p:style>
      </p:cxnSp>
      <p:sp>
        <p:nvSpPr>
          <p:cNvPr id="39953" name="TextBox 24"/>
          <p:cNvSpPr txBox="1">
            <a:spLocks noChangeArrowheads="1"/>
          </p:cNvSpPr>
          <p:nvPr/>
        </p:nvSpPr>
        <p:spPr bwMode="auto">
          <a:xfrm>
            <a:off x="7510077" y="3068638"/>
            <a:ext cx="1202509" cy="461665"/>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rgbClr val="CCECFF"/>
                </a:solidFill>
                <a:latin typeface="Times New Roman" charset="0"/>
                <a:ea typeface="ＭＳ Ｐゴシック" charset="0"/>
                <a:cs typeface="ＭＳ Ｐゴシック" charset="0"/>
              </a:defRPr>
            </a:lvl1pPr>
            <a:lvl2pPr marL="742950" indent="-285750">
              <a:defRPr sz="2400">
                <a:solidFill>
                  <a:srgbClr val="CCECFF"/>
                </a:solidFill>
                <a:latin typeface="Times New Roman" charset="0"/>
                <a:ea typeface="ＭＳ Ｐゴシック" charset="0"/>
              </a:defRPr>
            </a:lvl2pPr>
            <a:lvl3pPr marL="1143000" indent="-228600">
              <a:defRPr sz="2400">
                <a:solidFill>
                  <a:srgbClr val="CCECFF"/>
                </a:solidFill>
                <a:latin typeface="Times New Roman" charset="0"/>
                <a:ea typeface="ＭＳ Ｐゴシック" charset="0"/>
              </a:defRPr>
            </a:lvl3pPr>
            <a:lvl4pPr marL="1600200" indent="-228600">
              <a:defRPr sz="2400">
                <a:solidFill>
                  <a:srgbClr val="CCECFF"/>
                </a:solidFill>
                <a:latin typeface="Times New Roman" charset="0"/>
                <a:ea typeface="ＭＳ Ｐゴシック" charset="0"/>
              </a:defRPr>
            </a:lvl4pPr>
            <a:lvl5pPr marL="2057400" indent="-228600">
              <a:defRPr sz="2400">
                <a:solidFill>
                  <a:srgbClr val="CCECFF"/>
                </a:solidFill>
                <a:latin typeface="Times New Roman" charset="0"/>
                <a:ea typeface="ＭＳ Ｐゴシック" charset="0"/>
              </a:defRPr>
            </a:lvl5pPr>
            <a:lvl6pPr marL="2514600" indent="-228600" algn="ctr" eaLnBrk="0" fontAlgn="base" hangingPunct="0">
              <a:spcBef>
                <a:spcPct val="0"/>
              </a:spcBef>
              <a:spcAft>
                <a:spcPct val="0"/>
              </a:spcAft>
              <a:defRPr sz="2400">
                <a:solidFill>
                  <a:srgbClr val="CCECFF"/>
                </a:solidFill>
                <a:latin typeface="Times New Roman" charset="0"/>
                <a:ea typeface="ＭＳ Ｐゴシック" charset="0"/>
              </a:defRPr>
            </a:lvl6pPr>
            <a:lvl7pPr marL="2971800" indent="-228600" algn="ctr" eaLnBrk="0" fontAlgn="base" hangingPunct="0">
              <a:spcBef>
                <a:spcPct val="0"/>
              </a:spcBef>
              <a:spcAft>
                <a:spcPct val="0"/>
              </a:spcAft>
              <a:defRPr sz="2400">
                <a:solidFill>
                  <a:srgbClr val="CCECFF"/>
                </a:solidFill>
                <a:latin typeface="Times New Roman" charset="0"/>
                <a:ea typeface="ＭＳ Ｐゴシック" charset="0"/>
              </a:defRPr>
            </a:lvl7pPr>
            <a:lvl8pPr marL="3429000" indent="-228600" algn="ctr" eaLnBrk="0" fontAlgn="base" hangingPunct="0">
              <a:spcBef>
                <a:spcPct val="0"/>
              </a:spcBef>
              <a:spcAft>
                <a:spcPct val="0"/>
              </a:spcAft>
              <a:defRPr sz="2400">
                <a:solidFill>
                  <a:srgbClr val="CCECFF"/>
                </a:solidFill>
                <a:latin typeface="Times New Roman" charset="0"/>
                <a:ea typeface="ＭＳ Ｐゴシック" charset="0"/>
              </a:defRPr>
            </a:lvl8pPr>
            <a:lvl9pPr marL="3886200" indent="-228600" algn="ctr" eaLnBrk="0" fontAlgn="base" hangingPunct="0">
              <a:spcBef>
                <a:spcPct val="0"/>
              </a:spcBef>
              <a:spcAft>
                <a:spcPct val="0"/>
              </a:spcAft>
              <a:defRPr sz="2400">
                <a:solidFill>
                  <a:srgbClr val="CCECFF"/>
                </a:solidFill>
                <a:latin typeface="Times New Roman" charset="0"/>
                <a:ea typeface="ＭＳ Ｐゴシック" charset="0"/>
              </a:defRPr>
            </a:lvl9pPr>
          </a:lstStyle>
          <a:p>
            <a:r>
              <a:rPr lang="da-DK" dirty="0">
                <a:solidFill>
                  <a:schemeClr val="tx1"/>
                </a:solidFill>
                <a:latin typeface="+mn-lt"/>
              </a:rPr>
              <a:t>CLOUDS</a:t>
            </a:r>
          </a:p>
        </p:txBody>
      </p:sp>
      <p:sp>
        <p:nvSpPr>
          <p:cNvPr id="19" name="Slide Number Placeholder 18"/>
          <p:cNvSpPr>
            <a:spLocks noGrp="1"/>
          </p:cNvSpPr>
          <p:nvPr>
            <p:ph type="sldNum" sz="quarter" idx="12"/>
          </p:nvPr>
        </p:nvSpPr>
        <p:spPr>
          <a:xfrm>
            <a:off x="6553200" y="6165851"/>
            <a:ext cx="2133600" cy="190500"/>
          </a:xfrm>
        </p:spPr>
        <p:txBody>
          <a:bodyPr/>
          <a:lstStyle/>
          <a:p>
            <a:fld id="{B921C06D-C2F1-1047-BD35-EB1D43830AAE}" type="slidenum">
              <a:rPr lang="nb-NO" smtClean="0"/>
              <a:pPr/>
              <a:t>12</a:t>
            </a:fld>
            <a:endParaRPr lang="nb-NO" dirty="0"/>
          </a:p>
        </p:txBody>
      </p:sp>
      <p:sp>
        <p:nvSpPr>
          <p:cNvPr id="20" name="Footer Placeholder 19"/>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24049" y="863600"/>
            <a:ext cx="5949715" cy="4622800"/>
          </a:xfrm>
          <a:prstGeom prst="rect">
            <a:avLst/>
          </a:prstGeom>
        </p:spPr>
      </p:pic>
      <p:sp>
        <p:nvSpPr>
          <p:cNvPr id="4" name="TextBox 3"/>
          <p:cNvSpPr txBox="1"/>
          <p:nvPr/>
        </p:nvSpPr>
        <p:spPr>
          <a:xfrm rot="10800000" flipV="1">
            <a:off x="5791199" y="5440064"/>
            <a:ext cx="2082564" cy="338554"/>
          </a:xfrm>
          <a:prstGeom prst="rect">
            <a:avLst/>
          </a:prstGeom>
          <a:noFill/>
        </p:spPr>
        <p:txBody>
          <a:bodyPr wrap="square" rtlCol="0">
            <a:spAutoFit/>
          </a:bodyPr>
          <a:lstStyle/>
          <a:p>
            <a:r>
              <a:rPr lang="nb-NO" sz="1600" dirty="0" smtClean="0"/>
              <a:t>D. </a:t>
            </a:r>
            <a:r>
              <a:rPr lang="nb-NO" sz="1600" dirty="0" err="1" smtClean="0"/>
              <a:t>Archibald</a:t>
            </a:r>
            <a:r>
              <a:rPr lang="nb-NO" sz="1600" dirty="0" smtClean="0"/>
              <a:t>, 2008</a:t>
            </a:r>
            <a:endParaRPr lang="nb-NO" sz="1600" dirty="0"/>
          </a:p>
        </p:txBody>
      </p:sp>
      <p:sp>
        <p:nvSpPr>
          <p:cNvPr id="5" name="Slide Number Placeholder 4"/>
          <p:cNvSpPr>
            <a:spLocks noGrp="1"/>
          </p:cNvSpPr>
          <p:nvPr>
            <p:ph type="sldNum" sz="quarter" idx="12"/>
          </p:nvPr>
        </p:nvSpPr>
        <p:spPr/>
        <p:txBody>
          <a:bodyPr/>
          <a:lstStyle/>
          <a:p>
            <a:fld id="{B921C06D-C2F1-1047-BD35-EB1D43830AAE}" type="slidenum">
              <a:rPr lang="nb-NO" smtClean="0"/>
              <a:pPr/>
              <a:t>13</a:t>
            </a:fld>
            <a:endParaRPr lang="nb-NO"/>
          </a:p>
        </p:txBody>
      </p:sp>
      <p:sp>
        <p:nvSpPr>
          <p:cNvPr id="6" name="Footer Placeholder 5"/>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0" y="5595938"/>
            <a:ext cx="9144000" cy="1262062"/>
          </a:xfrm>
          <a:prstGeom prst="rect">
            <a:avLst/>
          </a:prstGeom>
          <a:noFill/>
          <a:ln w="9525">
            <a:noFill/>
            <a:miter lim="800000"/>
            <a:headEnd/>
            <a:tailEnd/>
          </a:ln>
        </p:spPr>
        <p:txBody>
          <a:bodyPr lIns="228600" tIns="0" rIns="228600" bIns="0">
            <a:prstTxWarp prst="textNoShape">
              <a:avLst/>
            </a:prstTxWarp>
          </a:bodyPr>
          <a:lstStyle/>
          <a:p>
            <a:pPr eaLnBrk="1" hangingPunct="1"/>
            <a:r>
              <a:rPr lang="en-US" sz="1400"/>
              <a:t>From: Sunspot positions and sizes for 1825–1867 from the observations by Samuel Heinrich Schwabe</a:t>
            </a:r>
          </a:p>
          <a:p>
            <a:pPr eaLnBrk="1" hangingPunct="1"/>
            <a:r>
              <a:rPr lang="en-US" sz="1200"/>
              <a:t>Mon Not R Astron Soc. 2013;433(4):3165-3172. doi:10.1093/mnras/stt961</a:t>
            </a:r>
          </a:p>
          <a:p>
            <a:pPr eaLnBrk="1" hangingPunct="1"/>
            <a:r>
              <a:rPr lang="en-US" sz="1200"/>
              <a:t>Mon Not R Astron Soc | © 2013 The Authors Published by Oxford University Press on behalf of the Royal Astronomical Society</a:t>
            </a:r>
          </a:p>
        </p:txBody>
      </p:sp>
      <p:sp>
        <p:nvSpPr>
          <p:cNvPr id="16387" name="Rectangle 2"/>
          <p:cNvSpPr>
            <a:spLocks noChangeArrowheads="1"/>
          </p:cNvSpPr>
          <p:nvPr/>
        </p:nvSpPr>
        <p:spPr bwMode="auto">
          <a:xfrm>
            <a:off x="0" y="0"/>
            <a:ext cx="9144000" cy="6858000"/>
          </a:xfrm>
          <a:prstGeom prst="rect">
            <a:avLst/>
          </a:prstGeom>
          <a:noFill/>
          <a:ln w="25400">
            <a:solidFill>
              <a:srgbClr val="F2F2F2"/>
            </a:solidFill>
            <a:miter lim="800000"/>
            <a:headEnd/>
            <a:tailEnd/>
          </a:ln>
        </p:spPr>
        <p:txBody>
          <a:bodyPr anchor="ctr">
            <a:prstTxWarp prst="textNoShape">
              <a:avLst/>
            </a:prstTxWarp>
          </a:bodyPr>
          <a:lstStyle/>
          <a:p>
            <a:pPr algn="ctr"/>
            <a:endParaRPr lang="nb-NO">
              <a:solidFill>
                <a:srgbClr val="FFFFFF"/>
              </a:solidFill>
            </a:endParaRPr>
          </a:p>
        </p:txBody>
      </p:sp>
      <p:cxnSp>
        <p:nvCxnSpPr>
          <p:cNvPr id="16388" name="Straight Connector 8"/>
          <p:cNvCxnSpPr>
            <a:cxnSpLocks noChangeShapeType="1"/>
          </p:cNvCxnSpPr>
          <p:nvPr/>
        </p:nvCxnSpPr>
        <p:spPr bwMode="auto">
          <a:xfrm>
            <a:off x="0" y="5518150"/>
            <a:ext cx="9144000" cy="0"/>
          </a:xfrm>
          <a:prstGeom prst="line">
            <a:avLst/>
          </a:prstGeom>
          <a:noFill/>
          <a:ln w="6350">
            <a:solidFill>
              <a:schemeClr val="tx1"/>
            </a:solidFill>
            <a:miter lim="800000"/>
            <a:headEnd/>
            <a:tailEnd/>
          </a:ln>
        </p:spPr>
      </p:cxnSp>
      <p:sp>
        <p:nvSpPr>
          <p:cNvPr id="16389" name="TextBox 3"/>
          <p:cNvSpPr txBox="1">
            <a:spLocks noChangeArrowheads="1"/>
          </p:cNvSpPr>
          <p:nvPr/>
        </p:nvSpPr>
        <p:spPr bwMode="auto">
          <a:xfrm>
            <a:off x="0" y="231775"/>
            <a:ext cx="9144000" cy="304800"/>
          </a:xfrm>
          <a:prstGeom prst="rect">
            <a:avLst/>
          </a:prstGeom>
          <a:noFill/>
          <a:ln w="9525">
            <a:noFill/>
            <a:miter lim="800000"/>
            <a:headEnd/>
            <a:tailEnd/>
          </a:ln>
        </p:spPr>
        <p:txBody>
          <a:bodyPr>
            <a:prstTxWarp prst="textNoShape">
              <a:avLst/>
            </a:prstTxWarp>
            <a:spAutoFit/>
          </a:bodyPr>
          <a:lstStyle/>
          <a:p>
            <a:pPr algn="ctr"/>
            <a:endParaRPr lang="nb-NO" sz="1400"/>
          </a:p>
        </p:txBody>
      </p:sp>
      <p:pic>
        <p:nvPicPr>
          <p:cNvPr id="16391" name="Picture 7" descr="Cover"/>
          <p:cNvPicPr>
            <a:picLocks noChangeAspect="1" noChangeArrowheads="1"/>
          </p:cNvPicPr>
          <p:nvPr/>
        </p:nvPicPr>
        <p:blipFill>
          <a:blip r:embed="rId3"/>
          <a:srcRect/>
          <a:stretch>
            <a:fillRect/>
          </a:stretch>
        </p:blipFill>
        <p:spPr bwMode="auto">
          <a:xfrm>
            <a:off x="917252" y="1417638"/>
            <a:ext cx="7109148" cy="3499509"/>
          </a:xfrm>
          <a:prstGeom prst="rect">
            <a:avLst/>
          </a:prstGeom>
          <a:noFill/>
        </p:spPr>
      </p:pic>
      <p:sp>
        <p:nvSpPr>
          <p:cNvPr id="7" name="Title 6"/>
          <p:cNvSpPr>
            <a:spLocks noGrp="1"/>
          </p:cNvSpPr>
          <p:nvPr>
            <p:ph type="title"/>
          </p:nvPr>
        </p:nvSpPr>
        <p:spPr/>
        <p:txBody>
          <a:bodyPr>
            <a:noAutofit/>
          </a:bodyPr>
          <a:lstStyle/>
          <a:p>
            <a:r>
              <a:rPr lang="nb-NO" sz="2800" dirty="0" err="1" smtClean="0"/>
              <a:t>Position</a:t>
            </a:r>
            <a:r>
              <a:rPr lang="nb-NO" sz="2800" dirty="0" smtClean="0"/>
              <a:t> </a:t>
            </a:r>
            <a:r>
              <a:rPr lang="nb-NO" sz="2800" dirty="0" err="1" smtClean="0"/>
              <a:t>of</a:t>
            </a:r>
            <a:r>
              <a:rPr lang="nb-NO" sz="2800" dirty="0" smtClean="0"/>
              <a:t> </a:t>
            </a:r>
            <a:r>
              <a:rPr lang="nb-NO" sz="2800" dirty="0" err="1" smtClean="0"/>
              <a:t>sunspots</a:t>
            </a:r>
            <a:r>
              <a:rPr lang="nb-NO" sz="2800" dirty="0" smtClean="0"/>
              <a:t> 1825-1867 </a:t>
            </a:r>
            <a:r>
              <a:rPr lang="nb-NO" sz="3400" dirty="0" smtClean="0"/>
              <a:t/>
            </a:r>
            <a:br>
              <a:rPr lang="nb-NO" sz="3400" dirty="0" smtClean="0"/>
            </a:br>
            <a:endParaRPr lang="nb-NO" sz="2000" dirty="0"/>
          </a:p>
        </p:txBody>
      </p:sp>
      <p:sp>
        <p:nvSpPr>
          <p:cNvPr id="8" name="Slide Number Placeholder 7"/>
          <p:cNvSpPr>
            <a:spLocks noGrp="1"/>
          </p:cNvSpPr>
          <p:nvPr>
            <p:ph type="sldNum" sz="quarter" idx="12"/>
          </p:nvPr>
        </p:nvSpPr>
        <p:spPr/>
        <p:txBody>
          <a:bodyPr/>
          <a:lstStyle/>
          <a:p>
            <a:fld id="{657A6FE8-243E-0C4C-BFB7-3476039997E7}" type="slidenum">
              <a:rPr lang="nb-NO" smtClean="0"/>
              <a:pPr/>
              <a:t>14</a:t>
            </a:fld>
            <a:endParaRPr lang="nb-NO"/>
          </a:p>
        </p:txBody>
      </p:sp>
      <p:sp>
        <p:nvSpPr>
          <p:cNvPr id="9" name="Footer Placeholder 8"/>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2600" dirty="0" err="1" smtClean="0"/>
              <a:t>Determination</a:t>
            </a:r>
            <a:r>
              <a:rPr lang="nb-NO" sz="2600" dirty="0" smtClean="0"/>
              <a:t> </a:t>
            </a:r>
            <a:r>
              <a:rPr lang="nb-NO" sz="2600" dirty="0" err="1" smtClean="0"/>
              <a:t>of</a:t>
            </a:r>
            <a:r>
              <a:rPr lang="nb-NO" sz="2600" dirty="0" smtClean="0"/>
              <a:t> solar minimum</a:t>
            </a:r>
            <a:endParaRPr lang="nb-NO" sz="2600" dirty="0"/>
          </a:p>
        </p:txBody>
      </p:sp>
      <p:pic>
        <p:nvPicPr>
          <p:cNvPr id="3" name="Picture 2"/>
          <p:cNvPicPr>
            <a:picLocks noChangeAspect="1"/>
          </p:cNvPicPr>
          <p:nvPr/>
        </p:nvPicPr>
        <p:blipFill>
          <a:blip r:embed="rId3"/>
          <a:stretch>
            <a:fillRect/>
          </a:stretch>
        </p:blipFill>
        <p:spPr>
          <a:xfrm>
            <a:off x="1530350" y="1670050"/>
            <a:ext cx="6083300" cy="3517900"/>
          </a:xfrm>
          <a:prstGeom prst="rect">
            <a:avLst/>
          </a:prstGeom>
        </p:spPr>
      </p:pic>
      <p:pic>
        <p:nvPicPr>
          <p:cNvPr id="4" name="Picture 3"/>
          <p:cNvPicPr>
            <a:picLocks noChangeAspect="1"/>
          </p:cNvPicPr>
          <p:nvPr/>
        </p:nvPicPr>
        <p:blipFill>
          <a:blip r:embed="rId3"/>
          <a:stretch>
            <a:fillRect/>
          </a:stretch>
        </p:blipFill>
        <p:spPr>
          <a:xfrm>
            <a:off x="1094878" y="1670050"/>
            <a:ext cx="7197734" cy="4162364"/>
          </a:xfrm>
          <a:prstGeom prst="rect">
            <a:avLst/>
          </a:prstGeom>
        </p:spPr>
      </p:pic>
      <p:cxnSp>
        <p:nvCxnSpPr>
          <p:cNvPr id="10" name="Straight Arrow Connector 9"/>
          <p:cNvCxnSpPr/>
          <p:nvPr/>
        </p:nvCxnSpPr>
        <p:spPr>
          <a:xfrm rot="5400000">
            <a:off x="5204428" y="4359509"/>
            <a:ext cx="113538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B921C06D-C2F1-1047-BD35-EB1D43830AAE}" type="slidenum">
              <a:rPr lang="nb-NO" smtClean="0"/>
              <a:pPr/>
              <a:t>15</a:t>
            </a:fld>
            <a:endParaRPr lang="nb-NO"/>
          </a:p>
        </p:txBody>
      </p:sp>
      <p:sp>
        <p:nvSpPr>
          <p:cNvPr id="7" name="Footer Placeholder 6"/>
          <p:cNvSpPr>
            <a:spLocks noGrp="1"/>
          </p:cNvSpPr>
          <p:nvPr>
            <p:ph type="ftr" sz="quarter" idx="11"/>
          </p:nvPr>
        </p:nvSpPr>
        <p:spPr/>
        <p:txBody>
          <a:bodyPr/>
          <a:lstStyle/>
          <a:p>
            <a:r>
              <a:rPr lang="en-US" smtClean="0"/>
              <a:t>Basic Science Porto 08.09.2018</a:t>
            </a:r>
            <a:endParaRPr lang="nb-NO"/>
          </a:p>
        </p:txBody>
      </p:sp>
      <p:sp>
        <p:nvSpPr>
          <p:cNvPr id="8" name="TextBox 7"/>
          <p:cNvSpPr txBox="1"/>
          <p:nvPr/>
        </p:nvSpPr>
        <p:spPr>
          <a:xfrm flipH="1">
            <a:off x="6553198" y="6045200"/>
            <a:ext cx="1739413" cy="369332"/>
          </a:xfrm>
          <a:prstGeom prst="rect">
            <a:avLst/>
          </a:prstGeom>
          <a:noFill/>
        </p:spPr>
        <p:txBody>
          <a:bodyPr wrap="square" rtlCol="0">
            <a:spAutoFit/>
          </a:bodyPr>
          <a:lstStyle/>
          <a:p>
            <a:r>
              <a:rPr lang="en-US" dirty="0" smtClean="0"/>
              <a:t>Archibald, 2008</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2600" dirty="0" smtClean="0"/>
              <a:t>The first </a:t>
            </a:r>
            <a:r>
              <a:rPr lang="nb-NO" sz="2600" dirty="0" err="1" smtClean="0"/>
              <a:t>sunspot</a:t>
            </a:r>
            <a:r>
              <a:rPr lang="nb-NO" sz="2600" dirty="0" smtClean="0"/>
              <a:t> </a:t>
            </a:r>
            <a:r>
              <a:rPr lang="nb-NO" sz="2600" dirty="0" err="1" smtClean="0"/>
              <a:t>of</a:t>
            </a:r>
            <a:r>
              <a:rPr lang="nb-NO" sz="2600" dirty="0" smtClean="0"/>
              <a:t> </a:t>
            </a:r>
            <a:r>
              <a:rPr lang="nb-NO" sz="2600" dirty="0" err="1" smtClean="0"/>
              <a:t>cycle</a:t>
            </a:r>
            <a:r>
              <a:rPr lang="nb-NO" sz="2600" dirty="0" smtClean="0"/>
              <a:t> 24</a:t>
            </a:r>
            <a:endParaRPr lang="nb-NO" sz="2600" dirty="0"/>
          </a:p>
        </p:txBody>
      </p:sp>
      <p:sp>
        <p:nvSpPr>
          <p:cNvPr id="3" name="Footer Placeholder 2"/>
          <p:cNvSpPr>
            <a:spLocks noGrp="1"/>
          </p:cNvSpPr>
          <p:nvPr>
            <p:ph type="ftr" sz="quarter" idx="11"/>
          </p:nvPr>
        </p:nvSpPr>
        <p:spPr/>
        <p:txBody>
          <a:bodyPr/>
          <a:lstStyle/>
          <a:p>
            <a:r>
              <a:rPr lang="en-US" smtClean="0"/>
              <a:t>Basic Science Porto 08.09.2018</a:t>
            </a:r>
            <a:endParaRPr lang="nb-NO"/>
          </a:p>
        </p:txBody>
      </p:sp>
      <p:sp>
        <p:nvSpPr>
          <p:cNvPr id="4" name="Slide Number Placeholder 3"/>
          <p:cNvSpPr>
            <a:spLocks noGrp="1"/>
          </p:cNvSpPr>
          <p:nvPr>
            <p:ph type="sldNum" sz="quarter" idx="12"/>
          </p:nvPr>
        </p:nvSpPr>
        <p:spPr/>
        <p:txBody>
          <a:bodyPr/>
          <a:lstStyle/>
          <a:p>
            <a:fld id="{B921C06D-C2F1-1047-BD35-EB1D43830AAE}" type="slidenum">
              <a:rPr lang="nb-NO" smtClean="0"/>
              <a:pPr/>
              <a:t>16</a:t>
            </a:fld>
            <a:endParaRPr lang="nb-NO"/>
          </a:p>
        </p:txBody>
      </p:sp>
      <p:pic>
        <p:nvPicPr>
          <p:cNvPr id="5" name="Picture 4"/>
          <p:cNvPicPr>
            <a:picLocks noChangeAspect="1"/>
          </p:cNvPicPr>
          <p:nvPr/>
        </p:nvPicPr>
        <p:blipFill>
          <a:blip r:embed="rId3"/>
          <a:stretch>
            <a:fillRect/>
          </a:stretch>
        </p:blipFill>
        <p:spPr>
          <a:xfrm>
            <a:off x="948267" y="1417638"/>
            <a:ext cx="7300382" cy="452838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Basic Science Porto 08.09.2018</a:t>
            </a:r>
            <a:endParaRPr lang="nb-NO"/>
          </a:p>
        </p:txBody>
      </p:sp>
      <p:sp>
        <p:nvSpPr>
          <p:cNvPr id="3" name="Slide Number Placeholder 2"/>
          <p:cNvSpPr>
            <a:spLocks noGrp="1"/>
          </p:cNvSpPr>
          <p:nvPr>
            <p:ph type="sldNum" sz="quarter" idx="12"/>
          </p:nvPr>
        </p:nvSpPr>
        <p:spPr/>
        <p:txBody>
          <a:bodyPr/>
          <a:lstStyle/>
          <a:p>
            <a:fld id="{657A6FE8-243E-0C4C-BFB7-3476039997E7}" type="slidenum">
              <a:rPr lang="nb-NO" smtClean="0"/>
              <a:pPr/>
              <a:t>17</a:t>
            </a:fld>
            <a:endParaRPr lang="nb-NO"/>
          </a:p>
        </p:txBody>
      </p:sp>
      <p:pic>
        <p:nvPicPr>
          <p:cNvPr id="4" name="Content Placeholder 4" descr="SolarCycle22-24Aug17B copy.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513" r="507"/>
          <a:stretch>
            <a:fillRect/>
          </a:stretch>
        </p:blipFill>
        <p:spPr>
          <a:xfrm>
            <a:off x="936597" y="530785"/>
            <a:ext cx="7368342" cy="5503073"/>
          </a:xfrm>
          <a:prstGeom prst="rect">
            <a:avLst/>
          </a:prstGeom>
        </p:spPr>
      </p:pic>
      <p:sp>
        <p:nvSpPr>
          <p:cNvPr id="7" name="TextBox 6"/>
          <p:cNvSpPr txBox="1"/>
          <p:nvPr/>
        </p:nvSpPr>
        <p:spPr>
          <a:xfrm>
            <a:off x="2039483" y="3944973"/>
            <a:ext cx="1499584" cy="707886"/>
          </a:xfrm>
          <a:prstGeom prst="rect">
            <a:avLst/>
          </a:prstGeom>
          <a:solidFill>
            <a:srgbClr val="FFFFFF"/>
          </a:solidFill>
        </p:spPr>
        <p:txBody>
          <a:bodyPr wrap="square" rtlCol="0">
            <a:spAutoFit/>
          </a:bodyPr>
          <a:lstStyle/>
          <a:p>
            <a:r>
              <a:rPr lang="nb-NO" sz="4000" dirty="0" smtClean="0"/>
              <a:t>10.0y</a:t>
            </a:r>
            <a:endParaRPr lang="nb-NO" sz="4000" dirty="0"/>
          </a:p>
        </p:txBody>
      </p:sp>
      <p:sp>
        <p:nvSpPr>
          <p:cNvPr id="8" name="TextBox 7"/>
          <p:cNvSpPr txBox="1"/>
          <p:nvPr/>
        </p:nvSpPr>
        <p:spPr>
          <a:xfrm>
            <a:off x="4175166" y="3944973"/>
            <a:ext cx="1378967" cy="707886"/>
          </a:xfrm>
          <a:prstGeom prst="rect">
            <a:avLst/>
          </a:prstGeom>
          <a:solidFill>
            <a:srgbClr val="FFFFFF"/>
          </a:solidFill>
        </p:spPr>
        <p:txBody>
          <a:bodyPr wrap="square" rtlCol="0">
            <a:spAutoFit/>
          </a:bodyPr>
          <a:lstStyle/>
          <a:p>
            <a:r>
              <a:rPr lang="nb-NO" sz="4000" dirty="0" smtClean="0"/>
              <a:t>12.2y</a:t>
            </a:r>
            <a:endParaRPr lang="nb-NO" sz="4000" dirty="0"/>
          </a:p>
        </p:txBody>
      </p:sp>
      <p:sp>
        <p:nvSpPr>
          <p:cNvPr id="9" name="TextBox 8"/>
          <p:cNvSpPr txBox="1"/>
          <p:nvPr/>
        </p:nvSpPr>
        <p:spPr>
          <a:xfrm>
            <a:off x="6553199" y="4097373"/>
            <a:ext cx="796633" cy="707886"/>
          </a:xfrm>
          <a:prstGeom prst="rect">
            <a:avLst/>
          </a:prstGeom>
          <a:solidFill>
            <a:srgbClr val="FFFFFF"/>
          </a:solidFill>
        </p:spPr>
        <p:txBody>
          <a:bodyPr wrap="square" rtlCol="0">
            <a:spAutoFit/>
          </a:bodyPr>
          <a:lstStyle/>
          <a:p>
            <a:r>
              <a:rPr lang="nb-NO" sz="4000" dirty="0" smtClean="0"/>
              <a:t> ?</a:t>
            </a:r>
            <a:endParaRPr lang="nb-NO"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3" name="Picture 2" descr="wolfjmms.png"/>
          <p:cNvPicPr>
            <a:picLocks noChangeAspect="1"/>
          </p:cNvPicPr>
          <p:nvPr/>
        </p:nvPicPr>
        <p:blipFill>
          <a:blip r:embed="rId3"/>
          <a:stretch>
            <a:fillRect/>
          </a:stretch>
        </p:blipFill>
        <p:spPr>
          <a:xfrm>
            <a:off x="0" y="685800"/>
            <a:ext cx="9144000" cy="5486400"/>
          </a:xfrm>
          <a:prstGeom prst="rect">
            <a:avLst/>
          </a:prstGeom>
        </p:spPr>
      </p:pic>
      <p:cxnSp>
        <p:nvCxnSpPr>
          <p:cNvPr id="5" name="Straight Arrow Connector 4"/>
          <p:cNvCxnSpPr/>
          <p:nvPr/>
        </p:nvCxnSpPr>
        <p:spPr>
          <a:xfrm rot="16200000" flipH="1">
            <a:off x="2509930" y="4480336"/>
            <a:ext cx="771340"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235200" y="3725333"/>
            <a:ext cx="1117600" cy="369332"/>
          </a:xfrm>
          <a:prstGeom prst="rect">
            <a:avLst/>
          </a:prstGeom>
          <a:noFill/>
        </p:spPr>
        <p:txBody>
          <a:bodyPr wrap="square" rtlCol="0">
            <a:spAutoFit/>
          </a:bodyPr>
          <a:lstStyle/>
          <a:p>
            <a:r>
              <a:rPr lang="nb-NO" dirty="0" smtClean="0"/>
              <a:t>2008.9</a:t>
            </a:r>
            <a:endParaRPr lang="nb-NO" dirty="0"/>
          </a:p>
        </p:txBody>
      </p:sp>
      <p:sp>
        <p:nvSpPr>
          <p:cNvPr id="7" name="Slide Number Placeholder 6"/>
          <p:cNvSpPr>
            <a:spLocks noGrp="1"/>
          </p:cNvSpPr>
          <p:nvPr>
            <p:ph type="sldNum" sz="quarter" idx="12"/>
          </p:nvPr>
        </p:nvSpPr>
        <p:spPr/>
        <p:txBody>
          <a:bodyPr/>
          <a:lstStyle/>
          <a:p>
            <a:fld id="{B921C06D-C2F1-1047-BD35-EB1D43830AAE}" type="slidenum">
              <a:rPr lang="nb-NO" smtClean="0"/>
              <a:pPr/>
              <a:t>18</a:t>
            </a:fld>
            <a:endParaRPr lang="nb-NO"/>
          </a:p>
        </p:txBody>
      </p:sp>
      <p:sp>
        <p:nvSpPr>
          <p:cNvPr id="8" name="Footer Placeholder 7"/>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Basic Science Porto 08.09.2018</a:t>
            </a:r>
            <a:endParaRPr lang="en-GB"/>
          </a:p>
        </p:txBody>
      </p:sp>
      <p:sp>
        <p:nvSpPr>
          <p:cNvPr id="4" name="Slide Number Placeholder 3"/>
          <p:cNvSpPr>
            <a:spLocks noGrp="1"/>
          </p:cNvSpPr>
          <p:nvPr>
            <p:ph type="sldNum" sz="quarter" idx="12"/>
          </p:nvPr>
        </p:nvSpPr>
        <p:spPr/>
        <p:txBody>
          <a:bodyPr/>
          <a:lstStyle/>
          <a:p>
            <a:fld id="{F8EAE5B7-667D-E44A-91AE-E017A593CFC6}" type="slidenum">
              <a:rPr lang="en-GB" smtClean="0"/>
              <a:pPr/>
              <a:t>19</a:t>
            </a:fld>
            <a:endParaRPr lang="en-GB"/>
          </a:p>
        </p:txBody>
      </p:sp>
      <p:pic>
        <p:nvPicPr>
          <p:cNvPr id="5" name="Picture 4" descr="Fig1SCL.eps"/>
          <p:cNvPicPr>
            <a:picLocks noChangeAspect="1"/>
          </p:cNvPicPr>
          <p:nvPr/>
        </p:nvPicPr>
        <mc:AlternateContent>
          <mc:Choice xmlns:ma="http://schemas.microsoft.com/office/mac/drawingml/2008/main" Requires="ma">
            <p:blipFill>
              <a:blip r:embed="rId3"/>
              <a:srcRect l="6790" r="9465"/>
              <a:stretch>
                <a:fillRect/>
              </a:stretch>
            </p:blipFill>
          </mc:Choice>
          <mc:Fallback>
            <p:blipFill>
              <a:blip r:embed="rId4"/>
              <a:srcRect l="6790" r="9465"/>
              <a:stretch>
                <a:fillRect/>
              </a:stretch>
            </p:blipFill>
          </mc:Fallback>
        </mc:AlternateContent>
        <p:spPr>
          <a:xfrm>
            <a:off x="1165749" y="1601307"/>
            <a:ext cx="6891867" cy="3664744"/>
          </a:xfrm>
          <a:prstGeom prst="rect">
            <a:avLst/>
          </a:prstGeom>
          <a:solidFill>
            <a:srgbClr val="FFFFFF"/>
          </a:solidFill>
        </p:spPr>
      </p:pic>
      <p:sp>
        <p:nvSpPr>
          <p:cNvPr id="6" name="TextBox 5"/>
          <p:cNvSpPr txBox="1"/>
          <p:nvPr/>
        </p:nvSpPr>
        <p:spPr>
          <a:xfrm>
            <a:off x="4611683" y="5266051"/>
            <a:ext cx="3296183" cy="369332"/>
          </a:xfrm>
          <a:prstGeom prst="rect">
            <a:avLst/>
          </a:prstGeom>
          <a:noFill/>
        </p:spPr>
        <p:txBody>
          <a:bodyPr wrap="square" rtlCol="0">
            <a:spAutoFit/>
          </a:bodyPr>
          <a:lstStyle/>
          <a:p>
            <a:r>
              <a:rPr lang="nb-NO" dirty="0" smtClean="0"/>
              <a:t>Note: </a:t>
            </a:r>
            <a:r>
              <a:rPr lang="nb-NO" dirty="0" err="1" smtClean="0"/>
              <a:t>period</a:t>
            </a:r>
            <a:r>
              <a:rPr lang="nb-NO" dirty="0" smtClean="0"/>
              <a:t> </a:t>
            </a:r>
            <a:r>
              <a:rPr lang="nb-NO" dirty="0" err="1" smtClean="0"/>
              <a:t>length</a:t>
            </a:r>
            <a:r>
              <a:rPr lang="nb-NO" dirty="0" smtClean="0"/>
              <a:t> </a:t>
            </a:r>
            <a:r>
              <a:rPr lang="nb-NO" dirty="0" err="1" smtClean="0"/>
              <a:t>inverted</a:t>
            </a:r>
            <a:endParaRPr lang="nb-NO" dirty="0"/>
          </a:p>
        </p:txBody>
      </p:sp>
      <p:sp>
        <p:nvSpPr>
          <p:cNvPr id="7" name="TextBox 6"/>
          <p:cNvSpPr txBox="1"/>
          <p:nvPr/>
        </p:nvSpPr>
        <p:spPr>
          <a:xfrm rot="10800000" flipV="1">
            <a:off x="4876799" y="6004713"/>
            <a:ext cx="3437467" cy="369332"/>
          </a:xfrm>
          <a:prstGeom prst="rect">
            <a:avLst/>
          </a:prstGeom>
          <a:noFill/>
        </p:spPr>
        <p:txBody>
          <a:bodyPr wrap="square" rtlCol="0">
            <a:spAutoFit/>
          </a:bodyPr>
          <a:lstStyle/>
          <a:p>
            <a:r>
              <a:rPr lang="en-US" dirty="0" err="1" smtClean="0"/>
              <a:t>Solheim</a:t>
            </a:r>
            <a:r>
              <a:rPr lang="en-US" dirty="0" smtClean="0"/>
              <a:t>, Pattern Reg. Phys.,2013</a:t>
            </a:r>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me</a:t>
            </a:r>
            <a:endParaRPr lang="en-US" dirty="0"/>
          </a:p>
        </p:txBody>
      </p:sp>
      <p:sp>
        <p:nvSpPr>
          <p:cNvPr id="3" name="Content Placeholder 2"/>
          <p:cNvSpPr>
            <a:spLocks noGrp="1"/>
          </p:cNvSpPr>
          <p:nvPr>
            <p:ph idx="1"/>
          </p:nvPr>
        </p:nvSpPr>
        <p:spPr/>
        <p:txBody>
          <a:bodyPr/>
          <a:lstStyle/>
          <a:p>
            <a:r>
              <a:rPr lang="en-GB" dirty="0" smtClean="0"/>
              <a:t>This talk was presented at the Porto Conference on Saturday Sept 09, 2018</a:t>
            </a:r>
          </a:p>
          <a:p>
            <a:pPr lvl="1"/>
            <a:r>
              <a:rPr lang="en-GB" dirty="0" smtClean="0"/>
              <a:t>A few comments have been added after the Conference</a:t>
            </a:r>
          </a:p>
        </p:txBody>
      </p:sp>
      <p:sp>
        <p:nvSpPr>
          <p:cNvPr id="4" name="Footer Placeholder 3"/>
          <p:cNvSpPr>
            <a:spLocks noGrp="1"/>
          </p:cNvSpPr>
          <p:nvPr>
            <p:ph type="ftr" sz="quarter" idx="11"/>
          </p:nvPr>
        </p:nvSpPr>
        <p:spPr/>
        <p:txBody>
          <a:bodyPr/>
          <a:lstStyle/>
          <a:p>
            <a:r>
              <a:rPr lang="en-US" smtClean="0"/>
              <a:t>Basic Science Porto 08.09.2018</a:t>
            </a:r>
            <a:endParaRPr lang="nb-NO"/>
          </a:p>
        </p:txBody>
      </p:sp>
      <p:sp>
        <p:nvSpPr>
          <p:cNvPr id="5" name="Slide Number Placeholder 4"/>
          <p:cNvSpPr>
            <a:spLocks noGrp="1"/>
          </p:cNvSpPr>
          <p:nvPr>
            <p:ph type="sldNum" sz="quarter" idx="12"/>
          </p:nvPr>
        </p:nvSpPr>
        <p:spPr/>
        <p:txBody>
          <a:bodyPr/>
          <a:lstStyle/>
          <a:p>
            <a:fld id="{B921C06D-C2F1-1047-BD35-EB1D43830AAE}" type="slidenum">
              <a:rPr lang="nb-NO" smtClean="0"/>
              <a:pPr/>
              <a:t>2</a:t>
            </a:fld>
            <a:endParaRPr lang="nb-NO"/>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lengdeMin.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60285" y="1100667"/>
            <a:ext cx="8479737" cy="3776133"/>
          </a:xfrm>
          <a:prstGeom prst="rect">
            <a:avLst/>
          </a:prstGeom>
        </p:spPr>
      </p:pic>
      <p:sp>
        <p:nvSpPr>
          <p:cNvPr id="4" name="Slide Number Placeholder 3"/>
          <p:cNvSpPr>
            <a:spLocks noGrp="1"/>
          </p:cNvSpPr>
          <p:nvPr>
            <p:ph type="sldNum" sz="quarter" idx="12"/>
          </p:nvPr>
        </p:nvSpPr>
        <p:spPr/>
        <p:txBody>
          <a:bodyPr/>
          <a:lstStyle/>
          <a:p>
            <a:fld id="{B921C06D-C2F1-1047-BD35-EB1D43830AAE}" type="slidenum">
              <a:rPr lang="nb-NO" smtClean="0"/>
              <a:pPr/>
              <a:t>20</a:t>
            </a:fld>
            <a:endParaRPr lang="nb-NO"/>
          </a:p>
        </p:txBody>
      </p:sp>
      <p:sp>
        <p:nvSpPr>
          <p:cNvPr id="5" name="Footer Placeholder 4"/>
          <p:cNvSpPr>
            <a:spLocks noGrp="1"/>
          </p:cNvSpPr>
          <p:nvPr>
            <p:ph type="ftr" sz="quarter" idx="11"/>
          </p:nvPr>
        </p:nvSpPr>
        <p:spPr/>
        <p:txBody>
          <a:bodyPr/>
          <a:lstStyle/>
          <a:p>
            <a:r>
              <a:rPr lang="en-US" smtClean="0"/>
              <a:t>Basic Science Porto 08.09.2018</a:t>
            </a:r>
            <a:endParaRPr lang="nb-NO"/>
          </a:p>
        </p:txBody>
      </p:sp>
      <p:sp>
        <p:nvSpPr>
          <p:cNvPr id="6" name="TextBox 5"/>
          <p:cNvSpPr txBox="1"/>
          <p:nvPr/>
        </p:nvSpPr>
        <p:spPr>
          <a:xfrm>
            <a:off x="5486400" y="1794933"/>
            <a:ext cx="1354667" cy="287867"/>
          </a:xfrm>
          <a:prstGeom prst="rect">
            <a:avLst/>
          </a:prstGeom>
          <a:solidFill>
            <a:schemeClr val="bg1"/>
          </a:solidFill>
        </p:spPr>
        <p:txBody>
          <a:bodyPr wrap="square" rtlCol="0">
            <a:spAutoFit/>
          </a:bodyPr>
          <a:lstStyle/>
          <a:p>
            <a:endParaRPr lang="nb-NO" dirty="0"/>
          </a:p>
        </p:txBody>
      </p:sp>
      <p:sp>
        <p:nvSpPr>
          <p:cNvPr id="7" name="TextBox 6"/>
          <p:cNvSpPr txBox="1"/>
          <p:nvPr/>
        </p:nvSpPr>
        <p:spPr>
          <a:xfrm>
            <a:off x="6282267" y="5723467"/>
            <a:ext cx="1896533" cy="369332"/>
          </a:xfrm>
          <a:prstGeom prst="rect">
            <a:avLst/>
          </a:prstGeom>
          <a:noFill/>
        </p:spPr>
        <p:txBody>
          <a:bodyPr wrap="square" rtlCol="0">
            <a:spAutoFit/>
          </a:bodyPr>
          <a:lstStyle/>
          <a:p>
            <a:r>
              <a:rPr lang="en-US" dirty="0" err="1" smtClean="0"/>
              <a:t>Solheim</a:t>
            </a:r>
            <a:r>
              <a:rPr lang="en-US" dirty="0" smtClean="0"/>
              <a:t>, 2013</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ig6OCPred2freq.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533400"/>
            <a:ext cx="6502400" cy="2895600"/>
          </a:xfrm>
          <a:prstGeom prst="rect">
            <a:avLst/>
          </a:prstGeom>
        </p:spPr>
      </p:pic>
      <p:pic>
        <p:nvPicPr>
          <p:cNvPr id="4" name="Picture 3" descr="P4FToc.eps"/>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909733" y="812801"/>
            <a:ext cx="2855383" cy="2284306"/>
          </a:xfrm>
          <a:prstGeom prst="rect">
            <a:avLst/>
          </a:prstGeom>
        </p:spPr>
      </p:pic>
      <p:pic>
        <p:nvPicPr>
          <p:cNvPr id="5" name="Picture 4" descr="Fig7OCPred6freq.eps"/>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0" y="3097107"/>
            <a:ext cx="6502400" cy="2895600"/>
          </a:xfrm>
          <a:prstGeom prst="rect">
            <a:avLst/>
          </a:prstGeom>
        </p:spPr>
      </p:pic>
      <p:sp>
        <p:nvSpPr>
          <p:cNvPr id="6" name="Slide Number Placeholder 5"/>
          <p:cNvSpPr>
            <a:spLocks noGrp="1"/>
          </p:cNvSpPr>
          <p:nvPr>
            <p:ph type="sldNum" sz="quarter" idx="12"/>
          </p:nvPr>
        </p:nvSpPr>
        <p:spPr/>
        <p:txBody>
          <a:bodyPr/>
          <a:lstStyle/>
          <a:p>
            <a:fld id="{B921C06D-C2F1-1047-BD35-EB1D43830AAE}" type="slidenum">
              <a:rPr lang="nb-NO" smtClean="0"/>
              <a:pPr/>
              <a:t>21</a:t>
            </a:fld>
            <a:endParaRPr lang="nb-NO"/>
          </a:p>
        </p:txBody>
      </p:sp>
      <p:sp>
        <p:nvSpPr>
          <p:cNvPr id="7" name="Footer Placeholder 6"/>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2900" y="931333"/>
            <a:ext cx="8458200" cy="3335867"/>
          </a:xfrm>
          <a:prstGeom prst="rect">
            <a:avLst/>
          </a:prstGeom>
        </p:spPr>
      </p:pic>
      <p:sp>
        <p:nvSpPr>
          <p:cNvPr id="3" name="TextBox 2"/>
          <p:cNvSpPr txBox="1"/>
          <p:nvPr/>
        </p:nvSpPr>
        <p:spPr>
          <a:xfrm>
            <a:off x="1608666" y="592667"/>
            <a:ext cx="7192433" cy="369332"/>
          </a:xfrm>
          <a:prstGeom prst="rect">
            <a:avLst/>
          </a:prstGeom>
          <a:noFill/>
        </p:spPr>
        <p:txBody>
          <a:bodyPr wrap="square" rtlCol="0">
            <a:spAutoFit/>
          </a:bodyPr>
          <a:lstStyle/>
          <a:p>
            <a:r>
              <a:rPr lang="nb-NO" dirty="0" err="1" smtClean="0"/>
              <a:t>Oort</a:t>
            </a:r>
            <a:r>
              <a:rPr lang="nb-NO" dirty="0" smtClean="0"/>
              <a:t>                        Wolf          </a:t>
            </a:r>
            <a:r>
              <a:rPr lang="nb-NO" dirty="0" err="1" smtClean="0"/>
              <a:t>Spörer</a:t>
            </a:r>
            <a:r>
              <a:rPr lang="nb-NO" dirty="0" smtClean="0"/>
              <a:t>             </a:t>
            </a:r>
            <a:r>
              <a:rPr lang="nb-NO" dirty="0" err="1" smtClean="0"/>
              <a:t>Maun</a:t>
            </a:r>
            <a:r>
              <a:rPr lang="nb-NO" dirty="0" smtClean="0"/>
              <a:t>        Dalt                 </a:t>
            </a:r>
            <a:r>
              <a:rPr lang="nb-NO" dirty="0" err="1" smtClean="0"/>
              <a:t>Future</a:t>
            </a:r>
            <a:endParaRPr lang="nb-NO" dirty="0"/>
          </a:p>
        </p:txBody>
      </p:sp>
      <p:sp>
        <p:nvSpPr>
          <p:cNvPr id="4" name="TextBox 3"/>
          <p:cNvSpPr txBox="1"/>
          <p:nvPr/>
        </p:nvSpPr>
        <p:spPr>
          <a:xfrm rot="10800000" flipV="1">
            <a:off x="6553199" y="4912155"/>
            <a:ext cx="2133599" cy="307777"/>
          </a:xfrm>
          <a:prstGeom prst="rect">
            <a:avLst/>
          </a:prstGeom>
          <a:noFill/>
        </p:spPr>
        <p:txBody>
          <a:bodyPr wrap="square" rtlCol="0">
            <a:spAutoFit/>
          </a:bodyPr>
          <a:lstStyle/>
          <a:p>
            <a:r>
              <a:rPr lang="nb-NO" sz="1400" dirty="0" smtClean="0"/>
              <a:t>M.T. Richards et al. 2009</a:t>
            </a:r>
            <a:endParaRPr lang="nb-NO" sz="1400" dirty="0"/>
          </a:p>
        </p:txBody>
      </p:sp>
      <p:sp>
        <p:nvSpPr>
          <p:cNvPr id="5" name="Slide Number Placeholder 4"/>
          <p:cNvSpPr>
            <a:spLocks noGrp="1"/>
          </p:cNvSpPr>
          <p:nvPr>
            <p:ph type="sldNum" sz="quarter" idx="12"/>
          </p:nvPr>
        </p:nvSpPr>
        <p:spPr/>
        <p:txBody>
          <a:bodyPr/>
          <a:lstStyle/>
          <a:p>
            <a:fld id="{B921C06D-C2F1-1047-BD35-EB1D43830AAE}" type="slidenum">
              <a:rPr lang="nb-NO" smtClean="0"/>
              <a:pPr/>
              <a:t>22</a:t>
            </a:fld>
            <a:endParaRPr lang="nb-NO"/>
          </a:p>
        </p:txBody>
      </p:sp>
      <p:sp>
        <p:nvSpPr>
          <p:cNvPr id="6" name="Footer Placeholder 5"/>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ig6OCPred2freq.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286934" y="533400"/>
            <a:ext cx="6502400" cy="2895600"/>
          </a:xfrm>
          <a:prstGeom prst="rect">
            <a:avLst/>
          </a:prstGeom>
        </p:spPr>
      </p:pic>
      <p:sp>
        <p:nvSpPr>
          <p:cNvPr id="3" name="Left-Right Arrow 2"/>
          <p:cNvSpPr/>
          <p:nvPr/>
        </p:nvSpPr>
        <p:spPr>
          <a:xfrm>
            <a:off x="4148666" y="2624554"/>
            <a:ext cx="1642533" cy="23717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TextBox 4"/>
          <p:cNvSpPr txBox="1"/>
          <p:nvPr/>
        </p:nvSpPr>
        <p:spPr>
          <a:xfrm>
            <a:off x="4572000" y="2286000"/>
            <a:ext cx="999066" cy="338554"/>
          </a:xfrm>
          <a:prstGeom prst="rect">
            <a:avLst/>
          </a:prstGeom>
          <a:noFill/>
        </p:spPr>
        <p:txBody>
          <a:bodyPr wrap="square" rtlCol="0">
            <a:spAutoFit/>
          </a:bodyPr>
          <a:lstStyle/>
          <a:p>
            <a:r>
              <a:rPr lang="nb-NO" sz="1600" dirty="0" smtClean="0"/>
              <a:t>209 </a:t>
            </a:r>
            <a:r>
              <a:rPr lang="nb-NO" sz="1600" dirty="0" err="1" smtClean="0"/>
              <a:t>years</a:t>
            </a:r>
            <a:endParaRPr lang="nb-NO" sz="1600" dirty="0"/>
          </a:p>
        </p:txBody>
      </p:sp>
      <p:sp>
        <p:nvSpPr>
          <p:cNvPr id="6" name="TextBox 5"/>
          <p:cNvSpPr txBox="1"/>
          <p:nvPr/>
        </p:nvSpPr>
        <p:spPr>
          <a:xfrm>
            <a:off x="2133600" y="3429000"/>
            <a:ext cx="4572000" cy="923330"/>
          </a:xfrm>
          <a:prstGeom prst="rect">
            <a:avLst/>
          </a:prstGeom>
          <a:noFill/>
        </p:spPr>
        <p:txBody>
          <a:bodyPr wrap="square" rtlCol="0">
            <a:spAutoFit/>
          </a:bodyPr>
          <a:lstStyle/>
          <a:p>
            <a:r>
              <a:rPr lang="nb-NO" dirty="0" smtClean="0"/>
              <a:t>A </a:t>
            </a:r>
            <a:r>
              <a:rPr lang="nb-NO" dirty="0" err="1" smtClean="0"/>
              <a:t>stationary</a:t>
            </a:r>
            <a:r>
              <a:rPr lang="nb-NO" dirty="0" smtClean="0"/>
              <a:t> </a:t>
            </a:r>
            <a:r>
              <a:rPr lang="nb-NO" dirty="0" err="1" smtClean="0"/>
              <a:t>period</a:t>
            </a:r>
            <a:r>
              <a:rPr lang="nb-NO" dirty="0" smtClean="0"/>
              <a:t> P=210 yrs</a:t>
            </a:r>
          </a:p>
          <a:p>
            <a:r>
              <a:rPr lang="nb-NO" dirty="0" smtClean="0"/>
              <a:t> in </a:t>
            </a:r>
            <a:r>
              <a:rPr lang="nb-NO" dirty="0" err="1" smtClean="0"/>
              <a:t>Sunspot</a:t>
            </a:r>
            <a:r>
              <a:rPr lang="nb-NO" dirty="0" smtClean="0"/>
              <a:t> </a:t>
            </a:r>
            <a:r>
              <a:rPr lang="nb-NO" dirty="0" err="1" smtClean="0"/>
              <a:t>Numbers</a:t>
            </a:r>
            <a:r>
              <a:rPr lang="nb-NO" dirty="0" smtClean="0"/>
              <a:t> and Total Solar </a:t>
            </a:r>
            <a:r>
              <a:rPr lang="nb-NO" dirty="0" err="1" smtClean="0"/>
              <a:t>Radiation</a:t>
            </a:r>
            <a:endParaRPr lang="nb-NO" dirty="0" smtClean="0"/>
          </a:p>
          <a:p>
            <a:r>
              <a:rPr lang="nb-NO" dirty="0" err="1" smtClean="0"/>
              <a:t>Related</a:t>
            </a:r>
            <a:r>
              <a:rPr lang="nb-NO" dirty="0" smtClean="0"/>
              <a:t> to 5*P</a:t>
            </a:r>
            <a:r>
              <a:rPr lang="nb-NO" baseline="-25000" dirty="0" smtClean="0"/>
              <a:t>uranus</a:t>
            </a:r>
            <a:r>
              <a:rPr lang="nb-NO" dirty="0" smtClean="0"/>
              <a:t>/2 =  210yrs</a:t>
            </a:r>
            <a:endParaRPr lang="nb-NO" dirty="0"/>
          </a:p>
        </p:txBody>
      </p:sp>
      <p:sp>
        <p:nvSpPr>
          <p:cNvPr id="7" name="TextBox 6"/>
          <p:cNvSpPr txBox="1"/>
          <p:nvPr/>
        </p:nvSpPr>
        <p:spPr>
          <a:xfrm>
            <a:off x="3945467" y="5090991"/>
            <a:ext cx="4639733" cy="369332"/>
          </a:xfrm>
          <a:prstGeom prst="rect">
            <a:avLst/>
          </a:prstGeom>
          <a:noFill/>
        </p:spPr>
        <p:txBody>
          <a:bodyPr wrap="square" rtlCol="0">
            <a:spAutoFit/>
          </a:bodyPr>
          <a:lstStyle/>
          <a:p>
            <a:r>
              <a:rPr lang="nb-NO" sz="1400" dirty="0" smtClean="0"/>
              <a:t>Yndestad and Solheim, 2017. New Ast</a:t>
            </a:r>
            <a:r>
              <a:rPr lang="nb-NO" dirty="0" smtClean="0"/>
              <a:t>.</a:t>
            </a:r>
            <a:endParaRPr lang="nb-NO" dirty="0"/>
          </a:p>
        </p:txBody>
      </p:sp>
      <p:sp>
        <p:nvSpPr>
          <p:cNvPr id="9" name="Slide Number Placeholder 8"/>
          <p:cNvSpPr>
            <a:spLocks noGrp="1"/>
          </p:cNvSpPr>
          <p:nvPr>
            <p:ph type="sldNum" sz="quarter" idx="12"/>
          </p:nvPr>
        </p:nvSpPr>
        <p:spPr/>
        <p:txBody>
          <a:bodyPr/>
          <a:lstStyle/>
          <a:p>
            <a:fld id="{B921C06D-C2F1-1047-BD35-EB1D43830AAE}" type="slidenum">
              <a:rPr lang="nb-NO" smtClean="0"/>
              <a:pPr/>
              <a:t>23</a:t>
            </a:fld>
            <a:endParaRPr lang="nb-NO"/>
          </a:p>
        </p:txBody>
      </p:sp>
      <p:sp>
        <p:nvSpPr>
          <p:cNvPr id="10" name="Footer Placeholder 9"/>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9095"/>
          </a:xfrm>
        </p:spPr>
        <p:txBody>
          <a:bodyPr>
            <a:normAutofit/>
          </a:bodyPr>
          <a:lstStyle/>
          <a:p>
            <a:r>
              <a:rPr lang="nb-NO" sz="2900" dirty="0" err="1" smtClean="0"/>
              <a:t>Modulating</a:t>
            </a:r>
            <a:r>
              <a:rPr lang="nb-NO" sz="2900" dirty="0" smtClean="0"/>
              <a:t> </a:t>
            </a:r>
            <a:r>
              <a:rPr lang="nb-NO" sz="2900" dirty="0" err="1" smtClean="0"/>
              <a:t>the</a:t>
            </a:r>
            <a:r>
              <a:rPr lang="nb-NO" sz="2900" dirty="0" smtClean="0"/>
              <a:t> </a:t>
            </a:r>
            <a:r>
              <a:rPr lang="nb-NO" sz="2900" dirty="0" err="1" smtClean="0"/>
              <a:t>gear</a:t>
            </a:r>
            <a:r>
              <a:rPr lang="nb-NO" sz="2900" dirty="0" smtClean="0"/>
              <a:t> </a:t>
            </a:r>
            <a:r>
              <a:rPr lang="nb-NO" sz="2900" dirty="0" err="1" smtClean="0"/>
              <a:t>effect</a:t>
            </a:r>
            <a:endParaRPr lang="nb-NO" sz="2900" dirty="0"/>
          </a:p>
        </p:txBody>
      </p:sp>
      <p:pic>
        <p:nvPicPr>
          <p:cNvPr id="3" name="Picture 2"/>
          <p:cNvPicPr>
            <a:picLocks noChangeAspect="1"/>
          </p:cNvPicPr>
          <p:nvPr/>
        </p:nvPicPr>
        <p:blipFill>
          <a:blip r:embed="rId3"/>
          <a:stretch>
            <a:fillRect/>
          </a:stretch>
        </p:blipFill>
        <p:spPr>
          <a:xfrm>
            <a:off x="800100" y="1417638"/>
            <a:ext cx="5321300" cy="3314700"/>
          </a:xfrm>
          <a:prstGeom prst="rect">
            <a:avLst/>
          </a:prstGeom>
        </p:spPr>
      </p:pic>
      <p:pic>
        <p:nvPicPr>
          <p:cNvPr id="4" name="Picture 3"/>
          <p:cNvPicPr>
            <a:picLocks noChangeAspect="1"/>
          </p:cNvPicPr>
          <p:nvPr/>
        </p:nvPicPr>
        <p:blipFill>
          <a:blip r:embed="rId4"/>
          <a:stretch>
            <a:fillRect/>
          </a:stretch>
        </p:blipFill>
        <p:spPr>
          <a:xfrm>
            <a:off x="800100" y="4957232"/>
            <a:ext cx="7429500" cy="660400"/>
          </a:xfrm>
          <a:prstGeom prst="rect">
            <a:avLst/>
          </a:prstGeom>
        </p:spPr>
      </p:pic>
      <p:pic>
        <p:nvPicPr>
          <p:cNvPr id="5" name="Picture 4"/>
          <p:cNvPicPr>
            <a:picLocks noChangeAspect="1"/>
          </p:cNvPicPr>
          <p:nvPr/>
        </p:nvPicPr>
        <p:blipFill>
          <a:blip r:embed="rId5"/>
          <a:stretch>
            <a:fillRect/>
          </a:stretch>
        </p:blipFill>
        <p:spPr>
          <a:xfrm>
            <a:off x="5833282" y="1608665"/>
            <a:ext cx="2396318" cy="1810551"/>
          </a:xfrm>
          <a:prstGeom prst="rect">
            <a:avLst/>
          </a:prstGeom>
        </p:spPr>
      </p:pic>
      <p:sp>
        <p:nvSpPr>
          <p:cNvPr id="6" name="TextBox 5"/>
          <p:cNvSpPr txBox="1"/>
          <p:nvPr/>
        </p:nvSpPr>
        <p:spPr>
          <a:xfrm>
            <a:off x="5554133" y="5909734"/>
            <a:ext cx="3352799" cy="584776"/>
          </a:xfrm>
          <a:prstGeom prst="rect">
            <a:avLst/>
          </a:prstGeom>
          <a:noFill/>
        </p:spPr>
        <p:txBody>
          <a:bodyPr wrap="square" rtlCol="0">
            <a:spAutoFit/>
          </a:bodyPr>
          <a:lstStyle/>
          <a:p>
            <a:r>
              <a:rPr lang="nb-NO" sz="1400" dirty="0" smtClean="0"/>
              <a:t>I.R.G. </a:t>
            </a:r>
            <a:r>
              <a:rPr lang="nb-NO" sz="1400" dirty="0" smtClean="0"/>
              <a:t>Wilson, </a:t>
            </a:r>
            <a:r>
              <a:rPr lang="nb-NO" sz="1400" dirty="0" err="1" smtClean="0"/>
              <a:t>Pattern</a:t>
            </a:r>
            <a:r>
              <a:rPr lang="nb-NO" sz="1400" dirty="0" smtClean="0"/>
              <a:t> </a:t>
            </a:r>
            <a:r>
              <a:rPr lang="nb-NO" sz="1400" dirty="0" err="1" smtClean="0"/>
              <a:t>Recogn</a:t>
            </a:r>
            <a:r>
              <a:rPr lang="nb-NO" sz="1400" dirty="0" smtClean="0"/>
              <a:t> </a:t>
            </a:r>
            <a:r>
              <a:rPr lang="nb-NO" sz="1400" dirty="0" err="1" smtClean="0"/>
              <a:t>Phys</a:t>
            </a:r>
            <a:r>
              <a:rPr lang="nb-NO" sz="1400" dirty="0" smtClean="0"/>
              <a:t>, 2013</a:t>
            </a:r>
          </a:p>
          <a:p>
            <a:endParaRPr lang="nb-NO" dirty="0"/>
          </a:p>
        </p:txBody>
      </p:sp>
      <p:sp>
        <p:nvSpPr>
          <p:cNvPr id="7" name="TextBox 6"/>
          <p:cNvSpPr txBox="1"/>
          <p:nvPr/>
        </p:nvSpPr>
        <p:spPr>
          <a:xfrm>
            <a:off x="3623733" y="1083733"/>
            <a:ext cx="2497667" cy="369332"/>
          </a:xfrm>
          <a:prstGeom prst="rect">
            <a:avLst/>
          </a:prstGeom>
          <a:noFill/>
        </p:spPr>
        <p:txBody>
          <a:bodyPr wrap="square" rtlCol="0">
            <a:spAutoFit/>
          </a:bodyPr>
          <a:lstStyle/>
          <a:p>
            <a:r>
              <a:rPr lang="nb-NO" dirty="0" smtClean="0"/>
              <a:t>1784     1993</a:t>
            </a:r>
            <a:endParaRPr lang="nb-NO" dirty="0"/>
          </a:p>
        </p:txBody>
      </p:sp>
      <p:sp>
        <p:nvSpPr>
          <p:cNvPr id="8" name="Slide Number Placeholder 7"/>
          <p:cNvSpPr>
            <a:spLocks noGrp="1"/>
          </p:cNvSpPr>
          <p:nvPr>
            <p:ph type="sldNum" sz="quarter" idx="12"/>
          </p:nvPr>
        </p:nvSpPr>
        <p:spPr/>
        <p:txBody>
          <a:bodyPr/>
          <a:lstStyle/>
          <a:p>
            <a:fld id="{B921C06D-C2F1-1047-BD35-EB1D43830AAE}" type="slidenum">
              <a:rPr lang="nb-NO" smtClean="0"/>
              <a:pPr/>
              <a:t>24</a:t>
            </a:fld>
            <a:endParaRPr lang="nb-NO"/>
          </a:p>
        </p:txBody>
      </p:sp>
      <p:sp>
        <p:nvSpPr>
          <p:cNvPr id="9" name="Footer Placeholder 8"/>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16562"/>
          </a:xfrm>
        </p:spPr>
        <p:txBody>
          <a:bodyPr>
            <a:normAutofit/>
          </a:bodyPr>
          <a:lstStyle/>
          <a:p>
            <a:r>
              <a:rPr lang="en-US" sz="2800" dirty="0" smtClean="0"/>
              <a:t>Is the Sun already on its way to a deep minimum?</a:t>
            </a:r>
            <a:br>
              <a:rPr lang="en-US" sz="2800" dirty="0" smtClean="0"/>
            </a:br>
            <a:r>
              <a:rPr lang="en-US" sz="2800" dirty="0" smtClean="0"/>
              <a:t/>
            </a:r>
            <a:br>
              <a:rPr lang="en-US" sz="2800" dirty="0" smtClean="0"/>
            </a:br>
            <a:r>
              <a:rPr lang="en-US" sz="2800" dirty="0" smtClean="0">
                <a:solidFill>
                  <a:srgbClr val="FF0000"/>
                </a:solidFill>
              </a:rPr>
              <a:t>Time will show.</a:t>
            </a:r>
            <a:r>
              <a:rPr lang="en-US" sz="2800" dirty="0" smtClean="0"/>
              <a:t/>
            </a:r>
            <a:br>
              <a:rPr lang="en-US" sz="2800" dirty="0" smtClean="0"/>
            </a:br>
            <a:r>
              <a:rPr lang="en-US" sz="2800" dirty="0" smtClean="0"/>
              <a:t/>
            </a:r>
            <a:br>
              <a:rPr lang="en-US" sz="2800" dirty="0" smtClean="0"/>
            </a:br>
            <a:r>
              <a:rPr lang="en-US" sz="2800" dirty="0" smtClean="0"/>
              <a:t> if the double </a:t>
            </a:r>
            <a:r>
              <a:rPr lang="en-US" sz="2800" dirty="0" err="1" smtClean="0"/>
              <a:t>quadrature</a:t>
            </a:r>
            <a:r>
              <a:rPr lang="en-US" sz="2800" dirty="0" smtClean="0"/>
              <a:t> in 1993 is the precursor of a coming deep minimum:</a:t>
            </a:r>
            <a:br>
              <a:rPr lang="en-US" sz="2800" dirty="0" smtClean="0"/>
            </a:br>
            <a:r>
              <a:rPr lang="en-US" sz="2800" dirty="0" smtClean="0"/>
              <a:t/>
            </a:r>
            <a:br>
              <a:rPr lang="en-US" sz="2800" dirty="0" smtClean="0"/>
            </a:br>
            <a:r>
              <a:rPr lang="en-US" sz="2800" dirty="0" smtClean="0"/>
              <a:t>The following two cycles 23 and 24 are smaller than the previous 22 and earlier</a:t>
            </a:r>
            <a:endParaRPr lang="en-US" sz="2800" dirty="0"/>
          </a:p>
        </p:txBody>
      </p:sp>
      <p:sp>
        <p:nvSpPr>
          <p:cNvPr id="3" name="Footer Placeholder 2"/>
          <p:cNvSpPr>
            <a:spLocks noGrp="1"/>
          </p:cNvSpPr>
          <p:nvPr>
            <p:ph type="ftr" sz="quarter" idx="11"/>
          </p:nvPr>
        </p:nvSpPr>
        <p:spPr/>
        <p:txBody>
          <a:bodyPr/>
          <a:lstStyle/>
          <a:p>
            <a:r>
              <a:rPr lang="en-US" smtClean="0"/>
              <a:t>Basic Science Porto 08.09.2018</a:t>
            </a:r>
            <a:endParaRPr lang="nb-NO"/>
          </a:p>
        </p:txBody>
      </p:sp>
      <p:sp>
        <p:nvSpPr>
          <p:cNvPr id="4" name="Slide Number Placeholder 3"/>
          <p:cNvSpPr>
            <a:spLocks noGrp="1"/>
          </p:cNvSpPr>
          <p:nvPr>
            <p:ph type="sldNum" sz="quarter" idx="12"/>
          </p:nvPr>
        </p:nvSpPr>
        <p:spPr/>
        <p:txBody>
          <a:bodyPr/>
          <a:lstStyle/>
          <a:p>
            <a:fld id="{B921C06D-C2F1-1047-BD35-EB1D43830AAE}" type="slidenum">
              <a:rPr lang="nb-NO" smtClean="0"/>
              <a:pPr/>
              <a:t>25</a:t>
            </a:fld>
            <a:endParaRPr lang="nb-NO"/>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3268132"/>
          </a:xfrm>
        </p:spPr>
        <p:txBody>
          <a:bodyPr>
            <a:normAutofit/>
          </a:bodyPr>
          <a:lstStyle/>
          <a:p>
            <a:r>
              <a:rPr lang="en-US" dirty="0" smtClean="0"/>
              <a:t>Part 2</a:t>
            </a:r>
            <a:br>
              <a:rPr lang="en-US" dirty="0" smtClean="0"/>
            </a:br>
            <a:r>
              <a:rPr lang="en-US" dirty="0" smtClean="0"/>
              <a:t/>
            </a:r>
            <a:br>
              <a:rPr lang="en-US" dirty="0" smtClean="0"/>
            </a:br>
            <a:r>
              <a:rPr lang="en-US" sz="3100" dirty="0" smtClean="0"/>
              <a:t>The length of the solar cycle as a predictor for local climate</a:t>
            </a:r>
            <a:endParaRPr lang="en-US" sz="3100" dirty="0"/>
          </a:p>
        </p:txBody>
      </p:sp>
      <p:sp>
        <p:nvSpPr>
          <p:cNvPr id="3" name="Footer Placeholder 2"/>
          <p:cNvSpPr>
            <a:spLocks noGrp="1"/>
          </p:cNvSpPr>
          <p:nvPr>
            <p:ph type="ftr" sz="quarter" idx="11"/>
          </p:nvPr>
        </p:nvSpPr>
        <p:spPr/>
        <p:txBody>
          <a:bodyPr/>
          <a:lstStyle/>
          <a:p>
            <a:r>
              <a:rPr lang="en-US" smtClean="0"/>
              <a:t>Basic Science Porto 08.09.2018</a:t>
            </a:r>
            <a:endParaRPr lang="nb-NO"/>
          </a:p>
        </p:txBody>
      </p:sp>
      <p:sp>
        <p:nvSpPr>
          <p:cNvPr id="4" name="Slide Number Placeholder 3"/>
          <p:cNvSpPr>
            <a:spLocks noGrp="1"/>
          </p:cNvSpPr>
          <p:nvPr>
            <p:ph type="sldNum" sz="quarter" idx="12"/>
          </p:nvPr>
        </p:nvSpPr>
        <p:spPr/>
        <p:txBody>
          <a:bodyPr/>
          <a:lstStyle/>
          <a:p>
            <a:fld id="{B921C06D-C2F1-1047-BD35-EB1D43830AAE}" type="slidenum">
              <a:rPr lang="nb-NO" smtClean="0"/>
              <a:pPr/>
              <a:t>26</a:t>
            </a:fld>
            <a:endParaRPr lang="nb-NO"/>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2500" dirty="0" err="1" smtClean="0"/>
              <a:t>Armagh</a:t>
            </a:r>
            <a:r>
              <a:rPr lang="nb-NO" sz="2500" dirty="0" smtClean="0"/>
              <a:t> 1776-1992 SCL and T</a:t>
            </a:r>
            <a:r>
              <a:rPr lang="nb-NO" sz="2500" baseline="-25000" dirty="0" smtClean="0"/>
              <a:t>+1</a:t>
            </a:r>
            <a:endParaRPr lang="nb-NO" sz="2500" dirty="0"/>
          </a:p>
        </p:txBody>
      </p:sp>
      <p:pic>
        <p:nvPicPr>
          <p:cNvPr id="3" name="Picture 2"/>
          <p:cNvPicPr>
            <a:picLocks noChangeAspect="1"/>
          </p:cNvPicPr>
          <p:nvPr/>
        </p:nvPicPr>
        <p:blipFill>
          <a:blip r:embed="rId3">
            <a:lum contrast="-49000"/>
          </a:blip>
          <a:stretch>
            <a:fillRect/>
          </a:stretch>
        </p:blipFill>
        <p:spPr>
          <a:xfrm>
            <a:off x="1462270" y="1417638"/>
            <a:ext cx="6196410" cy="4321599"/>
          </a:xfrm>
          <a:prstGeom prst="rect">
            <a:avLst/>
          </a:prstGeom>
        </p:spPr>
      </p:pic>
      <p:sp>
        <p:nvSpPr>
          <p:cNvPr id="4" name="TextBox 3"/>
          <p:cNvSpPr txBox="1"/>
          <p:nvPr/>
        </p:nvSpPr>
        <p:spPr>
          <a:xfrm>
            <a:off x="4329090" y="5739237"/>
            <a:ext cx="4814910" cy="292388"/>
          </a:xfrm>
          <a:prstGeom prst="rect">
            <a:avLst/>
          </a:prstGeom>
          <a:noFill/>
        </p:spPr>
        <p:txBody>
          <a:bodyPr wrap="square" rtlCol="0">
            <a:spAutoFit/>
          </a:bodyPr>
          <a:lstStyle/>
          <a:p>
            <a:r>
              <a:rPr lang="nb-NO" sz="1300" dirty="0" smtClean="0"/>
              <a:t>Butler and </a:t>
            </a:r>
            <a:r>
              <a:rPr lang="nb-NO" sz="1300" dirty="0" err="1" smtClean="0"/>
              <a:t>Johnston</a:t>
            </a:r>
            <a:r>
              <a:rPr lang="nb-NO" sz="1300" dirty="0" smtClean="0"/>
              <a:t> 1996, JASTP, 58 ,1657-1672</a:t>
            </a:r>
            <a:endParaRPr lang="nb-NO" sz="1300" dirty="0"/>
          </a:p>
        </p:txBody>
      </p:sp>
      <p:pic>
        <p:nvPicPr>
          <p:cNvPr id="5" name="Picture 4"/>
          <p:cNvPicPr>
            <a:picLocks noChangeAspect="1"/>
          </p:cNvPicPr>
          <p:nvPr/>
        </p:nvPicPr>
        <p:blipFill>
          <a:blip r:embed="rId4"/>
          <a:stretch>
            <a:fillRect/>
          </a:stretch>
        </p:blipFill>
        <p:spPr>
          <a:xfrm>
            <a:off x="457200" y="2274631"/>
            <a:ext cx="7893134" cy="1850274"/>
          </a:xfrm>
          <a:prstGeom prst="rect">
            <a:avLst/>
          </a:prstGeom>
        </p:spPr>
      </p:pic>
      <p:sp>
        <p:nvSpPr>
          <p:cNvPr id="6" name="Slide Number Placeholder 5"/>
          <p:cNvSpPr>
            <a:spLocks noGrp="1"/>
          </p:cNvSpPr>
          <p:nvPr>
            <p:ph type="sldNum" sz="quarter" idx="12"/>
          </p:nvPr>
        </p:nvSpPr>
        <p:spPr/>
        <p:txBody>
          <a:bodyPr/>
          <a:lstStyle/>
          <a:p>
            <a:fld id="{B921C06D-C2F1-1047-BD35-EB1D43830AAE}" type="slidenum">
              <a:rPr lang="nb-NO" smtClean="0"/>
              <a:pPr/>
              <a:t>27</a:t>
            </a:fld>
            <a:endParaRPr lang="nb-NO"/>
          </a:p>
        </p:txBody>
      </p:sp>
      <p:sp>
        <p:nvSpPr>
          <p:cNvPr id="7" name="Footer Placeholder 6"/>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2400" dirty="0" err="1" smtClean="0"/>
              <a:t>Armagh</a:t>
            </a:r>
            <a:r>
              <a:rPr lang="nb-NO" sz="2400" dirty="0" smtClean="0"/>
              <a:t> 1776-1992 SCL and T</a:t>
            </a:r>
            <a:r>
              <a:rPr lang="nb-NO" sz="2400" baseline="-25000" dirty="0" smtClean="0"/>
              <a:t>+1</a:t>
            </a:r>
            <a:endParaRPr lang="nb-NO" sz="2400" dirty="0"/>
          </a:p>
        </p:txBody>
      </p:sp>
      <p:pic>
        <p:nvPicPr>
          <p:cNvPr id="3" name="Picture 2"/>
          <p:cNvPicPr>
            <a:picLocks noChangeAspect="1"/>
          </p:cNvPicPr>
          <p:nvPr/>
        </p:nvPicPr>
        <p:blipFill>
          <a:blip r:embed="rId3">
            <a:lum contrast="-49000"/>
          </a:blip>
          <a:stretch>
            <a:fillRect/>
          </a:stretch>
        </p:blipFill>
        <p:spPr>
          <a:xfrm>
            <a:off x="1327598" y="1417638"/>
            <a:ext cx="6196410" cy="4321599"/>
          </a:xfrm>
          <a:prstGeom prst="rect">
            <a:avLst/>
          </a:prstGeom>
        </p:spPr>
      </p:pic>
      <p:cxnSp>
        <p:nvCxnSpPr>
          <p:cNvPr id="7" name="Straight Connector 6"/>
          <p:cNvCxnSpPr/>
          <p:nvPr/>
        </p:nvCxnSpPr>
        <p:spPr>
          <a:xfrm rot="5400000" flipH="1" flipV="1">
            <a:off x="2132805" y="3911600"/>
            <a:ext cx="260773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25133" y="2608527"/>
            <a:ext cx="131074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5646870" y="4707863"/>
            <a:ext cx="982928" cy="33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0800000">
            <a:off x="2125133" y="4231744"/>
            <a:ext cx="4123267"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2625859" y="3421723"/>
            <a:ext cx="1623217"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878668" y="3378200"/>
            <a:ext cx="559594" cy="369332"/>
          </a:xfrm>
          <a:prstGeom prst="rect">
            <a:avLst/>
          </a:prstGeom>
          <a:noFill/>
        </p:spPr>
        <p:txBody>
          <a:bodyPr wrap="square" rtlCol="0">
            <a:spAutoFit/>
          </a:bodyPr>
          <a:lstStyle/>
          <a:p>
            <a:r>
              <a:rPr lang="nb-NO" dirty="0" smtClean="0"/>
              <a:t>1°C</a:t>
            </a:r>
            <a:endParaRPr lang="nb-NO" dirty="0"/>
          </a:p>
        </p:txBody>
      </p:sp>
      <p:sp>
        <p:nvSpPr>
          <p:cNvPr id="11" name="Slide Number Placeholder 10"/>
          <p:cNvSpPr>
            <a:spLocks noGrp="1"/>
          </p:cNvSpPr>
          <p:nvPr>
            <p:ph type="sldNum" sz="quarter" idx="12"/>
          </p:nvPr>
        </p:nvSpPr>
        <p:spPr/>
        <p:txBody>
          <a:bodyPr/>
          <a:lstStyle/>
          <a:p>
            <a:fld id="{B921C06D-C2F1-1047-BD35-EB1D43830AAE}" type="slidenum">
              <a:rPr lang="nb-NO" smtClean="0"/>
              <a:pPr/>
              <a:t>28</a:t>
            </a:fld>
            <a:endParaRPr lang="nb-NO"/>
          </a:p>
        </p:txBody>
      </p:sp>
      <p:sp>
        <p:nvSpPr>
          <p:cNvPr id="12" name="Footer Placeholder 11"/>
          <p:cNvSpPr>
            <a:spLocks noGrp="1"/>
          </p:cNvSpPr>
          <p:nvPr>
            <p:ph type="ftr" sz="quarter" idx="11"/>
          </p:nvPr>
        </p:nvSpPr>
        <p:spPr/>
        <p:txBody>
          <a:bodyPr/>
          <a:lstStyle/>
          <a:p>
            <a:r>
              <a:rPr lang="en-US" smtClean="0"/>
              <a:t>Basic Science Porto 08.09.2018</a:t>
            </a:r>
            <a:endParaRPr lang="nb-NO"/>
          </a:p>
        </p:txBody>
      </p:sp>
      <p:sp>
        <p:nvSpPr>
          <p:cNvPr id="14" name="TextBox 13"/>
          <p:cNvSpPr txBox="1"/>
          <p:nvPr/>
        </p:nvSpPr>
        <p:spPr>
          <a:xfrm>
            <a:off x="4673599" y="5739237"/>
            <a:ext cx="2850409" cy="646331"/>
          </a:xfrm>
          <a:prstGeom prst="rect">
            <a:avLst/>
          </a:prstGeom>
          <a:noFill/>
        </p:spPr>
        <p:txBody>
          <a:bodyPr wrap="square" rtlCol="0">
            <a:spAutoFit/>
          </a:bodyPr>
          <a:lstStyle/>
          <a:p>
            <a:r>
              <a:rPr lang="nb-NO" dirty="0" smtClean="0"/>
              <a:t>Butler and </a:t>
            </a:r>
            <a:r>
              <a:rPr lang="nb-NO" dirty="0" err="1" smtClean="0"/>
              <a:t>Johnston</a:t>
            </a:r>
            <a:r>
              <a:rPr lang="nb-NO" dirty="0" smtClean="0"/>
              <a:t>,  1996 </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ig2NNA13stations.gif"/>
          <p:cNvPicPr>
            <a:picLocks noChangeAspect="1"/>
          </p:cNvPicPr>
          <p:nvPr/>
        </p:nvPicPr>
        <p:blipFill>
          <a:blip r:embed="rId3"/>
          <a:stretch>
            <a:fillRect/>
          </a:stretch>
        </p:blipFill>
        <p:spPr>
          <a:xfrm>
            <a:off x="1608666" y="610617"/>
            <a:ext cx="6163087" cy="4838023"/>
          </a:xfrm>
          <a:prstGeom prst="rect">
            <a:avLst/>
          </a:prstGeom>
        </p:spPr>
      </p:pic>
      <p:sp>
        <p:nvSpPr>
          <p:cNvPr id="4" name="Slide Number Placeholder 3"/>
          <p:cNvSpPr>
            <a:spLocks noGrp="1"/>
          </p:cNvSpPr>
          <p:nvPr>
            <p:ph type="sldNum" sz="quarter" idx="12"/>
          </p:nvPr>
        </p:nvSpPr>
        <p:spPr/>
        <p:txBody>
          <a:bodyPr/>
          <a:lstStyle/>
          <a:p>
            <a:fld id="{B921C06D-C2F1-1047-BD35-EB1D43830AAE}" type="slidenum">
              <a:rPr lang="nb-NO" smtClean="0"/>
              <a:pPr/>
              <a:t>29</a:t>
            </a:fld>
            <a:endParaRPr lang="nb-NO"/>
          </a:p>
        </p:txBody>
      </p:sp>
      <p:sp>
        <p:nvSpPr>
          <p:cNvPr id="5" name="Footer Placeholder 4"/>
          <p:cNvSpPr>
            <a:spLocks noGrp="1"/>
          </p:cNvSpPr>
          <p:nvPr>
            <p:ph type="ftr" sz="quarter" idx="11"/>
          </p:nvPr>
        </p:nvSpPr>
        <p:spPr/>
        <p:txBody>
          <a:bodyPr/>
          <a:lstStyle/>
          <a:p>
            <a:r>
              <a:rPr lang="en-US" smtClean="0"/>
              <a:t>Basic Science Porto 08.09.2018</a:t>
            </a:r>
            <a:endParaRPr lang="nb-NO"/>
          </a:p>
        </p:txBody>
      </p:sp>
      <p:sp>
        <p:nvSpPr>
          <p:cNvPr id="6" name="TextBox 5"/>
          <p:cNvSpPr txBox="1"/>
          <p:nvPr/>
        </p:nvSpPr>
        <p:spPr>
          <a:xfrm>
            <a:off x="4318000" y="5448640"/>
            <a:ext cx="3877733" cy="369332"/>
          </a:xfrm>
          <a:prstGeom prst="rect">
            <a:avLst/>
          </a:prstGeom>
          <a:noFill/>
        </p:spPr>
        <p:txBody>
          <a:bodyPr wrap="square" rtlCol="0">
            <a:spAutoFit/>
          </a:bodyPr>
          <a:lstStyle/>
          <a:p>
            <a:r>
              <a:rPr lang="en-US" dirty="0" err="1" smtClean="0"/>
              <a:t>Solheim</a:t>
            </a:r>
            <a:r>
              <a:rPr lang="en-US" dirty="0" smtClean="0"/>
              <a:t>, </a:t>
            </a:r>
            <a:r>
              <a:rPr lang="en-US" dirty="0" err="1" smtClean="0"/>
              <a:t>Stordahl</a:t>
            </a:r>
            <a:r>
              <a:rPr lang="en-US" dirty="0" smtClean="0"/>
              <a:t> and </a:t>
            </a:r>
            <a:r>
              <a:rPr lang="en-US" dirty="0" err="1" smtClean="0"/>
              <a:t>Humlum</a:t>
            </a:r>
            <a:r>
              <a:rPr lang="en-US" dirty="0" smtClean="0"/>
              <a:t>,  2012</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 1" descr="Fig.6.575.jpg"/>
          <p:cNvPicPr/>
          <p:nvPr/>
        </p:nvPicPr>
        <p:blipFill>
          <a:blip r:embed="rId3">
            <a:extLst>
              <a:ext uri="{28A0092B-C50C-407E-A947-70E740481C1C}">
                <a14:useLocalDpi xmlns:arto="http://schemas.microsoft.com/office/word/2006/arto"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pic="http://schemas.openxmlformats.org/drawingml/2006/picture" xmlns:wne="http://schemas.microsoft.com/office/word/2006/wordml" xmlns:w="http://schemas.openxmlformats.org/wordprocessingml/2006/main" xmlns:w10="urn:schemas-microsoft-com:office:word" xmlns:wp="http://schemas.openxmlformats.org/drawingml/2006/wordprocessingDrawing" xmlns:v="urn:schemas-microsoft-com:vml" xmlns:m="http://schemas.openxmlformats.org/officeDocument/2006/math" xmlns:o="urn:schemas-microsoft-com:office:office" xmlns:mv="urn:schemas-microsoft-com:mac:vml" xmlns:ve="http://schemas.openxmlformats.org/markup-compatibility/2006" xmlns:mo="http://schemas.microsoft.com/office/mac/office/2008/main" xmlns:mc="http://schemas.openxmlformats.org/markup-compatibility/2006" val="0"/>
              </a:ext>
            </a:extLst>
          </a:blip>
          <a:stretch>
            <a:fillRect/>
          </a:stretch>
        </p:blipFill>
        <p:spPr>
          <a:xfrm>
            <a:off x="1085187" y="287867"/>
            <a:ext cx="6756020" cy="4974806"/>
          </a:xfrm>
          <a:prstGeom prst="rect">
            <a:avLst/>
          </a:prstGeom>
        </p:spPr>
      </p:pic>
      <p:sp>
        <p:nvSpPr>
          <p:cNvPr id="3" name="Slide Number Placeholder 2"/>
          <p:cNvSpPr>
            <a:spLocks noGrp="1"/>
          </p:cNvSpPr>
          <p:nvPr>
            <p:ph type="sldNum" sz="quarter" idx="12"/>
          </p:nvPr>
        </p:nvSpPr>
        <p:spPr/>
        <p:txBody>
          <a:bodyPr/>
          <a:lstStyle/>
          <a:p>
            <a:fld id="{B921C06D-C2F1-1047-BD35-EB1D43830AAE}" type="slidenum">
              <a:rPr lang="nb-NO" smtClean="0"/>
              <a:pPr/>
              <a:t>3</a:t>
            </a:fld>
            <a:endParaRPr lang="nb-NO"/>
          </a:p>
        </p:txBody>
      </p:sp>
      <p:sp>
        <p:nvSpPr>
          <p:cNvPr id="4" name="Footer Placeholder 3"/>
          <p:cNvSpPr>
            <a:spLocks noGrp="1"/>
          </p:cNvSpPr>
          <p:nvPr>
            <p:ph type="ftr" sz="quarter" idx="11"/>
          </p:nvPr>
        </p:nvSpPr>
        <p:spPr/>
        <p:txBody>
          <a:bodyPr/>
          <a:lstStyle/>
          <a:p>
            <a:r>
              <a:rPr lang="en-US" smtClean="0"/>
              <a:t>Basic Science Porto 08.09.2018</a:t>
            </a:r>
            <a:endParaRPr lang="nb-NO"/>
          </a:p>
        </p:txBody>
      </p:sp>
      <p:sp>
        <p:nvSpPr>
          <p:cNvPr id="5" name="TextBox 4"/>
          <p:cNvSpPr txBox="1"/>
          <p:nvPr/>
        </p:nvSpPr>
        <p:spPr>
          <a:xfrm>
            <a:off x="5367867" y="5689600"/>
            <a:ext cx="2473340" cy="369332"/>
          </a:xfrm>
          <a:prstGeom prst="rect">
            <a:avLst/>
          </a:prstGeom>
          <a:noFill/>
        </p:spPr>
        <p:txBody>
          <a:bodyPr wrap="square" rtlCol="0">
            <a:spAutoFit/>
          </a:bodyPr>
          <a:lstStyle/>
          <a:p>
            <a:r>
              <a:rPr lang="nb-NO" dirty="0" smtClean="0"/>
              <a:t>N.-A. </a:t>
            </a:r>
            <a:r>
              <a:rPr lang="nb-NO" dirty="0" err="1" smtClean="0"/>
              <a:t>M</a:t>
            </a:r>
            <a:r>
              <a:rPr lang="nb-NO" dirty="0" err="1" smtClean="0"/>
              <a:t>örner</a:t>
            </a:r>
            <a:r>
              <a:rPr lang="nb-NO" dirty="0" smtClean="0"/>
              <a:t>, 2013</a:t>
            </a:r>
            <a:endParaRPr lang="nb-NO"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ig3_LagsCol.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37700" y="1417638"/>
            <a:ext cx="5372999" cy="4774833"/>
          </a:xfrm>
          <a:prstGeom prst="rect">
            <a:avLst/>
          </a:prstGeom>
          <a:solidFill>
            <a:schemeClr val="bg1"/>
          </a:solidFill>
        </p:spPr>
      </p:pic>
      <p:sp>
        <p:nvSpPr>
          <p:cNvPr id="4" name="Title 3"/>
          <p:cNvSpPr>
            <a:spLocks noGrp="1"/>
          </p:cNvSpPr>
          <p:nvPr>
            <p:ph type="title"/>
          </p:nvPr>
        </p:nvSpPr>
        <p:spPr>
          <a:xfrm>
            <a:off x="387503" y="274638"/>
            <a:ext cx="8299298" cy="1143000"/>
          </a:xfrm>
        </p:spPr>
        <p:style>
          <a:lnRef idx="2">
            <a:schemeClr val="accent1"/>
          </a:lnRef>
          <a:fillRef idx="1">
            <a:schemeClr val="lt1"/>
          </a:fillRef>
          <a:effectRef idx="0">
            <a:schemeClr val="accent1"/>
          </a:effectRef>
          <a:fontRef idx="minor">
            <a:schemeClr val="dk1"/>
          </a:fontRef>
        </p:style>
        <p:txBody>
          <a:bodyPr>
            <a:noAutofit/>
          </a:bodyPr>
          <a:lstStyle/>
          <a:p>
            <a:r>
              <a:rPr lang="nb-NO" sz="2100" dirty="0" err="1" smtClean="0"/>
              <a:t>Correlation</a:t>
            </a:r>
            <a:r>
              <a:rPr lang="nb-NO" sz="2100" dirty="0" smtClean="0"/>
              <a:t> </a:t>
            </a:r>
            <a:r>
              <a:rPr lang="nb-NO" sz="2100" dirty="0" err="1" smtClean="0"/>
              <a:t>between</a:t>
            </a:r>
            <a:r>
              <a:rPr lang="nb-NO" sz="2100" dirty="0" smtClean="0"/>
              <a:t> </a:t>
            </a:r>
            <a:r>
              <a:rPr lang="nb-NO" sz="2100" dirty="0" err="1" smtClean="0"/>
              <a:t>the</a:t>
            </a:r>
            <a:r>
              <a:rPr lang="nb-NO" sz="2100" dirty="0" smtClean="0"/>
              <a:t> </a:t>
            </a:r>
            <a:r>
              <a:rPr lang="nb-NO" sz="2100" dirty="0" err="1" smtClean="0"/>
              <a:t>length</a:t>
            </a:r>
            <a:r>
              <a:rPr lang="nb-NO" sz="2100" dirty="0" smtClean="0"/>
              <a:t> </a:t>
            </a:r>
            <a:r>
              <a:rPr lang="nb-NO" sz="2100" dirty="0" err="1" smtClean="0"/>
              <a:t>of</a:t>
            </a:r>
            <a:r>
              <a:rPr lang="nb-NO" sz="2100" dirty="0" smtClean="0"/>
              <a:t> a Solar </a:t>
            </a:r>
            <a:r>
              <a:rPr lang="nb-NO" sz="2100" dirty="0" err="1" smtClean="0"/>
              <a:t>Cycle</a:t>
            </a:r>
            <a:r>
              <a:rPr lang="nb-NO" sz="2100" dirty="0" smtClean="0"/>
              <a:t> (SCL) and </a:t>
            </a:r>
            <a:r>
              <a:rPr lang="nb-NO" sz="2100" dirty="0" err="1" smtClean="0"/>
              <a:t>the</a:t>
            </a:r>
            <a:r>
              <a:rPr lang="nb-NO" sz="2100" dirty="0" smtClean="0"/>
              <a:t> </a:t>
            </a:r>
            <a:r>
              <a:rPr lang="nb-NO" sz="2100" dirty="0" err="1" smtClean="0"/>
              <a:t>temperature</a:t>
            </a:r>
            <a:r>
              <a:rPr lang="nb-NO" sz="2100" dirty="0" smtClean="0"/>
              <a:t> in an 11 </a:t>
            </a:r>
            <a:r>
              <a:rPr lang="nb-NO" sz="2100" dirty="0" err="1" smtClean="0"/>
              <a:t>year</a:t>
            </a:r>
            <a:r>
              <a:rPr lang="nb-NO" sz="2100" dirty="0" smtClean="0"/>
              <a:t> </a:t>
            </a:r>
            <a:r>
              <a:rPr lang="nb-NO" sz="2100" dirty="0" err="1" smtClean="0"/>
              <a:t>period</a:t>
            </a:r>
            <a:r>
              <a:rPr lang="nb-NO" sz="2100" dirty="0" smtClean="0"/>
              <a:t> as </a:t>
            </a:r>
            <a:r>
              <a:rPr lang="nb-NO" sz="2100" dirty="0" err="1" smtClean="0"/>
              <a:t>function</a:t>
            </a:r>
            <a:r>
              <a:rPr lang="nb-NO" sz="2100" dirty="0" smtClean="0"/>
              <a:t> </a:t>
            </a:r>
            <a:r>
              <a:rPr lang="nb-NO" sz="2100" dirty="0" err="1" smtClean="0"/>
              <a:t>of</a:t>
            </a:r>
            <a:r>
              <a:rPr lang="nb-NO" sz="2100" dirty="0" smtClean="0"/>
              <a:t> </a:t>
            </a:r>
            <a:r>
              <a:rPr lang="nb-NO" sz="2100" dirty="0" err="1" smtClean="0"/>
              <a:t>delays</a:t>
            </a:r>
            <a:r>
              <a:rPr lang="nb-NO" sz="2100" dirty="0" smtClean="0"/>
              <a:t> in </a:t>
            </a:r>
            <a:r>
              <a:rPr lang="nb-NO" sz="2100" dirty="0" err="1" smtClean="0"/>
              <a:t>years</a:t>
            </a:r>
            <a:endParaRPr lang="nb-NO" sz="2100" dirty="0"/>
          </a:p>
        </p:txBody>
      </p:sp>
      <p:sp>
        <p:nvSpPr>
          <p:cNvPr id="5" name="Slide Number Placeholder 4"/>
          <p:cNvSpPr>
            <a:spLocks noGrp="1"/>
          </p:cNvSpPr>
          <p:nvPr>
            <p:ph type="sldNum" sz="quarter" idx="12"/>
          </p:nvPr>
        </p:nvSpPr>
        <p:spPr/>
        <p:txBody>
          <a:bodyPr/>
          <a:lstStyle/>
          <a:p>
            <a:fld id="{B0B01A12-9FB8-274C-92AE-A1EF170E60EC}" type="slidenum">
              <a:rPr lang="nb-NO" smtClean="0"/>
              <a:pPr/>
              <a:t>30</a:t>
            </a:fld>
            <a:endParaRPr lang="nb-NO"/>
          </a:p>
        </p:txBody>
      </p:sp>
      <p:sp>
        <p:nvSpPr>
          <p:cNvPr id="6" name="Footer Placeholder 5"/>
          <p:cNvSpPr>
            <a:spLocks noGrp="1"/>
          </p:cNvSpPr>
          <p:nvPr>
            <p:ph type="ftr" sz="quarter" idx="11"/>
          </p:nvPr>
        </p:nvSpPr>
        <p:spPr/>
        <p:txBody>
          <a:bodyPr/>
          <a:lstStyle/>
          <a:p>
            <a:r>
              <a:rPr lang="en-US" smtClean="0"/>
              <a:t>Basic Science Porto 08.09.2018</a:t>
            </a:r>
            <a:endParaRPr lang="nb-NO"/>
          </a:p>
        </p:txBody>
      </p:sp>
      <p:pic>
        <p:nvPicPr>
          <p:cNvPr id="7" name="Picture 6" descr="Fig2NNA13stations.gif"/>
          <p:cNvPicPr>
            <a:picLocks noChangeAspect="1"/>
          </p:cNvPicPr>
          <p:nvPr/>
        </p:nvPicPr>
        <p:blipFill>
          <a:blip r:embed="rId5"/>
          <a:stretch>
            <a:fillRect/>
          </a:stretch>
        </p:blipFill>
        <p:spPr>
          <a:xfrm>
            <a:off x="5800476" y="2387600"/>
            <a:ext cx="2804245" cy="2201332"/>
          </a:xfrm>
          <a:prstGeom prst="rect">
            <a:avLst/>
          </a:prstGeom>
        </p:spPr>
      </p:pic>
      <p:sp>
        <p:nvSpPr>
          <p:cNvPr id="8" name="TextBox 7"/>
          <p:cNvSpPr txBox="1"/>
          <p:nvPr/>
        </p:nvSpPr>
        <p:spPr>
          <a:xfrm>
            <a:off x="6553199" y="5401733"/>
            <a:ext cx="2133601" cy="369332"/>
          </a:xfrm>
          <a:prstGeom prst="rect">
            <a:avLst/>
          </a:prstGeom>
          <a:noFill/>
        </p:spPr>
        <p:txBody>
          <a:bodyPr wrap="square" rtlCol="0">
            <a:spAutoFit/>
          </a:bodyPr>
          <a:lstStyle/>
          <a:p>
            <a:r>
              <a:rPr lang="en-US" dirty="0" err="1" smtClean="0"/>
              <a:t>Solheim</a:t>
            </a:r>
            <a:r>
              <a:rPr lang="en-US" dirty="0" smtClean="0"/>
              <a:t> et al. 2012</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Armagh.pdf"/>
          <p:cNvPicPr>
            <a:picLocks noChangeAspect="1"/>
          </p:cNvPicPr>
          <p:nvPr/>
        </p:nvPicPr>
        <mc:AlternateContent>
          <mc:Choice xmlns:ma="http://schemas.microsoft.com/office/mac/drawingml/2008/main" Requires="ma">
            <p:blipFill>
              <a:blip r:embed="rId3"/>
              <a:srcRect t="10741" r="-4439" b="63334"/>
              <a:stretch>
                <a:fillRect/>
              </a:stretch>
            </p:blipFill>
          </mc:Choice>
          <mc:Fallback>
            <p:blipFill>
              <a:blip r:embed="rId4"/>
              <a:srcRect t="10741" r="-4439" b="63334"/>
              <a:stretch>
                <a:fillRect/>
              </a:stretch>
            </p:blipFill>
          </mc:Fallback>
        </mc:AlternateContent>
        <p:spPr>
          <a:xfrm>
            <a:off x="1752126" y="304800"/>
            <a:ext cx="5802258" cy="2157722"/>
          </a:xfrm>
          <a:prstGeom prst="rect">
            <a:avLst/>
          </a:prstGeom>
        </p:spPr>
      </p:pic>
      <p:sp>
        <p:nvSpPr>
          <p:cNvPr id="6" name="TextBox 5"/>
          <p:cNvSpPr txBox="1"/>
          <p:nvPr/>
        </p:nvSpPr>
        <p:spPr>
          <a:xfrm>
            <a:off x="7172909" y="1032933"/>
            <a:ext cx="1226025" cy="369332"/>
          </a:xfrm>
          <a:prstGeom prst="rect">
            <a:avLst/>
          </a:prstGeom>
          <a:noFill/>
        </p:spPr>
        <p:txBody>
          <a:bodyPr wrap="square" rtlCol="0">
            <a:spAutoFit/>
          </a:bodyPr>
          <a:lstStyle/>
          <a:p>
            <a:r>
              <a:rPr lang="nb-NO" dirty="0" smtClean="0"/>
              <a:t>Trend -62%</a:t>
            </a:r>
            <a:endParaRPr lang="nb-NO" dirty="0"/>
          </a:p>
        </p:txBody>
      </p:sp>
      <p:pic>
        <p:nvPicPr>
          <p:cNvPr id="7" name="Picture 6" descr="Fig14Armagh1.eps"/>
          <p:cNvPicPr>
            <a:picLocks noChangeAspect="1"/>
          </p:cNvPicPr>
          <p:nvPr/>
        </p:nvPicPr>
        <mc:AlternateContent>
          <mc:Choice xmlns:ma="http://schemas.microsoft.com/office/mac/drawingml/2008/main" Requires="ma">
            <p:blipFill>
              <a:blip r:embed="rId5"/>
              <a:srcRect t="26017"/>
              <a:stretch>
                <a:fillRect/>
              </a:stretch>
            </p:blipFill>
          </mc:Choice>
          <mc:Fallback>
            <p:blipFill>
              <a:blip r:embed="rId6"/>
              <a:srcRect t="26017"/>
              <a:stretch>
                <a:fillRect/>
              </a:stretch>
            </p:blipFill>
          </mc:Fallback>
        </mc:AlternateContent>
        <p:spPr>
          <a:xfrm>
            <a:off x="1752126" y="2242388"/>
            <a:ext cx="5183634" cy="4065278"/>
          </a:xfrm>
          <a:prstGeom prst="rect">
            <a:avLst/>
          </a:prstGeom>
        </p:spPr>
      </p:pic>
      <p:sp>
        <p:nvSpPr>
          <p:cNvPr id="8" name="Slide Number Placeholder 7"/>
          <p:cNvSpPr>
            <a:spLocks noGrp="1"/>
          </p:cNvSpPr>
          <p:nvPr>
            <p:ph type="sldNum" sz="quarter" idx="12"/>
          </p:nvPr>
        </p:nvSpPr>
        <p:spPr/>
        <p:txBody>
          <a:bodyPr/>
          <a:lstStyle/>
          <a:p>
            <a:fld id="{B921C06D-C2F1-1047-BD35-EB1D43830AAE}" type="slidenum">
              <a:rPr lang="nb-NO" smtClean="0"/>
              <a:pPr/>
              <a:t>31</a:t>
            </a:fld>
            <a:endParaRPr lang="nb-NO"/>
          </a:p>
        </p:txBody>
      </p:sp>
      <p:sp>
        <p:nvSpPr>
          <p:cNvPr id="9" name="Footer Placeholder 8"/>
          <p:cNvSpPr>
            <a:spLocks noGrp="1"/>
          </p:cNvSpPr>
          <p:nvPr>
            <p:ph type="ftr" sz="quarter" idx="11"/>
          </p:nvPr>
        </p:nvSpPr>
        <p:spPr/>
        <p:txBody>
          <a:bodyPr/>
          <a:lstStyle/>
          <a:p>
            <a:r>
              <a:rPr lang="en-US" smtClean="0"/>
              <a:t>Basic Science Porto 08.09.2018</a:t>
            </a:r>
            <a:endParaRPr lang="nb-NO"/>
          </a:p>
        </p:txBody>
      </p:sp>
      <p:sp>
        <p:nvSpPr>
          <p:cNvPr id="10" name="TextBox 9"/>
          <p:cNvSpPr txBox="1"/>
          <p:nvPr/>
        </p:nvSpPr>
        <p:spPr>
          <a:xfrm>
            <a:off x="6553200" y="5621867"/>
            <a:ext cx="2133599" cy="369332"/>
          </a:xfrm>
          <a:prstGeom prst="rect">
            <a:avLst/>
          </a:prstGeom>
          <a:noFill/>
        </p:spPr>
        <p:txBody>
          <a:bodyPr wrap="square" rtlCol="0">
            <a:spAutoFit/>
          </a:bodyPr>
          <a:lstStyle/>
          <a:p>
            <a:r>
              <a:rPr lang="en-US" dirty="0" err="1" smtClean="0"/>
              <a:t>Solheim</a:t>
            </a:r>
            <a:r>
              <a:rPr lang="en-US" dirty="0" smtClean="0"/>
              <a:t> et al. 2012</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52592" cy="1143000"/>
          </a:xfrm>
        </p:spPr>
        <p:style>
          <a:lnRef idx="2">
            <a:schemeClr val="accent1"/>
          </a:lnRef>
          <a:fillRef idx="1">
            <a:schemeClr val="lt1"/>
          </a:fillRef>
          <a:effectRef idx="0">
            <a:schemeClr val="accent1"/>
          </a:effectRef>
          <a:fontRef idx="minor">
            <a:schemeClr val="dk1"/>
          </a:fontRef>
        </p:style>
        <p:txBody>
          <a:bodyPr>
            <a:normAutofit/>
          </a:bodyPr>
          <a:lstStyle/>
          <a:p>
            <a:r>
              <a:rPr lang="en-GB" sz="2900" dirty="0" smtClean="0"/>
              <a:t>% of variance explained by PSCL-model</a:t>
            </a:r>
            <a:endParaRPr lang="en-GB" sz="2900" dirty="0"/>
          </a:p>
        </p:txBody>
      </p:sp>
      <p:pic>
        <p:nvPicPr>
          <p:cNvPr id="3" name="Picture 2" descr="Fig2NA13stations.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30620" y="1205996"/>
            <a:ext cx="6181927" cy="4862963"/>
          </a:xfrm>
          <a:prstGeom prst="rect">
            <a:avLst/>
          </a:prstGeom>
          <a:noFill/>
        </p:spPr>
      </p:pic>
      <p:sp>
        <p:nvSpPr>
          <p:cNvPr id="4" name="Slide Number Placeholder 3"/>
          <p:cNvSpPr>
            <a:spLocks noGrp="1"/>
          </p:cNvSpPr>
          <p:nvPr>
            <p:ph type="sldNum" sz="quarter" idx="12"/>
          </p:nvPr>
        </p:nvSpPr>
        <p:spPr/>
        <p:txBody>
          <a:bodyPr/>
          <a:lstStyle/>
          <a:p>
            <a:fld id="{FC6B84EF-B87F-1948-BCB6-7313B13E540D}" type="slidenum">
              <a:rPr lang="en-GB" smtClean="0"/>
              <a:pPr/>
              <a:t>32</a:t>
            </a:fld>
            <a:endParaRPr lang="en-GB"/>
          </a:p>
        </p:txBody>
      </p:sp>
      <p:sp>
        <p:nvSpPr>
          <p:cNvPr id="5" name="Footer Placeholder 4"/>
          <p:cNvSpPr>
            <a:spLocks noGrp="1"/>
          </p:cNvSpPr>
          <p:nvPr>
            <p:ph type="ftr" sz="quarter" idx="11"/>
          </p:nvPr>
        </p:nvSpPr>
        <p:spPr/>
        <p:txBody>
          <a:bodyPr/>
          <a:lstStyle/>
          <a:p>
            <a:r>
              <a:rPr lang="en-US" smtClean="0"/>
              <a:t>Basic Science Porto 08.09.2018</a:t>
            </a:r>
            <a:endParaRPr lang="en-GB"/>
          </a:p>
        </p:txBody>
      </p:sp>
      <p:sp>
        <p:nvSpPr>
          <p:cNvPr id="6" name="TextBox 5"/>
          <p:cNvSpPr txBox="1"/>
          <p:nvPr/>
        </p:nvSpPr>
        <p:spPr>
          <a:xfrm>
            <a:off x="2246823" y="4623554"/>
            <a:ext cx="877377" cy="369332"/>
          </a:xfrm>
          <a:prstGeom prst="rect">
            <a:avLst/>
          </a:prstGeom>
          <a:noFill/>
        </p:spPr>
        <p:txBody>
          <a:bodyPr wrap="square" rtlCol="0">
            <a:spAutoFit/>
          </a:bodyPr>
          <a:lstStyle/>
          <a:p>
            <a:r>
              <a:rPr lang="en-GB" dirty="0" smtClean="0"/>
              <a:t>4</a:t>
            </a:r>
            <a:r>
              <a:rPr lang="en-GB" dirty="0" smtClean="0">
                <a:solidFill>
                  <a:srgbClr val="000000"/>
                </a:solidFill>
              </a:rPr>
              <a:t>5</a:t>
            </a:r>
            <a:endParaRPr lang="en-GB" dirty="0"/>
          </a:p>
        </p:txBody>
      </p:sp>
      <p:sp>
        <p:nvSpPr>
          <p:cNvPr id="7" name="TextBox 6"/>
          <p:cNvSpPr txBox="1"/>
          <p:nvPr/>
        </p:nvSpPr>
        <p:spPr>
          <a:xfrm>
            <a:off x="4461083" y="3939789"/>
            <a:ext cx="504722" cy="369332"/>
          </a:xfrm>
          <a:prstGeom prst="rect">
            <a:avLst/>
          </a:prstGeom>
          <a:noFill/>
        </p:spPr>
        <p:txBody>
          <a:bodyPr wrap="square" rtlCol="0">
            <a:spAutoFit/>
          </a:bodyPr>
          <a:lstStyle/>
          <a:p>
            <a:r>
              <a:rPr lang="en-GB" dirty="0" smtClean="0">
                <a:solidFill>
                  <a:srgbClr val="000000"/>
                </a:solidFill>
              </a:rPr>
              <a:t>72</a:t>
            </a:r>
            <a:endParaRPr lang="en-GB" dirty="0">
              <a:solidFill>
                <a:srgbClr val="000000"/>
              </a:solidFill>
            </a:endParaRPr>
          </a:p>
        </p:txBody>
      </p:sp>
      <p:sp>
        <p:nvSpPr>
          <p:cNvPr id="8" name="TextBox 7"/>
          <p:cNvSpPr txBox="1"/>
          <p:nvPr/>
        </p:nvSpPr>
        <p:spPr>
          <a:xfrm>
            <a:off x="5356556" y="4623554"/>
            <a:ext cx="439596" cy="369332"/>
          </a:xfrm>
          <a:prstGeom prst="rect">
            <a:avLst/>
          </a:prstGeom>
          <a:noFill/>
        </p:spPr>
        <p:txBody>
          <a:bodyPr wrap="square" rtlCol="0">
            <a:spAutoFit/>
          </a:bodyPr>
          <a:lstStyle/>
          <a:p>
            <a:r>
              <a:rPr lang="en-GB" dirty="0" smtClean="0">
                <a:solidFill>
                  <a:srgbClr val="000000"/>
                </a:solidFill>
              </a:rPr>
              <a:t>67</a:t>
            </a:r>
            <a:endParaRPr lang="en-GB" dirty="0">
              <a:solidFill>
                <a:srgbClr val="000000"/>
              </a:solidFill>
            </a:endParaRPr>
          </a:p>
        </p:txBody>
      </p:sp>
      <p:sp>
        <p:nvSpPr>
          <p:cNvPr id="9" name="TextBox 8"/>
          <p:cNvSpPr txBox="1"/>
          <p:nvPr/>
        </p:nvSpPr>
        <p:spPr>
          <a:xfrm>
            <a:off x="6019800" y="3939789"/>
            <a:ext cx="533400" cy="369332"/>
          </a:xfrm>
          <a:prstGeom prst="rect">
            <a:avLst/>
          </a:prstGeom>
          <a:noFill/>
        </p:spPr>
        <p:txBody>
          <a:bodyPr wrap="square" rtlCol="0">
            <a:spAutoFit/>
          </a:bodyPr>
          <a:lstStyle/>
          <a:p>
            <a:r>
              <a:rPr lang="en-GB" dirty="0" smtClean="0">
                <a:solidFill>
                  <a:srgbClr val="000000"/>
                </a:solidFill>
              </a:rPr>
              <a:t>45</a:t>
            </a:r>
            <a:endParaRPr lang="en-GB" dirty="0">
              <a:solidFill>
                <a:srgbClr val="000000"/>
              </a:solidFill>
            </a:endParaRPr>
          </a:p>
        </p:txBody>
      </p:sp>
      <p:sp>
        <p:nvSpPr>
          <p:cNvPr id="11" name="TextBox 10"/>
          <p:cNvSpPr txBox="1"/>
          <p:nvPr/>
        </p:nvSpPr>
        <p:spPr>
          <a:xfrm>
            <a:off x="4200582" y="2404347"/>
            <a:ext cx="765223" cy="369332"/>
          </a:xfrm>
          <a:prstGeom prst="rect">
            <a:avLst/>
          </a:prstGeom>
          <a:noFill/>
        </p:spPr>
        <p:txBody>
          <a:bodyPr wrap="square" rtlCol="0">
            <a:spAutoFit/>
          </a:bodyPr>
          <a:lstStyle/>
          <a:p>
            <a:r>
              <a:rPr lang="en-GB" dirty="0" smtClean="0"/>
              <a:t>63</a:t>
            </a:r>
            <a:endParaRPr lang="en-GB" dirty="0"/>
          </a:p>
        </p:txBody>
      </p:sp>
      <p:sp>
        <p:nvSpPr>
          <p:cNvPr id="12" name="TextBox 11"/>
          <p:cNvSpPr txBox="1"/>
          <p:nvPr/>
        </p:nvSpPr>
        <p:spPr>
          <a:xfrm>
            <a:off x="5356556" y="2773679"/>
            <a:ext cx="439596" cy="369330"/>
          </a:xfrm>
          <a:prstGeom prst="rect">
            <a:avLst/>
          </a:prstGeom>
          <a:noFill/>
        </p:spPr>
        <p:txBody>
          <a:bodyPr wrap="square" rtlCol="0">
            <a:spAutoFit/>
          </a:bodyPr>
          <a:lstStyle/>
          <a:p>
            <a:r>
              <a:rPr lang="en-GB" dirty="0" smtClean="0">
                <a:solidFill>
                  <a:srgbClr val="000000"/>
                </a:solidFill>
              </a:rPr>
              <a:t>56</a:t>
            </a:r>
            <a:endParaRPr lang="en-GB" dirty="0">
              <a:solidFill>
                <a:srgbClr val="000000"/>
              </a:solidFill>
            </a:endParaRPr>
          </a:p>
        </p:txBody>
      </p:sp>
      <p:sp>
        <p:nvSpPr>
          <p:cNvPr id="13" name="TextBox 12"/>
          <p:cNvSpPr txBox="1"/>
          <p:nvPr/>
        </p:nvSpPr>
        <p:spPr>
          <a:xfrm>
            <a:off x="6821876" y="4309121"/>
            <a:ext cx="586128" cy="369330"/>
          </a:xfrm>
          <a:prstGeom prst="rect">
            <a:avLst/>
          </a:prstGeom>
          <a:noFill/>
        </p:spPr>
        <p:txBody>
          <a:bodyPr wrap="square" rtlCol="0">
            <a:spAutoFit/>
          </a:bodyPr>
          <a:lstStyle/>
          <a:p>
            <a:r>
              <a:rPr lang="en-GB" dirty="0" smtClean="0">
                <a:solidFill>
                  <a:srgbClr val="000000"/>
                </a:solidFill>
              </a:rPr>
              <a:t>25</a:t>
            </a:r>
            <a:endParaRPr lang="en-GB" dirty="0">
              <a:solidFill>
                <a:srgbClr val="000000"/>
              </a:solidFill>
            </a:endParaRPr>
          </a:p>
        </p:txBody>
      </p:sp>
      <p:sp>
        <p:nvSpPr>
          <p:cNvPr id="14" name="TextBox 13"/>
          <p:cNvSpPr txBox="1"/>
          <p:nvPr/>
        </p:nvSpPr>
        <p:spPr>
          <a:xfrm>
            <a:off x="6019800" y="5470120"/>
            <a:ext cx="802076" cy="369332"/>
          </a:xfrm>
          <a:prstGeom prst="rect">
            <a:avLst/>
          </a:prstGeom>
          <a:noFill/>
        </p:spPr>
        <p:txBody>
          <a:bodyPr wrap="square" rtlCol="0">
            <a:spAutoFit/>
          </a:bodyPr>
          <a:lstStyle/>
          <a:p>
            <a:r>
              <a:rPr lang="en-GB" dirty="0" smtClean="0">
                <a:solidFill>
                  <a:srgbClr val="000000"/>
                </a:solidFill>
              </a:rPr>
              <a:t>33</a:t>
            </a:r>
            <a:endParaRPr lang="en-GB" dirty="0">
              <a:solidFill>
                <a:srgbClr val="000000"/>
              </a:solidFill>
            </a:endParaRPr>
          </a:p>
        </p:txBody>
      </p:sp>
      <p:sp>
        <p:nvSpPr>
          <p:cNvPr id="15" name="TextBox 14"/>
          <p:cNvSpPr txBox="1"/>
          <p:nvPr/>
        </p:nvSpPr>
        <p:spPr>
          <a:xfrm>
            <a:off x="6821876" y="1790813"/>
            <a:ext cx="586128" cy="369332"/>
          </a:xfrm>
          <a:prstGeom prst="rect">
            <a:avLst/>
          </a:prstGeom>
          <a:noFill/>
        </p:spPr>
        <p:txBody>
          <a:bodyPr wrap="square" rtlCol="0">
            <a:spAutoFit/>
          </a:bodyPr>
          <a:lstStyle/>
          <a:p>
            <a:r>
              <a:rPr lang="en-GB" dirty="0" smtClean="0">
                <a:solidFill>
                  <a:srgbClr val="000000"/>
                </a:solidFill>
              </a:rPr>
              <a:t>38</a:t>
            </a:r>
            <a:endParaRPr lang="en-GB" dirty="0">
              <a:solidFill>
                <a:srgbClr val="000000"/>
              </a:solidFill>
            </a:endParaRPr>
          </a:p>
        </p:txBody>
      </p:sp>
      <p:sp>
        <p:nvSpPr>
          <p:cNvPr id="16" name="TextBox 15"/>
          <p:cNvSpPr txBox="1"/>
          <p:nvPr/>
        </p:nvSpPr>
        <p:spPr>
          <a:xfrm>
            <a:off x="5356556" y="2035015"/>
            <a:ext cx="439596" cy="369332"/>
          </a:xfrm>
          <a:prstGeom prst="rect">
            <a:avLst/>
          </a:prstGeom>
          <a:noFill/>
        </p:spPr>
        <p:txBody>
          <a:bodyPr wrap="square" rtlCol="0">
            <a:spAutoFit/>
          </a:bodyPr>
          <a:lstStyle/>
          <a:p>
            <a:r>
              <a:rPr lang="en-GB" dirty="0" smtClean="0"/>
              <a:t>43</a:t>
            </a:r>
            <a:endParaRPr lang="en-GB" dirty="0"/>
          </a:p>
        </p:txBody>
      </p:sp>
      <p:sp>
        <p:nvSpPr>
          <p:cNvPr id="17" name="TextBox 16"/>
          <p:cNvSpPr txBox="1"/>
          <p:nvPr/>
        </p:nvSpPr>
        <p:spPr>
          <a:xfrm>
            <a:off x="7408005" y="2773679"/>
            <a:ext cx="1278796" cy="646331"/>
          </a:xfrm>
          <a:prstGeom prst="rect">
            <a:avLst/>
          </a:prstGeom>
          <a:noFill/>
        </p:spPr>
        <p:txBody>
          <a:bodyPr wrap="square" rtlCol="0">
            <a:spAutoFit/>
          </a:bodyPr>
          <a:lstStyle/>
          <a:p>
            <a:r>
              <a:rPr lang="en-GB" dirty="0" smtClean="0"/>
              <a:t>Vilnius</a:t>
            </a:r>
          </a:p>
          <a:p>
            <a:r>
              <a:rPr lang="en-GB" dirty="0" smtClean="0"/>
              <a:t>      16 </a:t>
            </a:r>
            <a:endParaRPr lang="en-GB" dirty="0"/>
          </a:p>
        </p:txBody>
      </p:sp>
      <p:sp>
        <p:nvSpPr>
          <p:cNvPr id="18" name="TextBox 17"/>
          <p:cNvSpPr txBox="1"/>
          <p:nvPr/>
        </p:nvSpPr>
        <p:spPr>
          <a:xfrm>
            <a:off x="5568214" y="3711867"/>
            <a:ext cx="451586" cy="369332"/>
          </a:xfrm>
          <a:prstGeom prst="rect">
            <a:avLst/>
          </a:prstGeom>
          <a:noFill/>
        </p:spPr>
        <p:txBody>
          <a:bodyPr wrap="square" rtlCol="0">
            <a:spAutoFit/>
          </a:bodyPr>
          <a:lstStyle/>
          <a:p>
            <a:r>
              <a:rPr lang="en-GB" dirty="0" smtClean="0"/>
              <a:t>55</a:t>
            </a:r>
            <a:endParaRPr lang="en-GB" dirty="0"/>
          </a:p>
        </p:txBody>
      </p:sp>
      <p:sp>
        <p:nvSpPr>
          <p:cNvPr id="20" name="Donut 19"/>
          <p:cNvSpPr/>
          <p:nvPr/>
        </p:nvSpPr>
        <p:spPr>
          <a:xfrm>
            <a:off x="3124200" y="2035015"/>
            <a:ext cx="3194203" cy="3435105"/>
          </a:xfrm>
          <a:prstGeom prst="donut">
            <a:avLst>
              <a:gd name="adj" fmla="val 1936"/>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9" name="TextBox 18"/>
          <p:cNvSpPr txBox="1"/>
          <p:nvPr/>
        </p:nvSpPr>
        <p:spPr>
          <a:xfrm>
            <a:off x="6553200" y="3711867"/>
            <a:ext cx="1259347" cy="369332"/>
          </a:xfrm>
          <a:prstGeom prst="rect">
            <a:avLst/>
          </a:prstGeom>
          <a:noFill/>
        </p:spPr>
        <p:txBody>
          <a:bodyPr wrap="square" rtlCol="0">
            <a:spAutoFit/>
          </a:bodyPr>
          <a:lstStyle/>
          <a:p>
            <a:r>
              <a:rPr lang="nb-NO" dirty="0" smtClean="0"/>
              <a:t>Asker 25</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119"/>
            <a:ext cx="8229600" cy="1143000"/>
          </a:xfrm>
        </p:spPr>
        <p:txBody>
          <a:bodyPr>
            <a:normAutofit fontScale="90000"/>
          </a:bodyPr>
          <a:lstStyle/>
          <a:p>
            <a:r>
              <a:rPr lang="en-AU" b="1" i="1" dirty="0">
                <a:solidFill>
                  <a:srgbClr val="0060A8"/>
                </a:solidFill>
              </a:rPr>
              <a:t>Marine</a:t>
            </a:r>
            <a:r>
              <a:rPr lang="en-AU" b="1" i="1" dirty="0">
                <a:solidFill>
                  <a:srgbClr val="0066FF"/>
                </a:solidFill>
              </a:rPr>
              <a:t> and </a:t>
            </a:r>
            <a:r>
              <a:rPr lang="en-AU" b="1" i="1" dirty="0">
                <a:solidFill>
                  <a:srgbClr val="FF0000"/>
                </a:solidFill>
              </a:rPr>
              <a:t>Atmospheric</a:t>
            </a:r>
            <a:r>
              <a:rPr lang="en-AU" b="1" i="1" dirty="0">
                <a:solidFill>
                  <a:srgbClr val="0066FF"/>
                </a:solidFill>
              </a:rPr>
              <a:t> Thermal Transport –Northern Hemisphere</a:t>
            </a:r>
            <a:endParaRPr lang="en-AU" dirty="0">
              <a:solidFill>
                <a:srgbClr val="0066FF"/>
              </a:solidFill>
            </a:endParaRPr>
          </a:p>
        </p:txBody>
      </p:sp>
      <p:sp>
        <p:nvSpPr>
          <p:cNvPr id="4" name="Text Box 14"/>
          <p:cNvSpPr txBox="1">
            <a:spLocks noChangeArrowheads="1"/>
          </p:cNvSpPr>
          <p:nvPr/>
        </p:nvSpPr>
        <p:spPr bwMode="auto">
          <a:xfrm>
            <a:off x="8705850" y="0"/>
            <a:ext cx="418704" cy="369332"/>
          </a:xfrm>
          <a:prstGeom prst="rect">
            <a:avLst/>
          </a:prstGeom>
          <a:noFill/>
          <a:ln w="9525">
            <a:noFill/>
            <a:miter lim="800000"/>
            <a:headEnd/>
            <a:tailEnd/>
          </a:ln>
          <a:effectLst/>
        </p:spPr>
        <p:txBody>
          <a:bodyPr wrap="none">
            <a:spAutoFit/>
          </a:bodyPr>
          <a:lstStyle/>
          <a:p>
            <a:pPr>
              <a:spcBef>
                <a:spcPct val="0"/>
              </a:spcBef>
            </a:pPr>
            <a:r>
              <a:rPr lang="en-US" sz="1800" dirty="0" smtClean="0">
                <a:solidFill>
                  <a:srgbClr val="FF3300"/>
                </a:solidFill>
              </a:rPr>
              <a:t>26</a:t>
            </a:r>
            <a:endParaRPr lang="en-US" sz="1800" b="0" dirty="0">
              <a:solidFill>
                <a:schemeClr val="tx1"/>
              </a:solidFill>
              <a:latin typeface="Times New Roman" pitchFamily="18" charset="0"/>
            </a:endParaRPr>
          </a:p>
        </p:txBody>
      </p:sp>
      <p:sp>
        <p:nvSpPr>
          <p:cNvPr id="8" name="TextBox 7"/>
          <p:cNvSpPr txBox="1"/>
          <p:nvPr/>
        </p:nvSpPr>
        <p:spPr bwMode="auto">
          <a:xfrm>
            <a:off x="4427984" y="3068960"/>
            <a:ext cx="914400" cy="914400"/>
          </a:xfrm>
          <a:prstGeom prst="rect">
            <a:avLst/>
          </a:prstGeom>
          <a:noFill/>
          <a:ln w="9525">
            <a:noFill/>
            <a:miter lim="800000"/>
            <a:headEnd/>
            <a:tailEnd/>
          </a:ln>
          <a:effectLst/>
        </p:spPr>
        <p:txBody>
          <a:bodyPr wrap="none" tIns="0" bIns="0" rtlCol="0">
            <a:noAutofit/>
          </a:bodyPr>
          <a:lstStyle/>
          <a:p>
            <a:pPr eaLnBrk="0" hangingPunct="0"/>
            <a:endParaRPr lang="en-AU" sz="2000" b="1" i="1" dirty="0" smtClean="0">
              <a:solidFill>
                <a:srgbClr val="FF0000"/>
              </a:solidFill>
            </a:endParaRPr>
          </a:p>
        </p:txBody>
      </p:sp>
      <p:pic>
        <p:nvPicPr>
          <p:cNvPr id="9" name="Picture 8" descr="atmpsophere ocean48 thermal transport 3 .jpg"/>
          <p:cNvPicPr>
            <a:picLocks noChangeAspect="1"/>
          </p:cNvPicPr>
          <p:nvPr/>
        </p:nvPicPr>
        <p:blipFill>
          <a:blip r:embed="rId3" cstate="print"/>
          <a:stretch>
            <a:fillRect/>
          </a:stretch>
        </p:blipFill>
        <p:spPr>
          <a:xfrm>
            <a:off x="2208300" y="1794948"/>
            <a:ext cx="5137606" cy="4376823"/>
          </a:xfrm>
          <a:prstGeom prst="rect">
            <a:avLst/>
          </a:prstGeom>
        </p:spPr>
      </p:pic>
      <p:sp>
        <p:nvSpPr>
          <p:cNvPr id="6" name="Slide Number Placeholder 5"/>
          <p:cNvSpPr>
            <a:spLocks noGrp="1"/>
          </p:cNvSpPr>
          <p:nvPr>
            <p:ph type="sldNum" sz="quarter" idx="12"/>
          </p:nvPr>
        </p:nvSpPr>
        <p:spPr/>
        <p:txBody>
          <a:bodyPr/>
          <a:lstStyle/>
          <a:p>
            <a:fld id="{73FA32D2-2CD1-9147-9595-550DD02E7DD6}" type="slidenum">
              <a:rPr lang="nb-NO" smtClean="0"/>
              <a:pPr/>
              <a:t>33</a:t>
            </a:fld>
            <a:endParaRPr lang="nb-NO"/>
          </a:p>
        </p:txBody>
      </p:sp>
      <p:sp>
        <p:nvSpPr>
          <p:cNvPr id="7" name="Footer Placeholder 6"/>
          <p:cNvSpPr>
            <a:spLocks noGrp="1"/>
          </p:cNvSpPr>
          <p:nvPr>
            <p:ph type="ftr" sz="quarter" idx="11"/>
          </p:nvPr>
        </p:nvSpPr>
        <p:spPr/>
        <p:txBody>
          <a:bodyPr/>
          <a:lstStyle/>
          <a:p>
            <a:r>
              <a:rPr lang="en-US" smtClean="0"/>
              <a:t>Basic Science Porto 08.09.2018</a:t>
            </a:r>
            <a:endParaRPr lang="nb-NO"/>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nb-NO" sz="3100" dirty="0" err="1" smtClean="0"/>
              <a:t>Response</a:t>
            </a:r>
            <a:r>
              <a:rPr lang="nb-NO" sz="3100" dirty="0" smtClean="0"/>
              <a:t> to </a:t>
            </a:r>
            <a:r>
              <a:rPr lang="nb-NO" sz="3100" dirty="0" err="1" smtClean="0"/>
              <a:t>previous</a:t>
            </a:r>
            <a:r>
              <a:rPr lang="nb-NO" sz="3100" dirty="0" smtClean="0"/>
              <a:t> </a:t>
            </a:r>
            <a:r>
              <a:rPr lang="nb-NO" sz="3100" dirty="0" err="1" smtClean="0"/>
              <a:t>sunspot</a:t>
            </a:r>
            <a:r>
              <a:rPr lang="nb-NO" sz="3100" dirty="0" smtClean="0"/>
              <a:t> </a:t>
            </a:r>
            <a:r>
              <a:rPr lang="nb-NO" sz="3100" dirty="0" err="1" smtClean="0"/>
              <a:t>cycle</a:t>
            </a:r>
            <a:r>
              <a:rPr lang="nb-NO" sz="3100" dirty="0" smtClean="0"/>
              <a:t> </a:t>
            </a:r>
            <a:r>
              <a:rPr lang="nb-NO" sz="3100" dirty="0" err="1" smtClean="0"/>
              <a:t>length</a:t>
            </a:r>
            <a:endParaRPr lang="nb-NO" sz="3100" dirty="0"/>
          </a:p>
        </p:txBody>
      </p:sp>
      <p:pic>
        <p:nvPicPr>
          <p:cNvPr id="3" name="Picture 2" descr="Fig4Tromso17.eps"/>
          <p:cNvPicPr>
            <a:picLocks noChangeAspect="1"/>
          </p:cNvPicPr>
          <p:nvPr/>
        </p:nvPicPr>
        <mc:AlternateContent>
          <mc:Choice xmlns:ma="http://schemas.microsoft.com/office/mac/drawingml/2008/main" Requires="ma">
            <p:blipFill>
              <a:blip r:embed="rId3"/>
              <a:srcRect t="62891"/>
              <a:stretch>
                <a:fillRect/>
              </a:stretch>
            </p:blipFill>
          </mc:Choice>
          <mc:Fallback>
            <p:blipFill>
              <a:blip r:embed="rId4"/>
              <a:srcRect t="62891"/>
              <a:stretch>
                <a:fillRect/>
              </a:stretch>
            </p:blipFill>
          </mc:Fallback>
        </mc:AlternateContent>
        <p:spPr>
          <a:xfrm>
            <a:off x="4054476" y="2337736"/>
            <a:ext cx="4760384" cy="1872615"/>
          </a:xfrm>
          <a:prstGeom prst="rect">
            <a:avLst/>
          </a:prstGeom>
        </p:spPr>
      </p:pic>
      <p:pic>
        <p:nvPicPr>
          <p:cNvPr id="4" name="Picture 3" descr="Fig17Svalbard17.eps"/>
          <p:cNvPicPr>
            <a:picLocks noChangeAspect="1"/>
          </p:cNvPicPr>
          <p:nvPr/>
        </p:nvPicPr>
        <mc:AlternateContent>
          <mc:Choice xmlns:ma="http://schemas.microsoft.com/office/mac/drawingml/2008/main" Requires="ma">
            <p:blipFill>
              <a:blip r:embed="rId5"/>
              <a:srcRect t="64974"/>
              <a:stretch>
                <a:fillRect/>
              </a:stretch>
            </p:blipFill>
          </mc:Choice>
          <mc:Fallback>
            <p:blipFill>
              <a:blip r:embed="rId6"/>
              <a:srcRect t="64974"/>
              <a:stretch>
                <a:fillRect/>
              </a:stretch>
            </p:blipFill>
          </mc:Fallback>
        </mc:AlternateContent>
        <p:spPr>
          <a:xfrm>
            <a:off x="457200" y="1190917"/>
            <a:ext cx="4320118" cy="1604019"/>
          </a:xfrm>
          <a:prstGeom prst="rect">
            <a:avLst/>
          </a:prstGeom>
        </p:spPr>
      </p:pic>
      <p:sp>
        <p:nvSpPr>
          <p:cNvPr id="5" name="TextBox 4"/>
          <p:cNvSpPr txBox="1"/>
          <p:nvPr/>
        </p:nvSpPr>
        <p:spPr>
          <a:xfrm>
            <a:off x="4777318" y="1744133"/>
            <a:ext cx="1758949" cy="369332"/>
          </a:xfrm>
          <a:prstGeom prst="rect">
            <a:avLst/>
          </a:prstGeom>
          <a:noFill/>
        </p:spPr>
        <p:txBody>
          <a:bodyPr wrap="square" rtlCol="0">
            <a:spAutoFit/>
          </a:bodyPr>
          <a:lstStyle/>
          <a:p>
            <a:r>
              <a:rPr lang="nb-NO" dirty="0" smtClean="0"/>
              <a:t>Svalbard 78N</a:t>
            </a:r>
            <a:endParaRPr lang="nb-NO" dirty="0"/>
          </a:p>
        </p:txBody>
      </p:sp>
      <p:sp>
        <p:nvSpPr>
          <p:cNvPr id="6" name="TextBox 5"/>
          <p:cNvSpPr txBox="1"/>
          <p:nvPr/>
        </p:nvSpPr>
        <p:spPr>
          <a:xfrm>
            <a:off x="2387600" y="3217333"/>
            <a:ext cx="1930400" cy="369332"/>
          </a:xfrm>
          <a:prstGeom prst="rect">
            <a:avLst/>
          </a:prstGeom>
          <a:noFill/>
        </p:spPr>
        <p:txBody>
          <a:bodyPr wrap="square" rtlCol="0">
            <a:spAutoFit/>
          </a:bodyPr>
          <a:lstStyle/>
          <a:p>
            <a:r>
              <a:rPr lang="nb-NO" dirty="0" smtClean="0"/>
              <a:t>Tromsø 69.7 N</a:t>
            </a:r>
            <a:endParaRPr lang="nb-NO" dirty="0"/>
          </a:p>
        </p:txBody>
      </p:sp>
      <p:pic>
        <p:nvPicPr>
          <p:cNvPr id="7" name="Picture 6" descr="Fig6Norway2017.eps"/>
          <p:cNvPicPr>
            <a:picLocks noChangeAspect="1"/>
          </p:cNvPicPr>
          <p:nvPr/>
        </p:nvPicPr>
        <mc:AlternateContent>
          <mc:Choice xmlns:ma="http://schemas.microsoft.com/office/mac/drawingml/2008/main" Requires="ma">
            <p:blipFill>
              <a:blip r:embed="rId7"/>
              <a:srcRect t="62016" r="3623"/>
              <a:stretch>
                <a:fillRect/>
              </a:stretch>
            </p:blipFill>
          </mc:Choice>
          <mc:Fallback>
            <p:blipFill>
              <a:blip r:embed="rId8"/>
              <a:srcRect t="62016" r="3623"/>
              <a:stretch>
                <a:fillRect/>
              </a:stretch>
            </p:blipFill>
          </mc:Fallback>
        </mc:AlternateContent>
        <p:spPr>
          <a:xfrm>
            <a:off x="389467" y="3949580"/>
            <a:ext cx="4387851" cy="1833153"/>
          </a:xfrm>
          <a:prstGeom prst="rect">
            <a:avLst/>
          </a:prstGeom>
        </p:spPr>
      </p:pic>
      <p:sp>
        <p:nvSpPr>
          <p:cNvPr id="8" name="TextBox 7"/>
          <p:cNvSpPr txBox="1"/>
          <p:nvPr/>
        </p:nvSpPr>
        <p:spPr>
          <a:xfrm>
            <a:off x="5080000" y="4724400"/>
            <a:ext cx="2472267" cy="369332"/>
          </a:xfrm>
          <a:prstGeom prst="rect">
            <a:avLst/>
          </a:prstGeom>
          <a:noFill/>
        </p:spPr>
        <p:txBody>
          <a:bodyPr wrap="square" rtlCol="0">
            <a:spAutoFit/>
          </a:bodyPr>
          <a:lstStyle/>
          <a:p>
            <a:r>
              <a:rPr lang="nb-NO" dirty="0" err="1" smtClean="0"/>
              <a:t>Norway</a:t>
            </a:r>
            <a:r>
              <a:rPr lang="nb-NO" dirty="0" smtClean="0"/>
              <a:t> 59-71N</a:t>
            </a:r>
            <a:endParaRPr lang="nb-NO" dirty="0"/>
          </a:p>
        </p:txBody>
      </p:sp>
      <p:sp>
        <p:nvSpPr>
          <p:cNvPr id="9" name="Slide Number Placeholder 8"/>
          <p:cNvSpPr>
            <a:spLocks noGrp="1"/>
          </p:cNvSpPr>
          <p:nvPr>
            <p:ph type="sldNum" sz="quarter" idx="12"/>
          </p:nvPr>
        </p:nvSpPr>
        <p:spPr/>
        <p:txBody>
          <a:bodyPr/>
          <a:lstStyle/>
          <a:p>
            <a:fld id="{B921C06D-C2F1-1047-BD35-EB1D43830AAE}" type="slidenum">
              <a:rPr lang="nb-NO" smtClean="0"/>
              <a:pPr/>
              <a:t>34</a:t>
            </a:fld>
            <a:endParaRPr lang="nb-NO"/>
          </a:p>
        </p:txBody>
      </p:sp>
      <p:sp>
        <p:nvSpPr>
          <p:cNvPr id="10" name="Footer Placeholder 9"/>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smtClean="0"/>
              <a:t>Basic Science Porto 08.09.2018</a:t>
            </a:r>
            <a:endParaRPr lang="nb-NO"/>
          </a:p>
        </p:txBody>
      </p:sp>
      <p:sp>
        <p:nvSpPr>
          <p:cNvPr id="6" name="Slide Number Placeholder 5"/>
          <p:cNvSpPr>
            <a:spLocks noGrp="1"/>
          </p:cNvSpPr>
          <p:nvPr>
            <p:ph type="sldNum" sz="quarter" idx="12"/>
          </p:nvPr>
        </p:nvSpPr>
        <p:spPr/>
        <p:txBody>
          <a:bodyPr/>
          <a:lstStyle/>
          <a:p>
            <a:fld id="{657A6FE8-243E-0C4C-BFB7-3476039997E7}" type="slidenum">
              <a:rPr lang="nb-NO" smtClean="0"/>
              <a:pPr/>
              <a:t>35</a:t>
            </a:fld>
            <a:endParaRPr lang="nb-NO"/>
          </a:p>
        </p:txBody>
      </p:sp>
      <p:pic>
        <p:nvPicPr>
          <p:cNvPr id="10" name="Picture 9"/>
          <p:cNvPicPr>
            <a:picLocks noChangeAspect="1"/>
          </p:cNvPicPr>
          <p:nvPr/>
        </p:nvPicPr>
        <p:blipFill>
          <a:blip r:embed="rId3"/>
          <a:stretch>
            <a:fillRect/>
          </a:stretch>
        </p:blipFill>
        <p:spPr>
          <a:xfrm>
            <a:off x="1667574" y="508000"/>
            <a:ext cx="5876891" cy="4521200"/>
          </a:xfrm>
          <a:prstGeom prst="rect">
            <a:avLst/>
          </a:prstGeom>
        </p:spPr>
      </p:pic>
      <p:sp>
        <p:nvSpPr>
          <p:cNvPr id="11" name="TextBox 10"/>
          <p:cNvSpPr txBox="1"/>
          <p:nvPr/>
        </p:nvSpPr>
        <p:spPr>
          <a:xfrm>
            <a:off x="3877733" y="5283200"/>
            <a:ext cx="4809067" cy="338554"/>
          </a:xfrm>
          <a:prstGeom prst="rect">
            <a:avLst/>
          </a:prstGeom>
          <a:noFill/>
        </p:spPr>
        <p:txBody>
          <a:bodyPr wrap="square" rtlCol="0">
            <a:spAutoFit/>
          </a:bodyPr>
          <a:lstStyle/>
          <a:p>
            <a:r>
              <a:rPr lang="nb-NO" sz="1600" dirty="0" smtClean="0"/>
              <a:t>Ole </a:t>
            </a:r>
            <a:r>
              <a:rPr lang="nb-NO" sz="1600" dirty="0" err="1" smtClean="0"/>
              <a:t>Humlum</a:t>
            </a:r>
            <a:r>
              <a:rPr lang="nb-NO" sz="1600" dirty="0" smtClean="0"/>
              <a:t>, climate4you.com (</a:t>
            </a:r>
            <a:r>
              <a:rPr lang="nb-NO" sz="1600" dirty="0" err="1" smtClean="0"/>
              <a:t>Aug</a:t>
            </a:r>
            <a:r>
              <a:rPr lang="nb-NO" sz="1600" dirty="0" smtClean="0"/>
              <a:t> 13 </a:t>
            </a:r>
            <a:r>
              <a:rPr lang="nb-NO" sz="1600" dirty="0" err="1" smtClean="0"/>
              <a:t>update</a:t>
            </a:r>
            <a:r>
              <a:rPr lang="nb-NO" sz="1600" dirty="0" smtClean="0"/>
              <a:t>)</a:t>
            </a:r>
            <a:endParaRPr lang="nb-NO" sz="1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267" y="1417638"/>
            <a:ext cx="7044266" cy="4386657"/>
          </a:xfrm>
          <a:prstGeom prst="rect">
            <a:avLst/>
          </a:prstGeom>
        </p:spPr>
      </p:pic>
      <p:sp>
        <p:nvSpPr>
          <p:cNvPr id="3" name="Title 2"/>
          <p:cNvSpPr>
            <a:spLocks noGrp="1"/>
          </p:cNvSpPr>
          <p:nvPr>
            <p:ph type="title"/>
          </p:nvPr>
        </p:nvSpPr>
        <p:spPr/>
        <p:txBody>
          <a:bodyPr>
            <a:normAutofit/>
          </a:bodyPr>
          <a:lstStyle/>
          <a:p>
            <a:r>
              <a:rPr lang="nb-NO" sz="2900" dirty="0" err="1" smtClean="0"/>
              <a:t>Temperature</a:t>
            </a:r>
            <a:r>
              <a:rPr lang="nb-NO" sz="2900" dirty="0" smtClean="0"/>
              <a:t> in a cross </a:t>
            </a:r>
            <a:r>
              <a:rPr lang="nb-NO" sz="2900" dirty="0" err="1" smtClean="0"/>
              <a:t>section</a:t>
            </a:r>
            <a:r>
              <a:rPr lang="nb-NO" sz="2900" dirty="0" smtClean="0"/>
              <a:t> </a:t>
            </a:r>
            <a:r>
              <a:rPr lang="nb-NO" sz="2900" dirty="0" err="1" smtClean="0"/>
              <a:t>of</a:t>
            </a:r>
            <a:r>
              <a:rPr lang="nb-NO" sz="2900" dirty="0" smtClean="0"/>
              <a:t> </a:t>
            </a:r>
            <a:r>
              <a:rPr lang="nb-NO" sz="2900" dirty="0" err="1" smtClean="0"/>
              <a:t>the</a:t>
            </a:r>
            <a:r>
              <a:rPr lang="nb-NO" sz="2900" dirty="0" smtClean="0"/>
              <a:t> Atlantic </a:t>
            </a:r>
            <a:r>
              <a:rPr lang="nb-NO" sz="2900" dirty="0" err="1" smtClean="0"/>
              <a:t>Current</a:t>
            </a:r>
            <a:endParaRPr lang="nb-NO" sz="2900" dirty="0"/>
          </a:p>
        </p:txBody>
      </p:sp>
      <p:sp>
        <p:nvSpPr>
          <p:cNvPr id="4" name="Slide Number Placeholder 3"/>
          <p:cNvSpPr>
            <a:spLocks noGrp="1"/>
          </p:cNvSpPr>
          <p:nvPr>
            <p:ph type="sldNum" sz="quarter" idx="12"/>
          </p:nvPr>
        </p:nvSpPr>
        <p:spPr/>
        <p:txBody>
          <a:bodyPr/>
          <a:lstStyle/>
          <a:p>
            <a:fld id="{B921C06D-C2F1-1047-BD35-EB1D43830AAE}" type="slidenum">
              <a:rPr lang="nb-NO" smtClean="0"/>
              <a:pPr/>
              <a:t>36</a:t>
            </a:fld>
            <a:endParaRPr lang="nb-NO"/>
          </a:p>
        </p:txBody>
      </p:sp>
      <p:sp>
        <p:nvSpPr>
          <p:cNvPr id="5" name="Footer Placeholder 4"/>
          <p:cNvSpPr>
            <a:spLocks noGrp="1"/>
          </p:cNvSpPr>
          <p:nvPr>
            <p:ph type="ftr" sz="quarter" idx="11"/>
          </p:nvPr>
        </p:nvSpPr>
        <p:spPr/>
        <p:txBody>
          <a:bodyPr/>
          <a:lstStyle/>
          <a:p>
            <a:r>
              <a:rPr lang="en-US" smtClean="0"/>
              <a:t>Basic Science Porto 08.09.2018</a:t>
            </a:r>
            <a:endParaRPr lang="nb-NO"/>
          </a:p>
        </p:txBody>
      </p:sp>
      <p:sp>
        <p:nvSpPr>
          <p:cNvPr id="6" name="TextBox 5"/>
          <p:cNvSpPr txBox="1"/>
          <p:nvPr/>
        </p:nvSpPr>
        <p:spPr>
          <a:xfrm>
            <a:off x="5604933" y="6122401"/>
            <a:ext cx="3318934" cy="615553"/>
          </a:xfrm>
          <a:prstGeom prst="rect">
            <a:avLst/>
          </a:prstGeom>
          <a:noFill/>
        </p:spPr>
        <p:txBody>
          <a:bodyPr wrap="square" rtlCol="0">
            <a:spAutoFit/>
          </a:bodyPr>
          <a:lstStyle/>
          <a:p>
            <a:r>
              <a:rPr lang="nb-NO" sz="1600" dirty="0" smtClean="0"/>
              <a:t>Ole </a:t>
            </a:r>
            <a:r>
              <a:rPr lang="nb-NO" sz="1600" dirty="0" err="1" smtClean="0"/>
              <a:t>Humlum</a:t>
            </a:r>
            <a:r>
              <a:rPr lang="nb-NO" sz="1600" dirty="0" smtClean="0"/>
              <a:t>, </a:t>
            </a:r>
            <a:r>
              <a:rPr lang="nb-NO" sz="1600" dirty="0" smtClean="0"/>
              <a:t>climate4you.com</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nb-NO" sz="2667" dirty="0" err="1" smtClean="0"/>
              <a:t>Conclusions</a:t>
            </a:r>
            <a:r>
              <a:rPr lang="nb-NO" dirty="0" smtClean="0"/>
              <a:t/>
            </a:r>
            <a:br>
              <a:rPr lang="nb-NO" dirty="0" smtClean="0"/>
            </a:br>
            <a:r>
              <a:rPr lang="nb-NO" sz="2778" dirty="0" smtClean="0">
                <a:solidFill>
                  <a:srgbClr val="FF0000"/>
                </a:solidFill>
              </a:rPr>
              <a:t>The </a:t>
            </a:r>
            <a:r>
              <a:rPr lang="nb-NO" sz="2778" dirty="0" err="1" smtClean="0">
                <a:solidFill>
                  <a:srgbClr val="FF0000"/>
                </a:solidFill>
              </a:rPr>
              <a:t>sunspot</a:t>
            </a:r>
            <a:r>
              <a:rPr lang="nb-NO" sz="2778" dirty="0" smtClean="0">
                <a:solidFill>
                  <a:srgbClr val="FF0000"/>
                </a:solidFill>
              </a:rPr>
              <a:t> </a:t>
            </a:r>
            <a:r>
              <a:rPr lang="nb-NO" sz="2778" dirty="0" err="1" smtClean="0">
                <a:solidFill>
                  <a:srgbClr val="FF0000"/>
                </a:solidFill>
              </a:rPr>
              <a:t>cycle</a:t>
            </a:r>
            <a:r>
              <a:rPr lang="nb-NO" sz="2778" dirty="0" smtClean="0">
                <a:solidFill>
                  <a:srgbClr val="FF0000"/>
                </a:solidFill>
              </a:rPr>
              <a:t> </a:t>
            </a:r>
            <a:r>
              <a:rPr lang="nb-NO" sz="2778" dirty="0" err="1" smtClean="0">
                <a:solidFill>
                  <a:srgbClr val="FF0000"/>
                </a:solidFill>
              </a:rPr>
              <a:t>length</a:t>
            </a:r>
            <a:r>
              <a:rPr lang="nb-NO" sz="2778" dirty="0" smtClean="0">
                <a:solidFill>
                  <a:srgbClr val="FF0000"/>
                </a:solidFill>
              </a:rPr>
              <a:t> as a </a:t>
            </a:r>
            <a:r>
              <a:rPr lang="nb-NO" sz="2778" dirty="0" err="1" smtClean="0">
                <a:solidFill>
                  <a:srgbClr val="FF0000"/>
                </a:solidFill>
              </a:rPr>
              <a:t>predictor</a:t>
            </a:r>
            <a:r>
              <a:rPr lang="nb-NO" sz="2778" dirty="0" smtClean="0">
                <a:solidFill>
                  <a:srgbClr val="FF0000"/>
                </a:solidFill>
              </a:rPr>
              <a:t>:</a:t>
            </a:r>
            <a:endParaRPr lang="nb-NO" sz="2778" dirty="0">
              <a:solidFill>
                <a:srgbClr val="FF0000"/>
              </a:solidFill>
            </a:endParaRPr>
          </a:p>
        </p:txBody>
      </p:sp>
      <p:sp>
        <p:nvSpPr>
          <p:cNvPr id="6" name="Footer Placeholder 5"/>
          <p:cNvSpPr>
            <a:spLocks noGrp="1"/>
          </p:cNvSpPr>
          <p:nvPr>
            <p:ph type="ftr" sz="quarter" idx="11"/>
          </p:nvPr>
        </p:nvSpPr>
        <p:spPr/>
        <p:txBody>
          <a:bodyPr/>
          <a:lstStyle/>
          <a:p>
            <a:r>
              <a:rPr lang="en-US" smtClean="0"/>
              <a:t>Basic Science Porto 08.09.2018</a:t>
            </a:r>
            <a:endParaRPr lang="nb-NO"/>
          </a:p>
        </p:txBody>
      </p:sp>
      <p:sp>
        <p:nvSpPr>
          <p:cNvPr id="5" name="Slide Number Placeholder 4"/>
          <p:cNvSpPr>
            <a:spLocks noGrp="1"/>
          </p:cNvSpPr>
          <p:nvPr>
            <p:ph type="sldNum" sz="quarter" idx="12"/>
          </p:nvPr>
        </p:nvSpPr>
        <p:spPr/>
        <p:txBody>
          <a:bodyPr/>
          <a:lstStyle/>
          <a:p>
            <a:fld id="{B921C06D-C2F1-1047-BD35-EB1D43830AAE}" type="slidenum">
              <a:rPr lang="nb-NO" smtClean="0"/>
              <a:pPr/>
              <a:t>37</a:t>
            </a:fld>
            <a:endParaRPr lang="nb-NO" dirty="0"/>
          </a:p>
        </p:txBody>
      </p:sp>
      <p:sp>
        <p:nvSpPr>
          <p:cNvPr id="4" name="Content Placeholder 3"/>
          <p:cNvSpPr>
            <a:spLocks noGrp="1"/>
          </p:cNvSpPr>
          <p:nvPr>
            <p:ph idx="4294967295"/>
          </p:nvPr>
        </p:nvSpPr>
        <p:spPr>
          <a:xfrm>
            <a:off x="-1" y="1600200"/>
            <a:ext cx="7484533" cy="4525963"/>
          </a:xfrm>
        </p:spPr>
        <p:txBody>
          <a:bodyPr>
            <a:normAutofit fontScale="47500" lnSpcReduction="20000"/>
          </a:bodyPr>
          <a:lstStyle/>
          <a:p>
            <a:r>
              <a:rPr lang="nb-NO" dirty="0" err="1" smtClean="0"/>
              <a:t>Previous</a:t>
            </a:r>
            <a:r>
              <a:rPr lang="nb-NO" dirty="0" smtClean="0"/>
              <a:t> </a:t>
            </a:r>
            <a:r>
              <a:rPr lang="nb-NO" dirty="0" err="1" smtClean="0"/>
              <a:t>Sunspot</a:t>
            </a:r>
            <a:r>
              <a:rPr lang="nb-NO" dirty="0" smtClean="0"/>
              <a:t> </a:t>
            </a:r>
            <a:r>
              <a:rPr lang="nb-NO" dirty="0" err="1" smtClean="0"/>
              <a:t>Period</a:t>
            </a:r>
            <a:r>
              <a:rPr lang="nb-NO" dirty="0" smtClean="0"/>
              <a:t> </a:t>
            </a:r>
            <a:r>
              <a:rPr lang="nb-NO" dirty="0" err="1" smtClean="0"/>
              <a:t>Length</a:t>
            </a:r>
            <a:r>
              <a:rPr lang="nb-NO" dirty="0" smtClean="0"/>
              <a:t> </a:t>
            </a:r>
            <a:r>
              <a:rPr lang="nb-NO" dirty="0" err="1" smtClean="0"/>
              <a:t>Predicted</a:t>
            </a:r>
            <a:r>
              <a:rPr lang="nb-NO" dirty="0" smtClean="0"/>
              <a:t> </a:t>
            </a:r>
            <a:r>
              <a:rPr lang="nb-NO" dirty="0" err="1" smtClean="0"/>
              <a:t>Temperature</a:t>
            </a:r>
            <a:r>
              <a:rPr lang="nb-NO" dirty="0" smtClean="0"/>
              <a:t>  </a:t>
            </a:r>
            <a:r>
              <a:rPr lang="nb-NO" dirty="0" err="1" smtClean="0"/>
              <a:t>model</a:t>
            </a:r>
            <a:r>
              <a:rPr lang="nb-NO" dirty="0" smtClean="0"/>
              <a:t> (PSPL)</a:t>
            </a:r>
          </a:p>
          <a:p>
            <a:pPr lvl="1"/>
            <a:r>
              <a:rPr lang="nb-NO" dirty="0" err="1" smtClean="0"/>
              <a:t>Well</a:t>
            </a:r>
            <a:r>
              <a:rPr lang="nb-NO" dirty="0" smtClean="0"/>
              <a:t> 1776-2009 (</a:t>
            </a:r>
            <a:r>
              <a:rPr lang="nb-NO" dirty="0" err="1" smtClean="0"/>
              <a:t>Armagh</a:t>
            </a:r>
            <a:r>
              <a:rPr lang="nb-NO" dirty="0" smtClean="0"/>
              <a:t>)</a:t>
            </a:r>
          </a:p>
          <a:p>
            <a:pPr lvl="1"/>
            <a:r>
              <a:rPr lang="nb-NO" dirty="0" err="1" smtClean="0"/>
              <a:t>Acceptable</a:t>
            </a:r>
            <a:r>
              <a:rPr lang="nb-NO" dirty="0" smtClean="0"/>
              <a:t> 1850-2009 (North Atlantic)</a:t>
            </a:r>
          </a:p>
          <a:p>
            <a:pPr lvl="1"/>
            <a:endParaRPr lang="nb-NO" dirty="0" smtClean="0"/>
          </a:p>
          <a:p>
            <a:r>
              <a:rPr lang="nb-NO" dirty="0" smtClean="0"/>
              <a:t>	</a:t>
            </a:r>
            <a:r>
              <a:rPr lang="nb-NO" sz="4421" dirty="0" smtClean="0">
                <a:solidFill>
                  <a:srgbClr val="FF0000"/>
                </a:solidFill>
              </a:rPr>
              <a:t>PSPL </a:t>
            </a:r>
            <a:r>
              <a:rPr lang="nb-NO" sz="4421" dirty="0" err="1" smtClean="0">
                <a:solidFill>
                  <a:srgbClr val="FF0000"/>
                </a:solidFill>
              </a:rPr>
              <a:t>failed</a:t>
            </a:r>
            <a:r>
              <a:rPr lang="nb-NO" sz="4421" dirty="0" smtClean="0">
                <a:solidFill>
                  <a:srgbClr val="FF0000"/>
                </a:solidFill>
              </a:rPr>
              <a:t> 2010-17</a:t>
            </a:r>
          </a:p>
          <a:p>
            <a:endParaRPr lang="nb-NO" dirty="0" smtClean="0"/>
          </a:p>
          <a:p>
            <a:r>
              <a:rPr lang="nb-NO" dirty="0" err="1" smtClean="0"/>
              <a:t>What</a:t>
            </a:r>
            <a:r>
              <a:rPr lang="nb-NO" dirty="0" smtClean="0"/>
              <a:t> is </a:t>
            </a:r>
            <a:r>
              <a:rPr lang="nb-NO" dirty="0" err="1" smtClean="0"/>
              <a:t>uniqe</a:t>
            </a:r>
            <a:r>
              <a:rPr lang="nb-NO" dirty="0" smtClean="0"/>
              <a:t> </a:t>
            </a:r>
            <a:r>
              <a:rPr lang="nb-NO" dirty="0" err="1" smtClean="0"/>
              <a:t>with</a:t>
            </a:r>
            <a:r>
              <a:rPr lang="nb-NO" dirty="0" smtClean="0"/>
              <a:t> </a:t>
            </a:r>
            <a:r>
              <a:rPr lang="nb-NO" dirty="0" err="1" smtClean="0"/>
              <a:t>this</a:t>
            </a:r>
            <a:r>
              <a:rPr lang="nb-NO" dirty="0" smtClean="0"/>
              <a:t> </a:t>
            </a:r>
            <a:r>
              <a:rPr lang="nb-NO" dirty="0" err="1" smtClean="0"/>
              <a:t>period</a:t>
            </a:r>
            <a:r>
              <a:rPr lang="nb-NO" dirty="0" smtClean="0"/>
              <a:t>?</a:t>
            </a:r>
          </a:p>
          <a:p>
            <a:pPr lvl="1"/>
            <a:r>
              <a:rPr lang="nb-NO" dirty="0" err="1" smtClean="0"/>
              <a:t>Temperature</a:t>
            </a:r>
            <a:r>
              <a:rPr lang="nb-NO" dirty="0" smtClean="0"/>
              <a:t> hiatus and </a:t>
            </a:r>
            <a:r>
              <a:rPr lang="nb-NO" dirty="0" err="1" smtClean="0"/>
              <a:t>heating</a:t>
            </a:r>
            <a:r>
              <a:rPr lang="nb-NO" dirty="0" smtClean="0"/>
              <a:t> </a:t>
            </a:r>
            <a:r>
              <a:rPr lang="nb-NO" dirty="0" err="1" smtClean="0"/>
              <a:t>events</a:t>
            </a:r>
            <a:endParaRPr lang="nb-NO" dirty="0" smtClean="0"/>
          </a:p>
          <a:p>
            <a:pPr lvl="1"/>
            <a:r>
              <a:rPr lang="nb-NO" dirty="0" err="1" smtClean="0"/>
              <a:t>Thermal</a:t>
            </a:r>
            <a:r>
              <a:rPr lang="nb-NO" dirty="0" smtClean="0"/>
              <a:t> </a:t>
            </a:r>
            <a:r>
              <a:rPr lang="nb-NO" dirty="0" err="1" smtClean="0"/>
              <a:t>resistance</a:t>
            </a:r>
            <a:r>
              <a:rPr lang="nb-NO" dirty="0" smtClean="0"/>
              <a:t>: </a:t>
            </a:r>
            <a:r>
              <a:rPr lang="nb-NO" dirty="0" err="1" smtClean="0"/>
              <a:t>Overshoot</a:t>
            </a:r>
            <a:r>
              <a:rPr lang="nb-NO" dirty="0" smtClean="0"/>
              <a:t> </a:t>
            </a:r>
            <a:r>
              <a:rPr lang="nb-NO" dirty="0" err="1" smtClean="0"/>
              <a:t>before</a:t>
            </a:r>
            <a:r>
              <a:rPr lang="nb-NO" dirty="0" smtClean="0"/>
              <a:t> </a:t>
            </a:r>
            <a:r>
              <a:rPr lang="nb-NO" dirty="0" err="1" smtClean="0"/>
              <a:t>cooling</a:t>
            </a:r>
            <a:r>
              <a:rPr lang="nb-NO" dirty="0" smtClean="0"/>
              <a:t>?</a:t>
            </a:r>
          </a:p>
          <a:p>
            <a:pPr lvl="1"/>
            <a:r>
              <a:rPr lang="nb-NO" dirty="0" smtClean="0"/>
              <a:t>A turning </a:t>
            </a:r>
            <a:r>
              <a:rPr lang="nb-NO" dirty="0" err="1" smtClean="0"/>
              <a:t>point</a:t>
            </a:r>
            <a:r>
              <a:rPr lang="nb-NO" dirty="0" smtClean="0"/>
              <a:t>: </a:t>
            </a:r>
            <a:r>
              <a:rPr lang="nb-NO" dirty="0" err="1" smtClean="0"/>
              <a:t>change</a:t>
            </a:r>
            <a:r>
              <a:rPr lang="nb-NO" dirty="0" smtClean="0"/>
              <a:t> </a:t>
            </a:r>
            <a:r>
              <a:rPr lang="nb-NO" dirty="0" err="1" smtClean="0"/>
              <a:t>of</a:t>
            </a:r>
            <a:r>
              <a:rPr lang="nb-NO" dirty="0" smtClean="0"/>
              <a:t> </a:t>
            </a:r>
            <a:r>
              <a:rPr lang="nb-NO" dirty="0" err="1" smtClean="0"/>
              <a:t>gear</a:t>
            </a:r>
            <a:r>
              <a:rPr lang="nb-NO" dirty="0" smtClean="0"/>
              <a:t> in </a:t>
            </a:r>
            <a:r>
              <a:rPr lang="nb-NO" dirty="0" err="1" smtClean="0"/>
              <a:t>the</a:t>
            </a:r>
            <a:r>
              <a:rPr lang="nb-NO" dirty="0" smtClean="0"/>
              <a:t> Sun (210 yr </a:t>
            </a:r>
            <a:r>
              <a:rPr lang="nb-NO" dirty="0" err="1" smtClean="0"/>
              <a:t>period</a:t>
            </a:r>
            <a:r>
              <a:rPr lang="nb-NO" dirty="0" smtClean="0"/>
              <a:t>?)</a:t>
            </a:r>
          </a:p>
          <a:p>
            <a:pPr lvl="1"/>
            <a:endParaRPr lang="nb-NO" dirty="0" smtClean="0"/>
          </a:p>
          <a:p>
            <a:r>
              <a:rPr lang="nb-NO" dirty="0" smtClean="0"/>
              <a:t>	</a:t>
            </a:r>
            <a:r>
              <a:rPr lang="nb-NO" dirty="0" err="1" smtClean="0"/>
              <a:t>Solution</a:t>
            </a:r>
            <a:endParaRPr lang="nb-NO" dirty="0" smtClean="0"/>
          </a:p>
          <a:p>
            <a:pPr lvl="1"/>
            <a:r>
              <a:rPr lang="nb-NO" dirty="0" err="1" smtClean="0"/>
              <a:t>Patience</a:t>
            </a:r>
            <a:r>
              <a:rPr lang="nb-NO" dirty="0" smtClean="0"/>
              <a:t>: </a:t>
            </a:r>
            <a:r>
              <a:rPr lang="nb-NO" dirty="0" err="1" smtClean="0"/>
              <a:t>Wait</a:t>
            </a:r>
            <a:r>
              <a:rPr lang="nb-NO" dirty="0" smtClean="0"/>
              <a:t> and </a:t>
            </a:r>
            <a:r>
              <a:rPr lang="nb-NO" dirty="0" err="1" smtClean="0"/>
              <a:t>see</a:t>
            </a:r>
            <a:r>
              <a:rPr lang="nb-NO" dirty="0" smtClean="0"/>
              <a:t>  - </a:t>
            </a:r>
            <a:r>
              <a:rPr lang="nb-NO" dirty="0" err="1" smtClean="0"/>
              <a:t>maybe</a:t>
            </a:r>
            <a:r>
              <a:rPr lang="nb-NO" dirty="0" smtClean="0"/>
              <a:t> 2 </a:t>
            </a:r>
            <a:r>
              <a:rPr lang="nb-NO" dirty="0" err="1" smtClean="0"/>
              <a:t>cold</a:t>
            </a:r>
            <a:r>
              <a:rPr lang="nb-NO" dirty="0" smtClean="0"/>
              <a:t> </a:t>
            </a:r>
            <a:r>
              <a:rPr lang="nb-NO" dirty="0" err="1" smtClean="0"/>
              <a:t>years</a:t>
            </a:r>
            <a:r>
              <a:rPr lang="nb-NO" dirty="0" smtClean="0"/>
              <a:t>?</a:t>
            </a:r>
          </a:p>
          <a:p>
            <a:pPr lvl="1"/>
            <a:r>
              <a:rPr lang="nb-NO" dirty="0" smtClean="0"/>
              <a:t>Breakdown </a:t>
            </a:r>
            <a:r>
              <a:rPr lang="nb-NO" dirty="0" err="1" smtClean="0"/>
              <a:t>of</a:t>
            </a:r>
            <a:r>
              <a:rPr lang="nb-NO" dirty="0" smtClean="0"/>
              <a:t> </a:t>
            </a:r>
            <a:r>
              <a:rPr lang="nb-NO" dirty="0" err="1" smtClean="0"/>
              <a:t>model</a:t>
            </a:r>
            <a:r>
              <a:rPr lang="nb-NO" dirty="0" smtClean="0"/>
              <a:t> </a:t>
            </a:r>
            <a:r>
              <a:rPr lang="nb-NO" dirty="0" err="1" smtClean="0"/>
              <a:t>because</a:t>
            </a:r>
            <a:r>
              <a:rPr lang="nb-NO" dirty="0" smtClean="0"/>
              <a:t> </a:t>
            </a:r>
            <a:r>
              <a:rPr lang="nb-NO" dirty="0" err="1" smtClean="0"/>
              <a:t>of</a:t>
            </a:r>
            <a:r>
              <a:rPr lang="nb-NO" dirty="0" smtClean="0"/>
              <a:t> </a:t>
            </a:r>
            <a:r>
              <a:rPr lang="nb-NO" dirty="0" err="1" smtClean="0"/>
              <a:t>deep</a:t>
            </a:r>
            <a:r>
              <a:rPr lang="nb-NO" dirty="0" smtClean="0"/>
              <a:t> minimum </a:t>
            </a:r>
            <a:r>
              <a:rPr lang="nb-NO" dirty="0" err="1" smtClean="0"/>
              <a:t>already</a:t>
            </a:r>
            <a:r>
              <a:rPr lang="nb-NO" dirty="0" smtClean="0"/>
              <a:t> </a:t>
            </a:r>
            <a:r>
              <a:rPr lang="nb-NO" dirty="0" err="1" smtClean="0"/>
              <a:t>started</a:t>
            </a:r>
            <a:endParaRPr lang="nb-NO" dirty="0" smtClean="0"/>
          </a:p>
          <a:p>
            <a:pPr lvl="1">
              <a:buNone/>
            </a:pPr>
            <a:endParaRPr lang="nb-NO" dirty="0" smtClean="0"/>
          </a:p>
          <a:p>
            <a:pPr lvl="1">
              <a:buNone/>
            </a:pPr>
            <a:r>
              <a:rPr lang="nb-NO" dirty="0" err="1" smtClean="0"/>
              <a:t>-Cycle</a:t>
            </a:r>
            <a:r>
              <a:rPr lang="nb-NO" dirty="0" smtClean="0"/>
              <a:t> 24 normal or longer </a:t>
            </a:r>
            <a:r>
              <a:rPr lang="nb-NO" dirty="0" err="1" smtClean="0"/>
              <a:t>cycle</a:t>
            </a:r>
            <a:r>
              <a:rPr lang="nb-NO" dirty="0" smtClean="0"/>
              <a:t> </a:t>
            </a:r>
            <a:r>
              <a:rPr lang="nb-NO" dirty="0" err="1" smtClean="0"/>
              <a:t>indicate</a:t>
            </a:r>
            <a:r>
              <a:rPr lang="nb-NO" dirty="0" smtClean="0"/>
              <a:t> </a:t>
            </a:r>
            <a:r>
              <a:rPr lang="nb-NO" dirty="0" err="1" smtClean="0"/>
              <a:t>standstill</a:t>
            </a:r>
            <a:r>
              <a:rPr lang="nb-NO" dirty="0" smtClean="0"/>
              <a:t> or </a:t>
            </a:r>
            <a:r>
              <a:rPr lang="nb-NO" dirty="0" err="1" smtClean="0"/>
              <a:t>cooling</a:t>
            </a:r>
            <a:endParaRPr lang="nb-NO" dirty="0" smtClean="0"/>
          </a:p>
          <a:p>
            <a:pPr lvl="1">
              <a:buNone/>
            </a:pPr>
            <a:r>
              <a:rPr lang="nb-NO" dirty="0" smtClean="0"/>
              <a:t>	</a:t>
            </a:r>
            <a:r>
              <a:rPr lang="nb-NO" dirty="0" smtClean="0"/>
              <a:t>					</a:t>
            </a:r>
          </a:p>
          <a:p>
            <a:pPr lvl="1"/>
            <a:endParaRPr lang="nb-NO" dirty="0" smtClean="0"/>
          </a:p>
          <a:p>
            <a:pPr>
              <a:buNone/>
            </a:pPr>
            <a:r>
              <a:rPr lang="nb-NO" dirty="0" smtClean="0"/>
              <a:t>	</a:t>
            </a:r>
            <a:endParaRPr lang="nb-NO" dirty="0"/>
          </a:p>
        </p:txBody>
      </p:sp>
      <p:pic>
        <p:nvPicPr>
          <p:cNvPr id="7" name="Picture 6" descr="Fig6OCPred2freq.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104359" y="2946397"/>
            <a:ext cx="4286215" cy="1908705"/>
          </a:xfrm>
          <a:prstGeom prst="rect">
            <a:avLst/>
          </a:prstGeom>
        </p:spPr>
      </p:pic>
      <p:sp>
        <p:nvSpPr>
          <p:cNvPr id="9" name="TextBox 8"/>
          <p:cNvSpPr txBox="1"/>
          <p:nvPr/>
        </p:nvSpPr>
        <p:spPr>
          <a:xfrm>
            <a:off x="5621867" y="4855102"/>
            <a:ext cx="3064933" cy="954107"/>
          </a:xfrm>
          <a:prstGeom prst="rect">
            <a:avLst/>
          </a:prstGeom>
          <a:noFill/>
        </p:spPr>
        <p:txBody>
          <a:bodyPr wrap="square" rtlCol="0">
            <a:spAutoFit/>
          </a:bodyPr>
          <a:lstStyle/>
          <a:p>
            <a:r>
              <a:rPr lang="nb-NO" sz="1400" dirty="0" smtClean="0"/>
              <a:t>A </a:t>
            </a:r>
            <a:r>
              <a:rPr lang="nb-NO" sz="1400" dirty="0" err="1" smtClean="0"/>
              <a:t>stationary</a:t>
            </a:r>
            <a:r>
              <a:rPr lang="nb-NO" sz="1400" dirty="0" smtClean="0"/>
              <a:t> 210 yr </a:t>
            </a:r>
            <a:r>
              <a:rPr lang="nb-NO" sz="1400" dirty="0" err="1" smtClean="0"/>
              <a:t>period</a:t>
            </a:r>
            <a:r>
              <a:rPr lang="nb-NO" sz="1400" dirty="0" smtClean="0"/>
              <a:t> in solar </a:t>
            </a:r>
            <a:r>
              <a:rPr lang="nb-NO" sz="1400" dirty="0" err="1" smtClean="0"/>
              <a:t>activity</a:t>
            </a:r>
            <a:r>
              <a:rPr lang="nb-NO" sz="1400" dirty="0" smtClean="0"/>
              <a:t> (</a:t>
            </a:r>
            <a:r>
              <a:rPr lang="nb-NO" sz="1400" dirty="0" err="1" smtClean="0"/>
              <a:t>sunspots</a:t>
            </a:r>
            <a:r>
              <a:rPr lang="nb-NO" sz="1400" dirty="0" smtClean="0"/>
              <a:t>) and total solar </a:t>
            </a:r>
            <a:r>
              <a:rPr lang="nb-NO" sz="1400" dirty="0" err="1" smtClean="0"/>
              <a:t>irradion</a:t>
            </a:r>
            <a:r>
              <a:rPr lang="nb-NO" sz="1400" dirty="0" smtClean="0"/>
              <a:t> (TSI) - </a:t>
            </a:r>
            <a:r>
              <a:rPr lang="nb-NO" sz="1400" dirty="0" err="1" smtClean="0"/>
              <a:t>may</a:t>
            </a:r>
            <a:r>
              <a:rPr lang="nb-NO" sz="1400" dirty="0" smtClean="0"/>
              <a:t> </a:t>
            </a:r>
            <a:r>
              <a:rPr lang="nb-NO" sz="1400" dirty="0" err="1" smtClean="0"/>
              <a:t>also</a:t>
            </a:r>
            <a:r>
              <a:rPr lang="nb-NO" sz="1400" dirty="0" smtClean="0"/>
              <a:t> </a:t>
            </a:r>
            <a:r>
              <a:rPr lang="nb-NO" sz="1400" dirty="0" err="1" smtClean="0"/>
              <a:t>control</a:t>
            </a:r>
            <a:r>
              <a:rPr lang="nb-NO" sz="1400" dirty="0" smtClean="0"/>
              <a:t> </a:t>
            </a:r>
            <a:r>
              <a:rPr lang="nb-NO" sz="1400" dirty="0" err="1" smtClean="0"/>
              <a:t>the</a:t>
            </a:r>
            <a:r>
              <a:rPr lang="nb-NO" sz="1400" dirty="0" smtClean="0"/>
              <a:t> </a:t>
            </a:r>
            <a:r>
              <a:rPr lang="nb-NO" sz="1400" dirty="0" err="1" smtClean="0"/>
              <a:t>length</a:t>
            </a:r>
            <a:r>
              <a:rPr lang="nb-NO" sz="1400" dirty="0" smtClean="0"/>
              <a:t> </a:t>
            </a:r>
            <a:r>
              <a:rPr lang="nb-NO" sz="1400" dirty="0" err="1" smtClean="0"/>
              <a:t>of</a:t>
            </a:r>
            <a:r>
              <a:rPr lang="nb-NO" sz="1400" dirty="0" smtClean="0"/>
              <a:t> </a:t>
            </a:r>
            <a:r>
              <a:rPr lang="nb-NO" sz="1400" dirty="0" err="1" smtClean="0"/>
              <a:t>the</a:t>
            </a:r>
            <a:r>
              <a:rPr lang="nb-NO" sz="1400" dirty="0" smtClean="0"/>
              <a:t> solar </a:t>
            </a:r>
            <a:r>
              <a:rPr lang="nb-NO" sz="1400" dirty="0" err="1" smtClean="0"/>
              <a:t>cycle</a:t>
            </a:r>
            <a:r>
              <a:rPr lang="nb-NO" sz="1400" dirty="0" smtClean="0"/>
              <a:t> P=5/2 x </a:t>
            </a:r>
            <a:r>
              <a:rPr lang="nb-NO" sz="1400" dirty="0" err="1" smtClean="0"/>
              <a:t>P</a:t>
            </a:r>
            <a:r>
              <a:rPr lang="nb-NO" sz="1400" baseline="-25000" dirty="0" err="1" smtClean="0"/>
              <a:t>Uranus</a:t>
            </a:r>
            <a:endParaRPr lang="nb-NO" sz="1400" dirty="0"/>
          </a:p>
        </p:txBody>
      </p:sp>
      <p:sp>
        <p:nvSpPr>
          <p:cNvPr id="10" name="TextBox 9"/>
          <p:cNvSpPr txBox="1"/>
          <p:nvPr/>
        </p:nvSpPr>
        <p:spPr>
          <a:xfrm>
            <a:off x="5621867" y="5809209"/>
            <a:ext cx="2455333" cy="276999"/>
          </a:xfrm>
          <a:prstGeom prst="rect">
            <a:avLst/>
          </a:prstGeom>
          <a:noFill/>
        </p:spPr>
        <p:txBody>
          <a:bodyPr wrap="square" rtlCol="0">
            <a:spAutoFit/>
          </a:bodyPr>
          <a:lstStyle/>
          <a:p>
            <a:r>
              <a:rPr lang="nb-NO" sz="1200" dirty="0" smtClean="0"/>
              <a:t>Yndestad &amp; Solheim 2017</a:t>
            </a:r>
            <a:endParaRPr lang="nb-NO"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5" end="1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P spid="10"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t>References</a:t>
            </a:r>
            <a:endParaRPr lang="en-US" sz="3200" dirty="0"/>
          </a:p>
        </p:txBody>
      </p:sp>
      <p:sp>
        <p:nvSpPr>
          <p:cNvPr id="6" name="Content Placeholder 5"/>
          <p:cNvSpPr>
            <a:spLocks noGrp="1"/>
          </p:cNvSpPr>
          <p:nvPr>
            <p:ph idx="1"/>
          </p:nvPr>
        </p:nvSpPr>
        <p:spPr>
          <a:xfrm>
            <a:off x="457200" y="1600201"/>
            <a:ext cx="8229600" cy="3835400"/>
          </a:xfrm>
        </p:spPr>
        <p:txBody>
          <a:bodyPr>
            <a:normAutofit/>
          </a:bodyPr>
          <a:lstStyle/>
          <a:p>
            <a:pPr>
              <a:buNone/>
            </a:pPr>
            <a:r>
              <a:rPr lang="en-US" sz="1400" dirty="0" smtClean="0"/>
              <a:t>1. </a:t>
            </a:r>
            <a:r>
              <a:rPr lang="en-US" sz="1806" dirty="0" smtClean="0"/>
              <a:t>W. Soon, R. Connolly and M. Connolly, 2015, Re-evaluating the role of solar </a:t>
            </a:r>
            <a:r>
              <a:rPr lang="en-US" sz="1806" dirty="0" smtClean="0"/>
              <a:t>variability on </a:t>
            </a:r>
            <a:r>
              <a:rPr lang="en-US" sz="1806" dirty="0" smtClean="0"/>
              <a:t>Northern Hemisphere temperature trends since the 19th century, Earth-</a:t>
            </a:r>
            <a:r>
              <a:rPr lang="en-US" sz="1806" dirty="0" err="1" smtClean="0"/>
              <a:t>ScienceReviews</a:t>
            </a:r>
            <a:r>
              <a:rPr lang="en-US" sz="1806" dirty="0" smtClean="0"/>
              <a:t>, 150, 409-452</a:t>
            </a:r>
          </a:p>
          <a:p>
            <a:pPr>
              <a:buNone/>
            </a:pPr>
            <a:r>
              <a:rPr lang="en-US" sz="1806" dirty="0" smtClean="0"/>
              <a:t>2. E. </a:t>
            </a:r>
            <a:r>
              <a:rPr lang="en-US" sz="1806" dirty="0" err="1" smtClean="0"/>
              <a:t>Friis</a:t>
            </a:r>
            <a:r>
              <a:rPr lang="en-US" sz="1806" dirty="0" smtClean="0"/>
              <a:t>-Christensen and K. Lassen, 1991, Length of the Solar Cycle: An indicator </a:t>
            </a:r>
            <a:r>
              <a:rPr lang="en-US" sz="1806" dirty="0" smtClean="0"/>
              <a:t>of Solar </a:t>
            </a:r>
            <a:r>
              <a:rPr lang="en-US" sz="1806" dirty="0" smtClean="0"/>
              <a:t>Activity Closely Associated with Climate, Science, New Series, 254, No. 5032, 698</a:t>
            </a:r>
            <a:r>
              <a:rPr lang="en-US" sz="1806" dirty="0" smtClean="0"/>
              <a:t>-700</a:t>
            </a:r>
            <a:endParaRPr lang="en-US" sz="1806" dirty="0" smtClean="0"/>
          </a:p>
          <a:p>
            <a:pPr>
              <a:buNone/>
            </a:pPr>
            <a:r>
              <a:rPr lang="en-US" sz="1806" dirty="0" smtClean="0"/>
              <a:t>3. J.-E. </a:t>
            </a:r>
            <a:r>
              <a:rPr lang="en-US" sz="1806" dirty="0" err="1" smtClean="0"/>
              <a:t>Solheim</a:t>
            </a:r>
            <a:r>
              <a:rPr lang="en-US" sz="1806" dirty="0" smtClean="0"/>
              <a:t>, K. </a:t>
            </a:r>
            <a:r>
              <a:rPr lang="en-US" sz="1806" dirty="0" err="1" smtClean="0"/>
              <a:t>Stordahl</a:t>
            </a:r>
            <a:r>
              <a:rPr lang="en-US" sz="1806" dirty="0" smtClean="0"/>
              <a:t> and O. </a:t>
            </a:r>
            <a:r>
              <a:rPr lang="en-US" sz="1806" dirty="0" err="1" smtClean="0"/>
              <a:t>Humlum</a:t>
            </a:r>
            <a:r>
              <a:rPr lang="en-US" sz="1806" dirty="0" smtClean="0"/>
              <a:t>, 2012, The long sunspot cycle 23 predicts </a:t>
            </a:r>
            <a:r>
              <a:rPr lang="en-US" sz="1806" dirty="0" smtClean="0"/>
              <a:t>a significant </a:t>
            </a:r>
            <a:r>
              <a:rPr lang="en-US" sz="1806" dirty="0" smtClean="0"/>
              <a:t>temperature decrease in cycle 24, Journal of Atmospheric and Solar</a:t>
            </a:r>
            <a:r>
              <a:rPr lang="en-US" sz="1806" dirty="0" smtClean="0"/>
              <a:t>-Terrestrial </a:t>
            </a:r>
            <a:r>
              <a:rPr lang="en-US" sz="1806" dirty="0" smtClean="0"/>
              <a:t>Physics, 80, 267-284</a:t>
            </a:r>
          </a:p>
          <a:p>
            <a:pPr>
              <a:buNone/>
            </a:pPr>
            <a:r>
              <a:rPr lang="en-US" sz="1806" dirty="0" smtClean="0"/>
              <a:t>4. J.-E. </a:t>
            </a:r>
            <a:r>
              <a:rPr lang="en-US" sz="1806" dirty="0" err="1" smtClean="0"/>
              <a:t>Solheim</a:t>
            </a:r>
            <a:r>
              <a:rPr lang="en-US" sz="1806" dirty="0" smtClean="0"/>
              <a:t>, 2013, The sunspot cycle length – modulated by planets?, </a:t>
            </a:r>
            <a:r>
              <a:rPr lang="en-US" sz="1806" dirty="0" err="1" smtClean="0"/>
              <a:t>PatternRecognition</a:t>
            </a:r>
            <a:r>
              <a:rPr lang="en-US" sz="1806" dirty="0" smtClean="0"/>
              <a:t> </a:t>
            </a:r>
            <a:r>
              <a:rPr lang="en-US" sz="1806" dirty="0" smtClean="0"/>
              <a:t>in Physics, 1, 159-164</a:t>
            </a:r>
            <a:endParaRPr lang="en-US" sz="1806" dirty="0"/>
          </a:p>
        </p:txBody>
      </p:sp>
      <p:sp>
        <p:nvSpPr>
          <p:cNvPr id="3" name="Footer Placeholder 2"/>
          <p:cNvSpPr>
            <a:spLocks noGrp="1"/>
          </p:cNvSpPr>
          <p:nvPr>
            <p:ph type="ftr" sz="quarter" idx="11"/>
          </p:nvPr>
        </p:nvSpPr>
        <p:spPr/>
        <p:txBody>
          <a:bodyPr/>
          <a:lstStyle/>
          <a:p>
            <a:r>
              <a:rPr lang="en-US" smtClean="0"/>
              <a:t>Basic Science Porto 08.09.2018</a:t>
            </a:r>
            <a:endParaRPr lang="nb-NO"/>
          </a:p>
        </p:txBody>
      </p:sp>
      <p:sp>
        <p:nvSpPr>
          <p:cNvPr id="4" name="Slide Number Placeholder 3"/>
          <p:cNvSpPr>
            <a:spLocks noGrp="1"/>
          </p:cNvSpPr>
          <p:nvPr>
            <p:ph type="sldNum" sz="quarter" idx="12"/>
          </p:nvPr>
        </p:nvSpPr>
        <p:spPr/>
        <p:txBody>
          <a:bodyPr/>
          <a:lstStyle/>
          <a:p>
            <a:fld id="{B921C06D-C2F1-1047-BD35-EB1D43830AAE}" type="slidenum">
              <a:rPr lang="nb-NO" smtClean="0"/>
              <a:pPr/>
              <a:t>38</a:t>
            </a:fld>
            <a:endParaRPr lang="nb-NO"/>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Basic Science Porto 08.09.2018</a:t>
            </a:r>
            <a:endParaRPr lang="nb-NO"/>
          </a:p>
        </p:txBody>
      </p:sp>
      <p:sp>
        <p:nvSpPr>
          <p:cNvPr id="4" name="Slide Number Placeholder 3"/>
          <p:cNvSpPr>
            <a:spLocks noGrp="1"/>
          </p:cNvSpPr>
          <p:nvPr>
            <p:ph type="sldNum" sz="quarter" idx="12"/>
          </p:nvPr>
        </p:nvSpPr>
        <p:spPr/>
        <p:txBody>
          <a:bodyPr/>
          <a:lstStyle/>
          <a:p>
            <a:fld id="{B921C06D-C2F1-1047-BD35-EB1D43830AAE}" type="slidenum">
              <a:rPr lang="nb-NO" smtClean="0"/>
              <a:pPr/>
              <a:t>39</a:t>
            </a:fld>
            <a:endParaRPr lang="nb-NO"/>
          </a:p>
        </p:txBody>
      </p:sp>
      <p:pic>
        <p:nvPicPr>
          <p:cNvPr id="5" name="Picture 4"/>
          <p:cNvPicPr>
            <a:picLocks noChangeAspect="1"/>
          </p:cNvPicPr>
          <p:nvPr/>
        </p:nvPicPr>
        <p:blipFill>
          <a:blip r:embed="rId3"/>
          <a:stretch>
            <a:fillRect/>
          </a:stretch>
        </p:blipFill>
        <p:spPr>
          <a:xfrm>
            <a:off x="457200" y="274638"/>
            <a:ext cx="7797800" cy="5334000"/>
          </a:xfrm>
          <a:prstGeom prst="rect">
            <a:avLst/>
          </a:prstGeom>
        </p:spPr>
      </p:pic>
      <p:sp>
        <p:nvSpPr>
          <p:cNvPr id="8" name="TextBox 7"/>
          <p:cNvSpPr txBox="1"/>
          <p:nvPr/>
        </p:nvSpPr>
        <p:spPr>
          <a:xfrm>
            <a:off x="3124200" y="5608638"/>
            <a:ext cx="4580467" cy="369332"/>
          </a:xfrm>
          <a:prstGeom prst="rect">
            <a:avLst/>
          </a:prstGeom>
          <a:noFill/>
        </p:spPr>
        <p:txBody>
          <a:bodyPr wrap="square" rtlCol="0">
            <a:spAutoFit/>
          </a:bodyPr>
          <a:lstStyle/>
          <a:p>
            <a:r>
              <a:rPr lang="nb-NO" dirty="0" smtClean="0"/>
              <a:t>R. </a:t>
            </a:r>
            <a:r>
              <a:rPr lang="nb-NO" dirty="0" err="1" smtClean="0"/>
              <a:t>Salvadore</a:t>
            </a:r>
            <a:r>
              <a:rPr lang="nb-NO" dirty="0" smtClean="0"/>
              <a:t> </a:t>
            </a:r>
            <a:r>
              <a:rPr lang="nb-NO" dirty="0" err="1" smtClean="0"/>
              <a:t>mathematical</a:t>
            </a:r>
            <a:r>
              <a:rPr lang="nb-NO" dirty="0" smtClean="0"/>
              <a:t> </a:t>
            </a:r>
            <a:r>
              <a:rPr lang="nb-NO" dirty="0" err="1" smtClean="0"/>
              <a:t>model</a:t>
            </a:r>
            <a:r>
              <a:rPr lang="nb-NO" dirty="0" smtClean="0"/>
              <a:t>, PRP, 2013</a:t>
            </a:r>
            <a:endParaRPr lang="nb-NO"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4981322" y="1117600"/>
            <a:ext cx="3705478" cy="1045213"/>
          </a:xfrm>
        </p:spPr>
        <p:txBody>
          <a:bodyPr>
            <a:noAutofit/>
          </a:bodyPr>
          <a:lstStyle/>
          <a:p>
            <a:r>
              <a:rPr lang="en-US" sz="1900" dirty="0" smtClean="0"/>
              <a:t>Rural temperatures and Climate models</a:t>
            </a:r>
            <a:endParaRPr lang="en-US" sz="1900" dirty="0"/>
          </a:p>
        </p:txBody>
      </p:sp>
      <p:pic>
        <p:nvPicPr>
          <p:cNvPr id="5" name="Picture 4"/>
          <p:cNvPicPr>
            <a:picLocks noChangeAspect="1"/>
          </p:cNvPicPr>
          <p:nvPr/>
        </p:nvPicPr>
        <p:blipFill>
          <a:blip r:embed="rId3"/>
          <a:srcRect t="75559"/>
          <a:stretch>
            <a:fillRect/>
          </a:stretch>
        </p:blipFill>
        <p:spPr>
          <a:xfrm>
            <a:off x="831998" y="2909503"/>
            <a:ext cx="4584404" cy="2070917"/>
          </a:xfrm>
          <a:prstGeom prst="rect">
            <a:avLst/>
          </a:prstGeom>
        </p:spPr>
      </p:pic>
      <p:pic>
        <p:nvPicPr>
          <p:cNvPr id="6" name="Picture 5"/>
          <p:cNvPicPr>
            <a:picLocks noChangeAspect="1"/>
          </p:cNvPicPr>
          <p:nvPr/>
        </p:nvPicPr>
        <p:blipFill>
          <a:blip r:embed="rId4"/>
          <a:stretch>
            <a:fillRect/>
          </a:stretch>
        </p:blipFill>
        <p:spPr>
          <a:xfrm>
            <a:off x="5600466" y="2162813"/>
            <a:ext cx="2889659" cy="2817607"/>
          </a:xfrm>
          <a:prstGeom prst="rect">
            <a:avLst/>
          </a:prstGeom>
        </p:spPr>
      </p:pic>
      <p:pic>
        <p:nvPicPr>
          <p:cNvPr id="7" name="Picture 6"/>
          <p:cNvPicPr>
            <a:picLocks noChangeAspect="1"/>
          </p:cNvPicPr>
          <p:nvPr/>
        </p:nvPicPr>
        <p:blipFill>
          <a:blip r:embed="rId5"/>
          <a:stretch>
            <a:fillRect/>
          </a:stretch>
        </p:blipFill>
        <p:spPr>
          <a:xfrm>
            <a:off x="1924754" y="377004"/>
            <a:ext cx="2648197" cy="2532499"/>
          </a:xfrm>
          <a:prstGeom prst="rect">
            <a:avLst/>
          </a:prstGeom>
        </p:spPr>
      </p:pic>
      <p:sp>
        <p:nvSpPr>
          <p:cNvPr id="9" name="TextBox 8"/>
          <p:cNvSpPr txBox="1"/>
          <p:nvPr/>
        </p:nvSpPr>
        <p:spPr>
          <a:xfrm>
            <a:off x="6019801" y="5317067"/>
            <a:ext cx="2667000" cy="307777"/>
          </a:xfrm>
          <a:prstGeom prst="rect">
            <a:avLst/>
          </a:prstGeom>
          <a:noFill/>
        </p:spPr>
        <p:txBody>
          <a:bodyPr wrap="square" rtlCol="0">
            <a:spAutoFit/>
          </a:bodyPr>
          <a:lstStyle/>
          <a:p>
            <a:r>
              <a:rPr lang="nb-NO" sz="1400" dirty="0" err="1" smtClean="0"/>
              <a:t>Soon</a:t>
            </a:r>
            <a:r>
              <a:rPr lang="nb-NO" sz="1400" dirty="0" smtClean="0"/>
              <a:t>, </a:t>
            </a:r>
            <a:r>
              <a:rPr lang="nb-NO" sz="1400" dirty="0" err="1" smtClean="0"/>
              <a:t>Conolly</a:t>
            </a:r>
            <a:r>
              <a:rPr lang="nb-NO" sz="1400" dirty="0" smtClean="0"/>
              <a:t> and </a:t>
            </a:r>
            <a:r>
              <a:rPr lang="nb-NO" sz="1400" dirty="0" err="1" smtClean="0"/>
              <a:t>Connolly</a:t>
            </a:r>
            <a:r>
              <a:rPr lang="nb-NO" sz="1400" dirty="0" smtClean="0"/>
              <a:t>, 2015</a:t>
            </a:r>
          </a:p>
        </p:txBody>
      </p:sp>
      <p:sp>
        <p:nvSpPr>
          <p:cNvPr id="13" name="Slide Number Placeholder 12"/>
          <p:cNvSpPr>
            <a:spLocks noGrp="1"/>
          </p:cNvSpPr>
          <p:nvPr>
            <p:ph type="sldNum" sz="quarter" idx="12"/>
          </p:nvPr>
        </p:nvSpPr>
        <p:spPr/>
        <p:txBody>
          <a:bodyPr/>
          <a:lstStyle/>
          <a:p>
            <a:fld id="{56E5EF46-EE3C-164C-A1F5-9F1D9D9C535B}" type="slidenum">
              <a:rPr lang="nb-NO" smtClean="0"/>
              <a:pPr/>
              <a:t>4</a:t>
            </a:fld>
            <a:endParaRPr lang="nb-NO"/>
          </a:p>
        </p:txBody>
      </p:sp>
      <p:sp>
        <p:nvSpPr>
          <p:cNvPr id="14" name="Footer Placeholder 13"/>
          <p:cNvSpPr>
            <a:spLocks noGrp="1"/>
          </p:cNvSpPr>
          <p:nvPr>
            <p:ph type="ftr" sz="quarter" idx="11"/>
          </p:nvPr>
        </p:nvSpPr>
        <p:spPr/>
        <p:txBody>
          <a:bodyPr/>
          <a:lstStyle/>
          <a:p>
            <a:r>
              <a:rPr lang="en-US" smtClean="0"/>
              <a:t>Basic Science Porto 08.09.2018</a:t>
            </a:r>
            <a:endParaRPr lang="nb-NO"/>
          </a:p>
        </p:txBody>
      </p:sp>
      <p:sp>
        <p:nvSpPr>
          <p:cNvPr id="12" name="TextBox 11"/>
          <p:cNvSpPr txBox="1"/>
          <p:nvPr/>
        </p:nvSpPr>
        <p:spPr>
          <a:xfrm>
            <a:off x="831998" y="4980420"/>
            <a:ext cx="5187802" cy="369332"/>
          </a:xfrm>
          <a:prstGeom prst="rect">
            <a:avLst/>
          </a:prstGeom>
          <a:noFill/>
        </p:spPr>
        <p:txBody>
          <a:bodyPr wrap="square" rtlCol="0">
            <a:spAutoFit/>
          </a:bodyPr>
          <a:lstStyle/>
          <a:p>
            <a:r>
              <a:rPr lang="en-US" dirty="0" smtClean="0"/>
              <a:t>Rural Temperatures and TOTAL SOLAR IRRADIANCE</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Basic Science Porto 08.09.2018</a:t>
            </a:r>
            <a:endParaRPr lang="nb-NO"/>
          </a:p>
        </p:txBody>
      </p:sp>
      <p:sp>
        <p:nvSpPr>
          <p:cNvPr id="2" name="Title 1"/>
          <p:cNvSpPr>
            <a:spLocks noGrp="1"/>
          </p:cNvSpPr>
          <p:nvPr>
            <p:ph type="title" idx="4294967295"/>
          </p:nvPr>
        </p:nvSpPr>
        <p:spPr>
          <a:xfrm>
            <a:off x="506674" y="274638"/>
            <a:ext cx="7722925" cy="1143000"/>
          </a:xfrm>
          <a:noFill/>
        </p:spPr>
        <p:style>
          <a:lnRef idx="2">
            <a:schemeClr val="accent1"/>
          </a:lnRef>
          <a:fillRef idx="1">
            <a:schemeClr val="lt1"/>
          </a:fillRef>
          <a:effectRef idx="0">
            <a:schemeClr val="accent1"/>
          </a:effectRef>
          <a:fontRef idx="minor">
            <a:schemeClr val="dk1"/>
          </a:fontRef>
        </p:style>
        <p:txBody>
          <a:bodyPr>
            <a:noAutofit/>
          </a:bodyPr>
          <a:lstStyle/>
          <a:p>
            <a:r>
              <a:rPr lang="nb-NO" sz="2600" dirty="0" smtClean="0"/>
              <a:t>The Atlantic </a:t>
            </a:r>
            <a:r>
              <a:rPr lang="nb-NO" sz="2600" dirty="0" err="1" smtClean="0"/>
              <a:t>Current</a:t>
            </a:r>
            <a:r>
              <a:rPr lang="nb-NO" sz="2600" dirty="0" smtClean="0"/>
              <a:t> at </a:t>
            </a:r>
            <a:r>
              <a:rPr lang="nb-NO" sz="2600" dirty="0" err="1" smtClean="0"/>
              <a:t>high</a:t>
            </a:r>
            <a:r>
              <a:rPr lang="nb-NO" sz="2600" dirty="0" smtClean="0"/>
              <a:t> and </a:t>
            </a:r>
            <a:r>
              <a:rPr lang="nb-NO" sz="2600" dirty="0" err="1" smtClean="0"/>
              <a:t>low</a:t>
            </a:r>
            <a:r>
              <a:rPr lang="nb-NO" sz="2600" dirty="0" smtClean="0"/>
              <a:t> solar </a:t>
            </a:r>
            <a:r>
              <a:rPr lang="nb-NO" sz="2600" dirty="0" err="1" smtClean="0"/>
              <a:t>activity</a:t>
            </a:r>
            <a:endParaRPr lang="nb-NO" sz="2600" dirty="0"/>
          </a:p>
        </p:txBody>
      </p:sp>
      <p:pic>
        <p:nvPicPr>
          <p:cNvPr id="4" name="Picture 3"/>
          <p:cNvPicPr>
            <a:picLocks noChangeAspect="1"/>
          </p:cNvPicPr>
          <p:nvPr/>
        </p:nvPicPr>
        <p:blipFill>
          <a:blip r:embed="rId3"/>
          <a:stretch>
            <a:fillRect/>
          </a:stretch>
        </p:blipFill>
        <p:spPr>
          <a:xfrm>
            <a:off x="506675" y="1578676"/>
            <a:ext cx="8180125" cy="4128029"/>
          </a:xfrm>
          <a:prstGeom prst="rect">
            <a:avLst/>
          </a:prstGeom>
        </p:spPr>
      </p:pic>
      <p:sp>
        <p:nvSpPr>
          <p:cNvPr id="5" name="TextBox 4"/>
          <p:cNvSpPr txBox="1"/>
          <p:nvPr/>
        </p:nvSpPr>
        <p:spPr>
          <a:xfrm>
            <a:off x="6019800" y="5706705"/>
            <a:ext cx="2209800" cy="369332"/>
          </a:xfrm>
          <a:prstGeom prst="rect">
            <a:avLst/>
          </a:prstGeom>
          <a:noFill/>
        </p:spPr>
        <p:txBody>
          <a:bodyPr wrap="square" rtlCol="0">
            <a:spAutoFit/>
          </a:bodyPr>
          <a:lstStyle/>
          <a:p>
            <a:r>
              <a:rPr lang="nb-NO" dirty="0" smtClean="0"/>
              <a:t>N-A. </a:t>
            </a:r>
            <a:r>
              <a:rPr lang="nb-NO" dirty="0" err="1" smtClean="0"/>
              <a:t>Mörner</a:t>
            </a:r>
            <a:endParaRPr lang="nb-NO" dirty="0"/>
          </a:p>
        </p:txBody>
      </p:sp>
      <p:sp>
        <p:nvSpPr>
          <p:cNvPr id="7" name="Slide Number Placeholder 6"/>
          <p:cNvSpPr>
            <a:spLocks noGrp="1"/>
          </p:cNvSpPr>
          <p:nvPr>
            <p:ph type="sldNum" sz="quarter" idx="12"/>
          </p:nvPr>
        </p:nvSpPr>
        <p:spPr/>
        <p:txBody>
          <a:bodyPr/>
          <a:lstStyle/>
          <a:p>
            <a:fld id="{657A6FE8-243E-0C4C-BFB7-3476039997E7}" type="slidenum">
              <a:rPr lang="nb-NO" smtClean="0"/>
              <a:pPr/>
              <a:t>40</a:t>
            </a:fld>
            <a:endParaRPr lang="nb-NO"/>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2783"/>
            <a:ext cx="9144000" cy="6924166"/>
          </a:xfrm>
          <a:prstGeom prst="rect">
            <a:avLst/>
          </a:prstGeom>
        </p:spPr>
      </p:pic>
      <p:sp>
        <p:nvSpPr>
          <p:cNvPr id="3" name="Slide Number Placeholder 2"/>
          <p:cNvSpPr>
            <a:spLocks noGrp="1"/>
          </p:cNvSpPr>
          <p:nvPr>
            <p:ph type="sldNum" sz="quarter" idx="12"/>
          </p:nvPr>
        </p:nvSpPr>
        <p:spPr/>
        <p:txBody>
          <a:bodyPr/>
          <a:lstStyle/>
          <a:p>
            <a:fld id="{657A6FE8-243E-0C4C-BFB7-3476039997E7}" type="slidenum">
              <a:rPr lang="nb-NO" smtClean="0"/>
              <a:pPr/>
              <a:t>41</a:t>
            </a:fld>
            <a:endParaRPr lang="nb-NO"/>
          </a:p>
        </p:txBody>
      </p:sp>
      <p:sp>
        <p:nvSpPr>
          <p:cNvPr id="4" name="Footer Placeholder 3"/>
          <p:cNvSpPr>
            <a:spLocks noGrp="1"/>
          </p:cNvSpPr>
          <p:nvPr>
            <p:ph type="ftr" sz="quarter" idx="11"/>
          </p:nvPr>
        </p:nvSpPr>
        <p:spPr/>
        <p:txBody>
          <a:bodyPr/>
          <a:lstStyle/>
          <a:p>
            <a:r>
              <a:rPr lang="en-US" smtClean="0"/>
              <a:t>Basic Science Porto 08.09.2018</a:t>
            </a:r>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2113473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1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55650" y="2008188"/>
            <a:ext cx="3717925" cy="4805362"/>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pic>
      <p:sp>
        <p:nvSpPr>
          <p:cNvPr id="39939" name="Rectangle 8"/>
          <p:cNvSpPr>
            <a:spLocks/>
          </p:cNvSpPr>
          <p:nvPr/>
        </p:nvSpPr>
        <p:spPr bwMode="auto">
          <a:xfrm rot="-5400000">
            <a:off x="1316038" y="1181100"/>
            <a:ext cx="2305050" cy="46355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0" tIns="0" rIns="0" bIns="0" anchor="ctr"/>
          <a:lstStyle/>
          <a:p>
            <a:pPr>
              <a:lnSpc>
                <a:spcPct val="80000"/>
              </a:lnSpc>
            </a:pPr>
            <a:r>
              <a:rPr lang="en-US" sz="1600" b="1" dirty="0">
                <a:solidFill>
                  <a:srgbClr val="0033CC"/>
                </a:solidFill>
                <a:latin typeface="+mn-lt"/>
                <a:cs typeface="Palatino" charset="0"/>
              </a:rPr>
              <a:t>Sea Surface Temperature</a:t>
            </a:r>
          </a:p>
        </p:txBody>
      </p:sp>
      <p:sp>
        <p:nvSpPr>
          <p:cNvPr id="39940" name="Rectangle 9"/>
          <p:cNvSpPr>
            <a:spLocks/>
          </p:cNvSpPr>
          <p:nvPr/>
        </p:nvSpPr>
        <p:spPr bwMode="auto">
          <a:xfrm rot="-5400000">
            <a:off x="2012950" y="1085850"/>
            <a:ext cx="1773238" cy="465138"/>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0" tIns="0" rIns="0" bIns="0" anchor="ctr"/>
          <a:lstStyle/>
          <a:p>
            <a:pPr>
              <a:lnSpc>
                <a:spcPct val="80000"/>
              </a:lnSpc>
            </a:pPr>
            <a:r>
              <a:rPr lang="en-US" sz="1600" b="1" dirty="0">
                <a:solidFill>
                  <a:srgbClr val="0033CC"/>
                </a:solidFill>
                <a:latin typeface="+mn-lt"/>
                <a:cs typeface="Palatino" charset="0"/>
              </a:rPr>
              <a:t>Sea Level Change</a:t>
            </a:r>
          </a:p>
        </p:txBody>
      </p:sp>
      <p:sp>
        <p:nvSpPr>
          <p:cNvPr id="39941" name="Rectangle 10"/>
          <p:cNvSpPr>
            <a:spLocks/>
          </p:cNvSpPr>
          <p:nvPr/>
        </p:nvSpPr>
        <p:spPr bwMode="auto">
          <a:xfrm>
            <a:off x="4284663" y="5845175"/>
            <a:ext cx="2590800" cy="46355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0" tIns="0" rIns="0" bIns="0" anchor="ctr"/>
          <a:lstStyle/>
          <a:p>
            <a:pPr>
              <a:lnSpc>
                <a:spcPct val="80000"/>
              </a:lnSpc>
            </a:pPr>
            <a:r>
              <a:rPr lang="en-US" sz="2000" b="1" dirty="0">
                <a:solidFill>
                  <a:srgbClr val="FF0000"/>
                </a:solidFill>
                <a:latin typeface="+mn-lt"/>
                <a:cs typeface="Palatino" charset="0"/>
              </a:rPr>
              <a:t>Total Solar Irradiance</a:t>
            </a:r>
          </a:p>
        </p:txBody>
      </p:sp>
      <p:sp>
        <p:nvSpPr>
          <p:cNvPr id="39943" name="Rectangle 15"/>
          <p:cNvSpPr>
            <a:spLocks/>
          </p:cNvSpPr>
          <p:nvPr/>
        </p:nvSpPr>
        <p:spPr bwMode="auto">
          <a:xfrm rot="-5400000">
            <a:off x="2746469" y="1722601"/>
            <a:ext cx="1293624" cy="26161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lIns="0" tIns="0" rIns="0" bIns="0" anchor="ctr">
            <a:spAutoFit/>
          </a:bodyPr>
          <a:lstStyle/>
          <a:p>
            <a:r>
              <a:rPr lang="en-US" sz="1700" dirty="0">
                <a:solidFill>
                  <a:srgbClr val="0033CC"/>
                </a:solidFill>
                <a:latin typeface="+mn-lt"/>
                <a:cs typeface="Palatino" charset="0"/>
              </a:rPr>
              <a:t>Altimetry </a:t>
            </a:r>
            <a:r>
              <a:rPr lang="en-US" sz="1700" dirty="0" smtClean="0">
                <a:solidFill>
                  <a:srgbClr val="0033CC"/>
                </a:solidFill>
                <a:latin typeface="+mn-lt"/>
                <a:cs typeface="Palatino" charset="0"/>
              </a:rPr>
              <a:t>Data</a:t>
            </a:r>
            <a:endParaRPr lang="en-US" sz="1700" dirty="0">
              <a:solidFill>
                <a:srgbClr val="0033CC"/>
              </a:solidFill>
              <a:latin typeface="+mn-lt"/>
              <a:cs typeface="Palatino" charset="0"/>
            </a:endParaRPr>
          </a:p>
        </p:txBody>
      </p:sp>
      <p:sp>
        <p:nvSpPr>
          <p:cNvPr id="14" name="Curved Right Arrow 13"/>
          <p:cNvSpPr/>
          <p:nvPr/>
        </p:nvSpPr>
        <p:spPr>
          <a:xfrm rot="10800000">
            <a:off x="7019925" y="4097338"/>
            <a:ext cx="576263" cy="2068512"/>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a-DK">
              <a:solidFill>
                <a:schemeClr val="tx1"/>
              </a:solidFill>
            </a:endParaRPr>
          </a:p>
        </p:txBody>
      </p:sp>
      <p:sp>
        <p:nvSpPr>
          <p:cNvPr id="39945" name="Rectangle 14"/>
          <p:cNvSpPr>
            <a:spLocks noChangeArrowheads="1"/>
          </p:cNvSpPr>
          <p:nvPr/>
        </p:nvSpPr>
        <p:spPr bwMode="auto">
          <a:xfrm rot="-5400000">
            <a:off x="995661" y="1417459"/>
            <a:ext cx="2085379" cy="319446"/>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p>
            <a:pPr>
              <a:lnSpc>
                <a:spcPct val="80000"/>
              </a:lnSpc>
            </a:pPr>
            <a:r>
              <a:rPr lang="en-US" sz="1800" dirty="0">
                <a:solidFill>
                  <a:srgbClr val="0033CC"/>
                </a:solidFill>
                <a:latin typeface="+mn-lt"/>
                <a:cs typeface="Palatino" charset="0"/>
              </a:rPr>
              <a:t>Ocean Heat Content</a:t>
            </a:r>
          </a:p>
        </p:txBody>
      </p:sp>
      <p:sp>
        <p:nvSpPr>
          <p:cNvPr id="39946" name="TextBox 15"/>
          <p:cNvSpPr txBox="1">
            <a:spLocks noChangeArrowheads="1"/>
          </p:cNvSpPr>
          <p:nvPr/>
        </p:nvSpPr>
        <p:spPr bwMode="auto">
          <a:xfrm>
            <a:off x="3776663" y="3808413"/>
            <a:ext cx="3316287" cy="83185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rgbClr val="CCECFF"/>
                </a:solidFill>
                <a:latin typeface="Times New Roman" charset="0"/>
                <a:ea typeface="ＭＳ Ｐゴシック" charset="0"/>
                <a:cs typeface="ＭＳ Ｐゴシック" charset="0"/>
              </a:defRPr>
            </a:lvl1pPr>
            <a:lvl2pPr marL="742950" indent="-285750">
              <a:defRPr sz="2400">
                <a:solidFill>
                  <a:srgbClr val="CCECFF"/>
                </a:solidFill>
                <a:latin typeface="Times New Roman" charset="0"/>
                <a:ea typeface="ＭＳ Ｐゴシック" charset="0"/>
              </a:defRPr>
            </a:lvl2pPr>
            <a:lvl3pPr marL="1143000" indent="-228600">
              <a:defRPr sz="2400">
                <a:solidFill>
                  <a:srgbClr val="CCECFF"/>
                </a:solidFill>
                <a:latin typeface="Times New Roman" charset="0"/>
                <a:ea typeface="ＭＳ Ｐゴシック" charset="0"/>
              </a:defRPr>
            </a:lvl3pPr>
            <a:lvl4pPr marL="1600200" indent="-228600">
              <a:defRPr sz="2400">
                <a:solidFill>
                  <a:srgbClr val="CCECFF"/>
                </a:solidFill>
                <a:latin typeface="Times New Roman" charset="0"/>
                <a:ea typeface="ＭＳ Ｐゴシック" charset="0"/>
              </a:defRPr>
            </a:lvl4pPr>
            <a:lvl5pPr marL="2057400" indent="-228600">
              <a:defRPr sz="2400">
                <a:solidFill>
                  <a:srgbClr val="CCECFF"/>
                </a:solidFill>
                <a:latin typeface="Times New Roman" charset="0"/>
                <a:ea typeface="ＭＳ Ｐゴシック" charset="0"/>
              </a:defRPr>
            </a:lvl5pPr>
            <a:lvl6pPr marL="2514600" indent="-228600" algn="ctr" eaLnBrk="0" fontAlgn="base" hangingPunct="0">
              <a:spcBef>
                <a:spcPct val="0"/>
              </a:spcBef>
              <a:spcAft>
                <a:spcPct val="0"/>
              </a:spcAft>
              <a:defRPr sz="2400">
                <a:solidFill>
                  <a:srgbClr val="CCECFF"/>
                </a:solidFill>
                <a:latin typeface="Times New Roman" charset="0"/>
                <a:ea typeface="ＭＳ Ｐゴシック" charset="0"/>
              </a:defRPr>
            </a:lvl6pPr>
            <a:lvl7pPr marL="2971800" indent="-228600" algn="ctr" eaLnBrk="0" fontAlgn="base" hangingPunct="0">
              <a:spcBef>
                <a:spcPct val="0"/>
              </a:spcBef>
              <a:spcAft>
                <a:spcPct val="0"/>
              </a:spcAft>
              <a:defRPr sz="2400">
                <a:solidFill>
                  <a:srgbClr val="CCECFF"/>
                </a:solidFill>
                <a:latin typeface="Times New Roman" charset="0"/>
                <a:ea typeface="ＭＳ Ｐゴシック" charset="0"/>
              </a:defRPr>
            </a:lvl7pPr>
            <a:lvl8pPr marL="3429000" indent="-228600" algn="ctr" eaLnBrk="0" fontAlgn="base" hangingPunct="0">
              <a:spcBef>
                <a:spcPct val="0"/>
              </a:spcBef>
              <a:spcAft>
                <a:spcPct val="0"/>
              </a:spcAft>
              <a:defRPr sz="2400">
                <a:solidFill>
                  <a:srgbClr val="CCECFF"/>
                </a:solidFill>
                <a:latin typeface="Times New Roman" charset="0"/>
                <a:ea typeface="ＭＳ Ｐゴシック" charset="0"/>
              </a:defRPr>
            </a:lvl8pPr>
            <a:lvl9pPr marL="3886200" indent="-228600" algn="ctr" eaLnBrk="0" fontAlgn="base" hangingPunct="0">
              <a:spcBef>
                <a:spcPct val="0"/>
              </a:spcBef>
              <a:spcAft>
                <a:spcPct val="0"/>
              </a:spcAft>
              <a:defRPr sz="2400">
                <a:solidFill>
                  <a:srgbClr val="CCECFF"/>
                </a:solidFill>
                <a:latin typeface="Times New Roman" charset="0"/>
                <a:ea typeface="ＭＳ Ｐゴシック" charset="0"/>
              </a:defRPr>
            </a:lvl9pPr>
          </a:lstStyle>
          <a:p>
            <a:r>
              <a:rPr lang="da-DK" dirty="0" err="1">
                <a:solidFill>
                  <a:srgbClr val="FF0000"/>
                </a:solidFill>
                <a:latin typeface="+mn-lt"/>
              </a:rPr>
              <a:t>Require</a:t>
            </a:r>
            <a:r>
              <a:rPr lang="da-DK" dirty="0">
                <a:solidFill>
                  <a:srgbClr val="FF0000"/>
                </a:solidFill>
                <a:latin typeface="+mn-lt"/>
              </a:rPr>
              <a:t> an </a:t>
            </a:r>
            <a:r>
              <a:rPr lang="da-DK" dirty="0" err="1">
                <a:solidFill>
                  <a:srgbClr val="FF0000"/>
                </a:solidFill>
                <a:latin typeface="+mn-lt"/>
              </a:rPr>
              <a:t>amplification</a:t>
            </a:r>
            <a:r>
              <a:rPr lang="da-DK" dirty="0">
                <a:solidFill>
                  <a:srgbClr val="FF0000"/>
                </a:solidFill>
                <a:latin typeface="+mn-lt"/>
              </a:rPr>
              <a:t> </a:t>
            </a:r>
          </a:p>
          <a:p>
            <a:r>
              <a:rPr lang="da-DK" dirty="0" err="1">
                <a:solidFill>
                  <a:srgbClr val="FF0000"/>
                </a:solidFill>
                <a:latin typeface="+mn-lt"/>
              </a:rPr>
              <a:t>mechanism</a:t>
            </a:r>
            <a:r>
              <a:rPr lang="da-DK" dirty="0">
                <a:solidFill>
                  <a:srgbClr val="FF0000"/>
                </a:solidFill>
                <a:latin typeface="+mn-lt"/>
              </a:rPr>
              <a:t> </a:t>
            </a:r>
          </a:p>
        </p:txBody>
      </p:sp>
      <p:sp>
        <p:nvSpPr>
          <p:cNvPr id="17" name="Left Arrow 16"/>
          <p:cNvSpPr/>
          <p:nvPr/>
        </p:nvSpPr>
        <p:spPr>
          <a:xfrm>
            <a:off x="3924300" y="6021388"/>
            <a:ext cx="215900" cy="14446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a-DK"/>
          </a:p>
        </p:txBody>
      </p:sp>
      <p:sp>
        <p:nvSpPr>
          <p:cNvPr id="18" name="Left Arrow 17"/>
          <p:cNvSpPr/>
          <p:nvPr/>
        </p:nvSpPr>
        <p:spPr>
          <a:xfrm>
            <a:off x="3492500" y="4076700"/>
            <a:ext cx="215900" cy="14446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a-DK"/>
          </a:p>
        </p:txBody>
      </p:sp>
      <p:sp>
        <p:nvSpPr>
          <p:cNvPr id="39949" name="TextBox 18"/>
          <p:cNvSpPr txBox="1">
            <a:spLocks noChangeArrowheads="1"/>
          </p:cNvSpPr>
          <p:nvPr/>
        </p:nvSpPr>
        <p:spPr bwMode="auto">
          <a:xfrm>
            <a:off x="3729038" y="549275"/>
            <a:ext cx="5173662" cy="120015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rgbClr val="CCECFF"/>
                </a:solidFill>
                <a:latin typeface="Times New Roman" charset="0"/>
                <a:ea typeface="ＭＳ Ｐゴシック" charset="0"/>
                <a:cs typeface="ＭＳ Ｐゴシック" charset="0"/>
              </a:defRPr>
            </a:lvl1pPr>
            <a:lvl2pPr marL="742950" indent="-285750">
              <a:defRPr sz="2400">
                <a:solidFill>
                  <a:srgbClr val="CCECFF"/>
                </a:solidFill>
                <a:latin typeface="Times New Roman" charset="0"/>
                <a:ea typeface="ＭＳ Ｐゴシック" charset="0"/>
              </a:defRPr>
            </a:lvl2pPr>
            <a:lvl3pPr marL="1143000" indent="-228600">
              <a:defRPr sz="2400">
                <a:solidFill>
                  <a:srgbClr val="CCECFF"/>
                </a:solidFill>
                <a:latin typeface="Times New Roman" charset="0"/>
                <a:ea typeface="ＭＳ Ｐゴシック" charset="0"/>
              </a:defRPr>
            </a:lvl3pPr>
            <a:lvl4pPr marL="1600200" indent="-228600">
              <a:defRPr sz="2400">
                <a:solidFill>
                  <a:srgbClr val="CCECFF"/>
                </a:solidFill>
                <a:latin typeface="Times New Roman" charset="0"/>
                <a:ea typeface="ＭＳ Ｐゴシック" charset="0"/>
              </a:defRPr>
            </a:lvl4pPr>
            <a:lvl5pPr marL="2057400" indent="-228600">
              <a:defRPr sz="2400">
                <a:solidFill>
                  <a:srgbClr val="CCECFF"/>
                </a:solidFill>
                <a:latin typeface="Times New Roman" charset="0"/>
                <a:ea typeface="ＭＳ Ｐゴシック" charset="0"/>
              </a:defRPr>
            </a:lvl5pPr>
            <a:lvl6pPr marL="2514600" indent="-228600" algn="ctr" eaLnBrk="0" fontAlgn="base" hangingPunct="0">
              <a:spcBef>
                <a:spcPct val="0"/>
              </a:spcBef>
              <a:spcAft>
                <a:spcPct val="0"/>
              </a:spcAft>
              <a:defRPr sz="2400">
                <a:solidFill>
                  <a:srgbClr val="CCECFF"/>
                </a:solidFill>
                <a:latin typeface="Times New Roman" charset="0"/>
                <a:ea typeface="ＭＳ Ｐゴシック" charset="0"/>
              </a:defRPr>
            </a:lvl6pPr>
            <a:lvl7pPr marL="2971800" indent="-228600" algn="ctr" eaLnBrk="0" fontAlgn="base" hangingPunct="0">
              <a:spcBef>
                <a:spcPct val="0"/>
              </a:spcBef>
              <a:spcAft>
                <a:spcPct val="0"/>
              </a:spcAft>
              <a:defRPr sz="2400">
                <a:solidFill>
                  <a:srgbClr val="CCECFF"/>
                </a:solidFill>
                <a:latin typeface="Times New Roman" charset="0"/>
                <a:ea typeface="ＭＳ Ｐゴシック" charset="0"/>
              </a:defRPr>
            </a:lvl7pPr>
            <a:lvl8pPr marL="3429000" indent="-228600" algn="ctr" eaLnBrk="0" fontAlgn="base" hangingPunct="0">
              <a:spcBef>
                <a:spcPct val="0"/>
              </a:spcBef>
              <a:spcAft>
                <a:spcPct val="0"/>
              </a:spcAft>
              <a:defRPr sz="2400">
                <a:solidFill>
                  <a:srgbClr val="CCECFF"/>
                </a:solidFill>
                <a:latin typeface="Times New Roman" charset="0"/>
                <a:ea typeface="ＭＳ Ｐゴシック" charset="0"/>
              </a:defRPr>
            </a:lvl8pPr>
            <a:lvl9pPr marL="3886200" indent="-228600" algn="ctr" eaLnBrk="0" fontAlgn="base" hangingPunct="0">
              <a:spcBef>
                <a:spcPct val="0"/>
              </a:spcBef>
              <a:spcAft>
                <a:spcPct val="0"/>
              </a:spcAft>
              <a:defRPr sz="2400">
                <a:solidFill>
                  <a:srgbClr val="CCECFF"/>
                </a:solidFill>
                <a:latin typeface="Times New Roman" charset="0"/>
                <a:ea typeface="ＭＳ Ｐゴシック" charset="0"/>
              </a:defRPr>
            </a:lvl9pPr>
          </a:lstStyle>
          <a:p>
            <a:r>
              <a:rPr lang="da-DK" sz="3600" dirty="0" err="1">
                <a:solidFill>
                  <a:schemeClr val="tx1"/>
                </a:solidFill>
                <a:latin typeface="+mn-lt"/>
              </a:rPr>
              <a:t>Quantifying</a:t>
            </a:r>
            <a:r>
              <a:rPr lang="da-DK" sz="3600" dirty="0">
                <a:solidFill>
                  <a:schemeClr val="tx1"/>
                </a:solidFill>
                <a:latin typeface="+mn-lt"/>
              </a:rPr>
              <a:t> Solar </a:t>
            </a:r>
            <a:r>
              <a:rPr lang="da-DK" sz="3600" dirty="0" err="1">
                <a:solidFill>
                  <a:schemeClr val="tx1"/>
                </a:solidFill>
                <a:latin typeface="+mn-lt"/>
              </a:rPr>
              <a:t>Forcing</a:t>
            </a:r>
            <a:r>
              <a:rPr lang="da-DK" sz="3600" dirty="0">
                <a:solidFill>
                  <a:schemeClr val="tx1"/>
                </a:solidFill>
                <a:latin typeface="+mn-lt"/>
              </a:rPr>
              <a:t> </a:t>
            </a:r>
          </a:p>
          <a:p>
            <a:r>
              <a:rPr lang="da-DK" sz="3600" dirty="0">
                <a:solidFill>
                  <a:schemeClr val="tx1"/>
                </a:solidFill>
                <a:latin typeface="+mn-lt"/>
              </a:rPr>
              <a:t>over 11 </a:t>
            </a:r>
            <a:r>
              <a:rPr lang="da-DK" sz="3600" dirty="0" err="1">
                <a:solidFill>
                  <a:schemeClr val="tx1"/>
                </a:solidFill>
                <a:latin typeface="+mn-lt"/>
              </a:rPr>
              <a:t>years</a:t>
            </a:r>
            <a:endParaRPr lang="da-DK" sz="3600" dirty="0">
              <a:solidFill>
                <a:schemeClr val="tx1"/>
              </a:solidFill>
              <a:latin typeface="+mn-lt"/>
            </a:endParaRPr>
          </a:p>
        </p:txBody>
      </p:sp>
      <p:sp>
        <p:nvSpPr>
          <p:cNvPr id="39950" name="TextBox 19"/>
          <p:cNvSpPr txBox="1">
            <a:spLocks noChangeArrowheads="1"/>
          </p:cNvSpPr>
          <p:nvPr/>
        </p:nvSpPr>
        <p:spPr bwMode="auto">
          <a:xfrm>
            <a:off x="6988175" y="6308725"/>
            <a:ext cx="1211690" cy="338554"/>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rgbClr val="CCECFF"/>
                </a:solidFill>
                <a:latin typeface="Times New Roman" charset="0"/>
                <a:ea typeface="ＭＳ Ｐゴシック" charset="0"/>
                <a:cs typeface="ＭＳ Ｐゴシック" charset="0"/>
              </a:defRPr>
            </a:lvl1pPr>
            <a:lvl2pPr marL="742950" indent="-285750">
              <a:defRPr sz="2400">
                <a:solidFill>
                  <a:srgbClr val="CCECFF"/>
                </a:solidFill>
                <a:latin typeface="Times New Roman" charset="0"/>
                <a:ea typeface="ＭＳ Ｐゴシック" charset="0"/>
              </a:defRPr>
            </a:lvl2pPr>
            <a:lvl3pPr marL="1143000" indent="-228600">
              <a:defRPr sz="2400">
                <a:solidFill>
                  <a:srgbClr val="CCECFF"/>
                </a:solidFill>
                <a:latin typeface="Times New Roman" charset="0"/>
                <a:ea typeface="ＭＳ Ｐゴシック" charset="0"/>
              </a:defRPr>
            </a:lvl3pPr>
            <a:lvl4pPr marL="1600200" indent="-228600">
              <a:defRPr sz="2400">
                <a:solidFill>
                  <a:srgbClr val="CCECFF"/>
                </a:solidFill>
                <a:latin typeface="Times New Roman" charset="0"/>
                <a:ea typeface="ＭＳ Ｐゴシック" charset="0"/>
              </a:defRPr>
            </a:lvl4pPr>
            <a:lvl5pPr marL="2057400" indent="-228600">
              <a:defRPr sz="2400">
                <a:solidFill>
                  <a:srgbClr val="CCECFF"/>
                </a:solidFill>
                <a:latin typeface="Times New Roman" charset="0"/>
                <a:ea typeface="ＭＳ Ｐゴシック" charset="0"/>
              </a:defRPr>
            </a:lvl5pPr>
            <a:lvl6pPr marL="2514600" indent="-228600" algn="ctr" eaLnBrk="0" fontAlgn="base" hangingPunct="0">
              <a:spcBef>
                <a:spcPct val="0"/>
              </a:spcBef>
              <a:spcAft>
                <a:spcPct val="0"/>
              </a:spcAft>
              <a:defRPr sz="2400">
                <a:solidFill>
                  <a:srgbClr val="CCECFF"/>
                </a:solidFill>
                <a:latin typeface="Times New Roman" charset="0"/>
                <a:ea typeface="ＭＳ Ｐゴシック" charset="0"/>
              </a:defRPr>
            </a:lvl6pPr>
            <a:lvl7pPr marL="2971800" indent="-228600" algn="ctr" eaLnBrk="0" fontAlgn="base" hangingPunct="0">
              <a:spcBef>
                <a:spcPct val="0"/>
              </a:spcBef>
              <a:spcAft>
                <a:spcPct val="0"/>
              </a:spcAft>
              <a:defRPr sz="2400">
                <a:solidFill>
                  <a:srgbClr val="CCECFF"/>
                </a:solidFill>
                <a:latin typeface="Times New Roman" charset="0"/>
                <a:ea typeface="ＭＳ Ｐゴシック" charset="0"/>
              </a:defRPr>
            </a:lvl7pPr>
            <a:lvl8pPr marL="3429000" indent="-228600" algn="ctr" eaLnBrk="0" fontAlgn="base" hangingPunct="0">
              <a:spcBef>
                <a:spcPct val="0"/>
              </a:spcBef>
              <a:spcAft>
                <a:spcPct val="0"/>
              </a:spcAft>
              <a:defRPr sz="2400">
                <a:solidFill>
                  <a:srgbClr val="CCECFF"/>
                </a:solidFill>
                <a:latin typeface="Times New Roman" charset="0"/>
                <a:ea typeface="ＭＳ Ｐゴシック" charset="0"/>
              </a:defRPr>
            </a:lvl8pPr>
            <a:lvl9pPr marL="3886200" indent="-228600" algn="ctr" eaLnBrk="0" fontAlgn="base" hangingPunct="0">
              <a:spcBef>
                <a:spcPct val="0"/>
              </a:spcBef>
              <a:spcAft>
                <a:spcPct val="0"/>
              </a:spcAft>
              <a:defRPr sz="2400">
                <a:solidFill>
                  <a:srgbClr val="CCECFF"/>
                </a:solidFill>
                <a:latin typeface="Times New Roman" charset="0"/>
                <a:ea typeface="ＭＳ Ｐゴシック" charset="0"/>
              </a:defRPr>
            </a:lvl9pPr>
          </a:lstStyle>
          <a:p>
            <a:r>
              <a:rPr lang="da-DK" sz="1600" dirty="0" err="1" smtClean="0">
                <a:solidFill>
                  <a:schemeClr val="tx1"/>
                </a:solidFill>
                <a:latin typeface="+mn-lt"/>
              </a:rPr>
              <a:t>S</a:t>
            </a:r>
            <a:r>
              <a:rPr lang="da-DK" sz="1600" dirty="0" err="1" smtClean="0">
                <a:solidFill>
                  <a:schemeClr val="tx1"/>
                </a:solidFill>
                <a:latin typeface="+mn-lt"/>
              </a:rPr>
              <a:t>haviv</a:t>
            </a:r>
            <a:r>
              <a:rPr lang="da-DK" sz="1600" dirty="0" smtClean="0">
                <a:solidFill>
                  <a:schemeClr val="tx1"/>
                </a:solidFill>
                <a:latin typeface="+mn-lt"/>
              </a:rPr>
              <a:t>, 2008</a:t>
            </a:r>
            <a:endParaRPr lang="da-DK" sz="1600" dirty="0">
              <a:solidFill>
                <a:schemeClr val="tx1"/>
              </a:solidFill>
              <a:latin typeface="+mn-lt"/>
            </a:endParaRPr>
          </a:p>
        </p:txBody>
      </p:sp>
      <p:sp>
        <p:nvSpPr>
          <p:cNvPr id="20" name="Footer Placeholder 19"/>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 name="(WDC-SILSO “backbone”; Svalgaard &amp; Schatten 2015)"/>
          <p:cNvSpPr txBox="1"/>
          <p:nvPr/>
        </p:nvSpPr>
        <p:spPr>
          <a:xfrm>
            <a:off x="4368799" y="5040294"/>
            <a:ext cx="4318001" cy="287579"/>
          </a:xfrm>
          <a:prstGeom prst="rect">
            <a:avLst/>
          </a:prstGeom>
          <a:ln w="12700">
            <a:miter lim="400000"/>
          </a:ln>
          <a:extLst>
            <a:ext uri="{C572A759-6A51-4108-AA02-DFA0A04FC94B}"/>
          </a:extLst>
        </p:spPr>
        <p:txBody>
          <a:bodyPr wrap="square" lIns="35719" tIns="35719" rIns="35719" bIns="35719" anchor="ctr">
            <a:spAutoFit/>
          </a:bodyPr>
          <a:lstStyle>
            <a:lvl1pPr>
              <a:defRPr sz="2600"/>
            </a:lvl1pPr>
          </a:lstStyle>
          <a:p>
            <a:pPr>
              <a:defRPr/>
            </a:pPr>
            <a:r>
              <a:rPr sz="1400" dirty="0"/>
              <a:t>(WDC-SILSO “backbone”; Svalgaard &amp; </a:t>
            </a:r>
            <a:r>
              <a:rPr sz="1400" dirty="0" smtClean="0"/>
              <a:t>Schatten</a:t>
            </a:r>
            <a:r>
              <a:rPr lang="nb-NO" sz="1400" dirty="0" smtClean="0"/>
              <a:t>.</a:t>
            </a:r>
            <a:r>
              <a:rPr sz="1400" dirty="0" smtClean="0"/>
              <a:t> </a:t>
            </a:r>
            <a:r>
              <a:rPr sz="1400" dirty="0"/>
              <a:t>2015)</a:t>
            </a:r>
          </a:p>
        </p:txBody>
      </p:sp>
      <p:pic>
        <p:nvPicPr>
          <p:cNvPr id="209925" name="gn.pdf" descr="gn.pd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63111" y="949449"/>
            <a:ext cx="7417777" cy="3876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400000"/>
                <a:headEnd/>
                <a:tailEnd/>
              </a14:hiddenLine>
            </a:ext>
          </a:extLst>
        </p:spPr>
      </p:pic>
      <p:sp>
        <p:nvSpPr>
          <p:cNvPr id="146" name="Maunder…"/>
          <p:cNvSpPr txBox="1"/>
          <p:nvPr/>
        </p:nvSpPr>
        <p:spPr>
          <a:xfrm>
            <a:off x="1973874" y="2887787"/>
            <a:ext cx="1100941" cy="634751"/>
          </a:xfrm>
          <a:prstGeom prst="rect">
            <a:avLst/>
          </a:prstGeom>
          <a:ln w="12700">
            <a:miter lim="400000"/>
          </a:ln>
          <a:extLst>
            <a:ext uri="{C572A759-6A51-4108-AA02-DFA0A04FC94B}"/>
          </a:extLst>
        </p:spPr>
        <p:txBody>
          <a:bodyPr wrap="none" lIns="35719" tIns="35719" rIns="35719" bIns="35719" anchor="ctr">
            <a:spAutoFit/>
          </a:bodyPr>
          <a:lstStyle/>
          <a:p>
            <a:pPr>
              <a:defRPr sz="2600" b="1">
                <a:latin typeface="Helvetica"/>
                <a:ea typeface="Helvetica"/>
                <a:cs typeface="Helvetica"/>
                <a:sym typeface="Helvetica"/>
              </a:defRPr>
            </a:pPr>
            <a:r>
              <a:rPr sz="1828" b="1">
                <a:latin typeface="Helvetica"/>
                <a:ea typeface="Helvetica"/>
                <a:cs typeface="Helvetica"/>
                <a:sym typeface="Helvetica"/>
              </a:rPr>
              <a:t>Maunder</a:t>
            </a:r>
          </a:p>
          <a:p>
            <a:pPr>
              <a:defRPr sz="2600" b="1">
                <a:latin typeface="Helvetica"/>
                <a:ea typeface="Helvetica"/>
                <a:cs typeface="Helvetica"/>
                <a:sym typeface="Helvetica"/>
              </a:defRPr>
            </a:pPr>
            <a:r>
              <a:rPr sz="1828" b="1">
                <a:latin typeface="Helvetica"/>
                <a:ea typeface="Helvetica"/>
                <a:cs typeface="Helvetica"/>
                <a:sym typeface="Helvetica"/>
              </a:rPr>
              <a:t>Minimum</a:t>
            </a:r>
          </a:p>
        </p:txBody>
      </p:sp>
      <p:sp>
        <p:nvSpPr>
          <p:cNvPr id="8" name="Slide Number Placeholder 7"/>
          <p:cNvSpPr>
            <a:spLocks noGrp="1"/>
          </p:cNvSpPr>
          <p:nvPr>
            <p:ph type="sldNum" sz="quarter" idx="12"/>
          </p:nvPr>
        </p:nvSpPr>
        <p:spPr/>
        <p:txBody>
          <a:bodyPr/>
          <a:lstStyle/>
          <a:p>
            <a:pPr>
              <a:defRPr/>
            </a:pPr>
            <a:fld id="{F6068043-7F64-4112-A4A6-1DBF88709A24}" type="slidenum">
              <a:rPr lang="en-US" smtClean="0"/>
              <a:pPr>
                <a:defRPr/>
              </a:pPr>
              <a:t>6</a:t>
            </a:fld>
            <a:endParaRPr lang="en-US"/>
          </a:p>
        </p:txBody>
      </p:sp>
      <p:sp>
        <p:nvSpPr>
          <p:cNvPr id="6" name="Footer Placeholder 5"/>
          <p:cNvSpPr>
            <a:spLocks noGrp="1"/>
          </p:cNvSpPr>
          <p:nvPr>
            <p:ph type="ftr" sz="quarter" idx="11"/>
          </p:nvPr>
        </p:nvSpPr>
        <p:spPr/>
        <p:txBody>
          <a:bodyPr/>
          <a:lstStyle/>
          <a:p>
            <a:r>
              <a:rPr lang="en-US" smtClean="0"/>
              <a:t>Basic Science Porto 08.09.2018</a:t>
            </a:r>
            <a:endParaRPr lang="nb-NO"/>
          </a:p>
        </p:txBody>
      </p:sp>
      <p:sp>
        <p:nvSpPr>
          <p:cNvPr id="7" name="TextBox 6"/>
          <p:cNvSpPr txBox="1"/>
          <p:nvPr/>
        </p:nvSpPr>
        <p:spPr>
          <a:xfrm>
            <a:off x="4368799" y="1574800"/>
            <a:ext cx="1253067" cy="646331"/>
          </a:xfrm>
          <a:prstGeom prst="rect">
            <a:avLst/>
          </a:prstGeom>
          <a:noFill/>
        </p:spPr>
        <p:txBody>
          <a:bodyPr wrap="square" rtlCol="0">
            <a:spAutoFit/>
          </a:bodyPr>
          <a:lstStyle/>
          <a:p>
            <a:r>
              <a:rPr lang="nb-NO" dirty="0" err="1" smtClean="0"/>
              <a:t>Dalton</a:t>
            </a:r>
            <a:r>
              <a:rPr lang="nb-NO" dirty="0" smtClean="0"/>
              <a:t> Minimum</a:t>
            </a:r>
            <a:endParaRPr lang="nb-NO"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8075543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GB" sz="2500" dirty="0" smtClean="0"/>
              <a:t>Northern Hemisphere Land Temperature and Sunspot Numbers</a:t>
            </a:r>
            <a:endParaRPr lang="en-GB" sz="2500" dirty="0"/>
          </a:p>
        </p:txBody>
      </p:sp>
      <p:pic>
        <p:nvPicPr>
          <p:cNvPr id="3" name="Picture 2"/>
          <p:cNvPicPr>
            <a:picLocks noChangeAspect="1"/>
          </p:cNvPicPr>
          <p:nvPr/>
        </p:nvPicPr>
        <p:blipFill>
          <a:blip r:embed="rId3"/>
          <a:srcRect b="9253"/>
          <a:stretch>
            <a:fillRect/>
          </a:stretch>
        </p:blipFill>
        <p:spPr>
          <a:xfrm>
            <a:off x="772106" y="1109996"/>
            <a:ext cx="6924054" cy="4406997"/>
          </a:xfrm>
          <a:prstGeom prst="rect">
            <a:avLst/>
          </a:prstGeom>
        </p:spPr>
      </p:pic>
      <p:sp>
        <p:nvSpPr>
          <p:cNvPr id="4" name="TextBox 3"/>
          <p:cNvSpPr txBox="1"/>
          <p:nvPr/>
        </p:nvSpPr>
        <p:spPr>
          <a:xfrm>
            <a:off x="3309348" y="5426745"/>
            <a:ext cx="5377451" cy="738664"/>
          </a:xfrm>
          <a:prstGeom prst="rect">
            <a:avLst/>
          </a:prstGeom>
          <a:noFill/>
        </p:spPr>
        <p:txBody>
          <a:bodyPr wrap="square" rtlCol="0">
            <a:spAutoFit/>
          </a:bodyPr>
          <a:lstStyle/>
          <a:p>
            <a:r>
              <a:rPr lang="nb-NO" sz="1400" dirty="0" smtClean="0"/>
              <a:t>E. Friis-</a:t>
            </a:r>
            <a:r>
              <a:rPr lang="nb-NO" sz="1400" dirty="0" smtClean="0"/>
              <a:t>Christen</a:t>
            </a:r>
            <a:r>
              <a:rPr lang="en-US" sz="1400" dirty="0" err="1" smtClean="0"/>
              <a:t>sen</a:t>
            </a:r>
            <a:r>
              <a:rPr lang="en-US" sz="1400" dirty="0" smtClean="0"/>
              <a:t> and K. Lassen, 1991,  Length of the Solar Cycle: An indicator of Solar Activity Closely Associated with Climate</a:t>
            </a:r>
            <a:r>
              <a:rPr lang="en-US" sz="1400" i="1" dirty="0" smtClean="0"/>
              <a:t>, Science, 254, 698-700, fig 1</a:t>
            </a:r>
            <a:endParaRPr lang="en-US" sz="1400" i="1" dirty="0"/>
          </a:p>
        </p:txBody>
      </p:sp>
      <p:sp>
        <p:nvSpPr>
          <p:cNvPr id="5" name="TextBox 4"/>
          <p:cNvSpPr txBox="1"/>
          <p:nvPr/>
        </p:nvSpPr>
        <p:spPr>
          <a:xfrm>
            <a:off x="4540734" y="3463879"/>
            <a:ext cx="1173665" cy="369332"/>
          </a:xfrm>
          <a:prstGeom prst="rect">
            <a:avLst/>
          </a:prstGeom>
          <a:noFill/>
        </p:spPr>
        <p:txBody>
          <a:bodyPr wrap="square" rtlCol="0">
            <a:spAutoFit/>
          </a:bodyPr>
          <a:lstStyle/>
          <a:p>
            <a:r>
              <a:rPr lang="nb-NO" dirty="0" smtClean="0"/>
              <a:t>SN</a:t>
            </a:r>
            <a:endParaRPr lang="nb-NO" dirty="0"/>
          </a:p>
        </p:txBody>
      </p:sp>
      <p:sp>
        <p:nvSpPr>
          <p:cNvPr id="6" name="TextBox 5"/>
          <p:cNvSpPr txBox="1"/>
          <p:nvPr/>
        </p:nvSpPr>
        <p:spPr>
          <a:xfrm>
            <a:off x="3309349" y="2540178"/>
            <a:ext cx="534518" cy="369332"/>
          </a:xfrm>
          <a:prstGeom prst="rect">
            <a:avLst/>
          </a:prstGeom>
          <a:noFill/>
        </p:spPr>
        <p:txBody>
          <a:bodyPr wrap="square" rtlCol="0">
            <a:spAutoFit/>
          </a:bodyPr>
          <a:lstStyle/>
          <a:p>
            <a:r>
              <a:rPr lang="nb-NO" dirty="0" smtClean="0"/>
              <a:t>T</a:t>
            </a:r>
            <a:endParaRPr lang="nb-NO" dirty="0"/>
          </a:p>
        </p:txBody>
      </p:sp>
      <p:sp>
        <p:nvSpPr>
          <p:cNvPr id="7" name="Slide Number Placeholder 6"/>
          <p:cNvSpPr>
            <a:spLocks noGrp="1"/>
          </p:cNvSpPr>
          <p:nvPr>
            <p:ph type="sldNum" sz="quarter" idx="12"/>
          </p:nvPr>
        </p:nvSpPr>
        <p:spPr/>
        <p:txBody>
          <a:bodyPr/>
          <a:lstStyle/>
          <a:p>
            <a:fld id="{B921C06D-C2F1-1047-BD35-EB1D43830AAE}" type="slidenum">
              <a:rPr lang="nb-NO" smtClean="0"/>
              <a:pPr/>
              <a:t>7</a:t>
            </a:fld>
            <a:endParaRPr lang="nb-NO"/>
          </a:p>
        </p:txBody>
      </p:sp>
      <p:sp>
        <p:nvSpPr>
          <p:cNvPr id="8" name="Footer Placeholder 7"/>
          <p:cNvSpPr>
            <a:spLocks noGrp="1"/>
          </p:cNvSpPr>
          <p:nvPr>
            <p:ph type="ftr" sz="quarter" idx="11"/>
          </p:nvPr>
        </p:nvSpPr>
        <p:spPr/>
        <p:txBody>
          <a:bodyPr/>
          <a:lstStyle/>
          <a:p>
            <a:r>
              <a:rPr lang="en-US" smtClean="0"/>
              <a:t>Basic Science Porto 08.09.2018</a:t>
            </a:r>
            <a:endParaRPr lang="nb-NO"/>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 name="(WDC-SILSO “backbone”; Svalgaard &amp; Schatten 2015)"/>
          <p:cNvSpPr txBox="1"/>
          <p:nvPr/>
        </p:nvSpPr>
        <p:spPr>
          <a:xfrm>
            <a:off x="4368799" y="5040294"/>
            <a:ext cx="4318001" cy="287579"/>
          </a:xfrm>
          <a:prstGeom prst="rect">
            <a:avLst/>
          </a:prstGeom>
          <a:ln w="12700">
            <a:miter lim="400000"/>
          </a:ln>
          <a:extLst>
            <a:ext uri="{C572A759-6A51-4108-AA02-DFA0A04FC94B}"/>
          </a:extLst>
        </p:spPr>
        <p:txBody>
          <a:bodyPr wrap="square" lIns="35719" tIns="35719" rIns="35719" bIns="35719" anchor="ctr">
            <a:spAutoFit/>
          </a:bodyPr>
          <a:lstStyle>
            <a:lvl1pPr>
              <a:defRPr sz="2600"/>
            </a:lvl1pPr>
          </a:lstStyle>
          <a:p>
            <a:pPr>
              <a:defRPr/>
            </a:pPr>
            <a:r>
              <a:rPr sz="1400" dirty="0"/>
              <a:t>(WDC-SILSO “backbone”; Svalgaard &amp; </a:t>
            </a:r>
            <a:r>
              <a:rPr sz="1400" dirty="0" smtClean="0"/>
              <a:t>Schatten</a:t>
            </a:r>
            <a:r>
              <a:rPr lang="nb-NO" sz="1400" dirty="0" smtClean="0"/>
              <a:t>,</a:t>
            </a:r>
            <a:r>
              <a:rPr sz="1400" dirty="0" smtClean="0"/>
              <a:t> </a:t>
            </a:r>
            <a:r>
              <a:rPr sz="1400" dirty="0"/>
              <a:t>2015)</a:t>
            </a:r>
          </a:p>
        </p:txBody>
      </p:sp>
      <p:pic>
        <p:nvPicPr>
          <p:cNvPr id="209925" name="gn.pdf" descr="gn.pdf"/>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63111" y="949449"/>
            <a:ext cx="7417777" cy="3876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400000"/>
                <a:headEnd/>
                <a:tailEnd/>
              </a14:hiddenLine>
            </a:ext>
          </a:extLst>
        </p:spPr>
      </p:pic>
      <p:sp>
        <p:nvSpPr>
          <p:cNvPr id="146" name="Maunder…"/>
          <p:cNvSpPr txBox="1"/>
          <p:nvPr/>
        </p:nvSpPr>
        <p:spPr>
          <a:xfrm>
            <a:off x="1973874" y="2887787"/>
            <a:ext cx="1100941" cy="634751"/>
          </a:xfrm>
          <a:prstGeom prst="rect">
            <a:avLst/>
          </a:prstGeom>
          <a:ln w="12700">
            <a:miter lim="400000"/>
          </a:ln>
          <a:extLst>
            <a:ext uri="{C572A759-6A51-4108-AA02-DFA0A04FC94B}"/>
          </a:extLst>
        </p:spPr>
        <p:txBody>
          <a:bodyPr wrap="none" lIns="35719" tIns="35719" rIns="35719" bIns="35719" anchor="ctr">
            <a:spAutoFit/>
          </a:bodyPr>
          <a:lstStyle/>
          <a:p>
            <a:pPr>
              <a:defRPr sz="2600" b="1">
                <a:latin typeface="Helvetica"/>
                <a:ea typeface="Helvetica"/>
                <a:cs typeface="Helvetica"/>
                <a:sym typeface="Helvetica"/>
              </a:defRPr>
            </a:pPr>
            <a:r>
              <a:rPr sz="1828" b="1">
                <a:latin typeface="Helvetica"/>
                <a:ea typeface="Helvetica"/>
                <a:cs typeface="Helvetica"/>
                <a:sym typeface="Helvetica"/>
              </a:rPr>
              <a:t>Maunder</a:t>
            </a:r>
          </a:p>
          <a:p>
            <a:pPr>
              <a:defRPr sz="2600" b="1">
                <a:latin typeface="Helvetica"/>
                <a:ea typeface="Helvetica"/>
                <a:cs typeface="Helvetica"/>
                <a:sym typeface="Helvetica"/>
              </a:defRPr>
            </a:pPr>
            <a:r>
              <a:rPr sz="1828" b="1">
                <a:latin typeface="Helvetica"/>
                <a:ea typeface="Helvetica"/>
                <a:cs typeface="Helvetica"/>
                <a:sym typeface="Helvetica"/>
              </a:rPr>
              <a:t>Minimum</a:t>
            </a:r>
          </a:p>
        </p:txBody>
      </p:sp>
      <p:sp>
        <p:nvSpPr>
          <p:cNvPr id="8" name="Slide Number Placeholder 7"/>
          <p:cNvSpPr>
            <a:spLocks noGrp="1"/>
          </p:cNvSpPr>
          <p:nvPr>
            <p:ph type="sldNum" sz="quarter" idx="12"/>
          </p:nvPr>
        </p:nvSpPr>
        <p:spPr/>
        <p:txBody>
          <a:bodyPr/>
          <a:lstStyle/>
          <a:p>
            <a:pPr>
              <a:defRPr/>
            </a:pPr>
            <a:fld id="{F6068043-7F64-4112-A4A6-1DBF88709A24}" type="slidenum">
              <a:rPr lang="en-US" smtClean="0"/>
              <a:pPr>
                <a:defRPr/>
              </a:pPr>
              <a:t>8</a:t>
            </a:fld>
            <a:endParaRPr lang="en-US"/>
          </a:p>
        </p:txBody>
      </p:sp>
      <p:sp>
        <p:nvSpPr>
          <p:cNvPr id="6" name="Footer Placeholder 5"/>
          <p:cNvSpPr>
            <a:spLocks noGrp="1"/>
          </p:cNvSpPr>
          <p:nvPr>
            <p:ph type="ftr" sz="quarter" idx="11"/>
          </p:nvPr>
        </p:nvSpPr>
        <p:spPr/>
        <p:txBody>
          <a:bodyPr/>
          <a:lstStyle/>
          <a:p>
            <a:r>
              <a:rPr lang="en-US" smtClean="0"/>
              <a:t>Basic Science Porto 08.09.2018</a:t>
            </a:r>
            <a:endParaRPr lang="nb-NO"/>
          </a:p>
        </p:txBody>
      </p:sp>
      <p:sp>
        <p:nvSpPr>
          <p:cNvPr id="7" name="TextBox 6"/>
          <p:cNvSpPr txBox="1"/>
          <p:nvPr/>
        </p:nvSpPr>
        <p:spPr>
          <a:xfrm>
            <a:off x="4368799" y="1574800"/>
            <a:ext cx="1253067" cy="646331"/>
          </a:xfrm>
          <a:prstGeom prst="rect">
            <a:avLst/>
          </a:prstGeom>
          <a:noFill/>
        </p:spPr>
        <p:txBody>
          <a:bodyPr wrap="square" rtlCol="0">
            <a:spAutoFit/>
          </a:bodyPr>
          <a:lstStyle/>
          <a:p>
            <a:r>
              <a:rPr lang="nb-NO" dirty="0" err="1" smtClean="0"/>
              <a:t>Dalton</a:t>
            </a:r>
            <a:r>
              <a:rPr lang="nb-NO" dirty="0" smtClean="0"/>
              <a:t> Minimum</a:t>
            </a:r>
            <a:endParaRPr lang="nb-NO"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8075543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500" dirty="0" smtClean="0"/>
              <a:t>Sunspot Cycle Length (1-2-2-2-1) and NH-temp</a:t>
            </a:r>
            <a:endParaRPr lang="en-GB" sz="2500" dirty="0"/>
          </a:p>
        </p:txBody>
      </p:sp>
      <p:pic>
        <p:nvPicPr>
          <p:cNvPr id="3" name="Picture 2"/>
          <p:cNvPicPr>
            <a:picLocks noChangeAspect="1"/>
          </p:cNvPicPr>
          <p:nvPr/>
        </p:nvPicPr>
        <p:blipFill>
          <a:blip r:embed="rId3"/>
          <a:stretch>
            <a:fillRect/>
          </a:stretch>
        </p:blipFill>
        <p:spPr>
          <a:xfrm>
            <a:off x="1250625" y="1417638"/>
            <a:ext cx="6935924" cy="4403060"/>
          </a:xfrm>
          <a:prstGeom prst="rect">
            <a:avLst/>
          </a:prstGeom>
        </p:spPr>
      </p:pic>
      <p:sp>
        <p:nvSpPr>
          <p:cNvPr id="4" name="TextBox 3"/>
          <p:cNvSpPr txBox="1"/>
          <p:nvPr/>
        </p:nvSpPr>
        <p:spPr>
          <a:xfrm>
            <a:off x="5156427" y="5820698"/>
            <a:ext cx="3987573" cy="307777"/>
          </a:xfrm>
          <a:prstGeom prst="rect">
            <a:avLst/>
          </a:prstGeom>
          <a:noFill/>
        </p:spPr>
        <p:txBody>
          <a:bodyPr wrap="square" rtlCol="0">
            <a:spAutoFit/>
          </a:bodyPr>
          <a:lstStyle/>
          <a:p>
            <a:r>
              <a:rPr lang="nb-NO" sz="1400" dirty="0" smtClean="0"/>
              <a:t>Friis-Christensen &amp; Lassen, 1991, fig2</a:t>
            </a:r>
            <a:endParaRPr lang="nb-NO" sz="1400" dirty="0"/>
          </a:p>
        </p:txBody>
      </p:sp>
      <p:sp>
        <p:nvSpPr>
          <p:cNvPr id="5" name="Slide Number Placeholder 4"/>
          <p:cNvSpPr>
            <a:spLocks noGrp="1"/>
          </p:cNvSpPr>
          <p:nvPr>
            <p:ph type="sldNum" sz="quarter" idx="12"/>
          </p:nvPr>
        </p:nvSpPr>
        <p:spPr/>
        <p:txBody>
          <a:bodyPr/>
          <a:lstStyle/>
          <a:p>
            <a:fld id="{B921C06D-C2F1-1047-BD35-EB1D43830AAE}" type="slidenum">
              <a:rPr lang="nb-NO" smtClean="0"/>
              <a:pPr/>
              <a:t>9</a:t>
            </a:fld>
            <a:endParaRPr lang="nb-NO"/>
          </a:p>
        </p:txBody>
      </p:sp>
      <p:sp>
        <p:nvSpPr>
          <p:cNvPr id="6" name="Footer Placeholder 5"/>
          <p:cNvSpPr>
            <a:spLocks noGrp="1"/>
          </p:cNvSpPr>
          <p:nvPr>
            <p:ph type="ftr" sz="quarter" idx="11"/>
          </p:nvPr>
        </p:nvSpPr>
        <p:spPr/>
        <p:txBody>
          <a:bodyPr/>
          <a:lstStyle/>
          <a:p>
            <a:r>
              <a:rPr lang="en-US" smtClean="0"/>
              <a:t>Basic Science Porto 08.09.2018</a:t>
            </a:r>
            <a:endParaRPr lang="nb-NO"/>
          </a:p>
        </p:txBody>
      </p:sp>
      <p:sp>
        <p:nvSpPr>
          <p:cNvPr id="7" name="TextBox 6"/>
          <p:cNvSpPr txBox="1"/>
          <p:nvPr/>
        </p:nvSpPr>
        <p:spPr>
          <a:xfrm>
            <a:off x="4233333" y="3793067"/>
            <a:ext cx="474134" cy="369332"/>
          </a:xfrm>
          <a:prstGeom prst="rect">
            <a:avLst/>
          </a:prstGeom>
          <a:noFill/>
        </p:spPr>
        <p:txBody>
          <a:bodyPr wrap="square" rtlCol="0">
            <a:spAutoFit/>
          </a:bodyPr>
          <a:lstStyle/>
          <a:p>
            <a:r>
              <a:rPr lang="nb-NO" dirty="0" smtClean="0"/>
              <a:t>T</a:t>
            </a:r>
            <a:endParaRPr lang="nb-NO" dirty="0"/>
          </a:p>
        </p:txBody>
      </p:sp>
      <p:sp>
        <p:nvSpPr>
          <p:cNvPr id="8" name="TextBox 7"/>
          <p:cNvSpPr txBox="1"/>
          <p:nvPr/>
        </p:nvSpPr>
        <p:spPr>
          <a:xfrm>
            <a:off x="3369733" y="3081867"/>
            <a:ext cx="863600" cy="369332"/>
          </a:xfrm>
          <a:prstGeom prst="rect">
            <a:avLst/>
          </a:prstGeom>
          <a:noFill/>
        </p:spPr>
        <p:txBody>
          <a:bodyPr wrap="square" rtlCol="0">
            <a:spAutoFit/>
          </a:bodyPr>
          <a:lstStyle/>
          <a:p>
            <a:r>
              <a:rPr lang="nb-NO" dirty="0" smtClean="0"/>
              <a:t>SCL</a:t>
            </a:r>
            <a:endParaRPr lang="nb-NO"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24959</TotalTime>
  <Words>2441</Words>
  <Application>Microsoft Macintosh PowerPoint</Application>
  <PresentationFormat>On-screen Show (4:3)</PresentationFormat>
  <Paragraphs>291</Paragraphs>
  <Slides>41</Slides>
  <Notes>34</Notes>
  <HiddenSlides>0</HiddenSlides>
  <MMClips>0</MMClips>
  <ScaleCrop>false</ScaleCrop>
  <HeadingPairs>
    <vt:vector size="4" baseType="variant">
      <vt:variant>
        <vt:lpstr>Design Template</vt:lpstr>
      </vt:variant>
      <vt:variant>
        <vt:i4>1</vt:i4>
      </vt:variant>
      <vt:variant>
        <vt:lpstr>Slide Titles</vt:lpstr>
      </vt:variant>
      <vt:variant>
        <vt:i4>41</vt:i4>
      </vt:variant>
    </vt:vector>
  </HeadingPairs>
  <TitlesOfParts>
    <vt:vector size="42" baseType="lpstr">
      <vt:lpstr>Office Theme</vt:lpstr>
      <vt:lpstr>The length of  the Solar Cycle as a predictor for local climate?</vt:lpstr>
      <vt:lpstr>Read me</vt:lpstr>
      <vt:lpstr>Slide 3</vt:lpstr>
      <vt:lpstr>Rural temperatures and Climate models</vt:lpstr>
      <vt:lpstr>Slide 5</vt:lpstr>
      <vt:lpstr>Slide 6</vt:lpstr>
      <vt:lpstr>Northern Hemisphere Land Temperature and Sunspot Numbers</vt:lpstr>
      <vt:lpstr>Slide 8</vt:lpstr>
      <vt:lpstr>Sunspot Cycle Length (1-2-2-2-1) and NH-temp</vt:lpstr>
      <vt:lpstr>SCL1221 and Iceland Sea Ice</vt:lpstr>
      <vt:lpstr>SCL121 and T62N</vt:lpstr>
      <vt:lpstr>Slide 12</vt:lpstr>
      <vt:lpstr>Slide 13</vt:lpstr>
      <vt:lpstr>Position of sunspots 1825-1867  </vt:lpstr>
      <vt:lpstr>Determination of solar minimum</vt:lpstr>
      <vt:lpstr>The first sunspot of cycle 24</vt:lpstr>
      <vt:lpstr>Slide 17</vt:lpstr>
      <vt:lpstr>Slide 18</vt:lpstr>
      <vt:lpstr>Slide 19</vt:lpstr>
      <vt:lpstr>Slide 20</vt:lpstr>
      <vt:lpstr>Slide 21</vt:lpstr>
      <vt:lpstr>Slide 22</vt:lpstr>
      <vt:lpstr>Slide 23</vt:lpstr>
      <vt:lpstr>Modulating the gear effect</vt:lpstr>
      <vt:lpstr>Is the Sun already on its way to a deep minimum?  Time will show.   if the double quadrature in 1993 is the precursor of a coming deep minimum:  The following two cycles 23 and 24 are smaller than the previous 22 and earlier</vt:lpstr>
      <vt:lpstr>Part 2  The length of the solar cycle as a predictor for local climate</vt:lpstr>
      <vt:lpstr>Armagh 1776-1992 SCL and T+1</vt:lpstr>
      <vt:lpstr>Armagh 1776-1992 SCL and T+1</vt:lpstr>
      <vt:lpstr>Slide 29</vt:lpstr>
      <vt:lpstr>Correlation between the length of a Solar Cycle (SCL) and the temperature in an 11 year period as function of delays in years</vt:lpstr>
      <vt:lpstr>Slide 31</vt:lpstr>
      <vt:lpstr>% of variance explained by PSCL-model</vt:lpstr>
      <vt:lpstr>Marine and Atmospheric Thermal Transport –Northern Hemisphere</vt:lpstr>
      <vt:lpstr>Response to previous sunspot cycle length</vt:lpstr>
      <vt:lpstr>Slide 35</vt:lpstr>
      <vt:lpstr>Temperature in a cross section of the Atlantic Current</vt:lpstr>
      <vt:lpstr>Conclusions The sunspot cycle length as a predictor:</vt:lpstr>
      <vt:lpstr>References</vt:lpstr>
      <vt:lpstr>Slide 39</vt:lpstr>
      <vt:lpstr>The Atlantic Current at high and low solar activity</vt:lpstr>
      <vt:lpstr>Slide 41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Cycle Length and Local Climate</dc:title>
  <dc:creator>Jan-Erik</dc:creator>
  <cp:lastModifiedBy>Jan-Erik</cp:lastModifiedBy>
  <cp:revision>32</cp:revision>
  <dcterms:created xsi:type="dcterms:W3CDTF">2018-09-16T14:01:32Z</dcterms:created>
  <dcterms:modified xsi:type="dcterms:W3CDTF">2018-09-16T21:26:38Z</dcterms:modified>
</cp:coreProperties>
</file>