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440" r:id="rId2"/>
    <p:sldId id="466" r:id="rId3"/>
    <p:sldId id="464" r:id="rId4"/>
    <p:sldId id="457" r:id="rId5"/>
    <p:sldId id="460" r:id="rId6"/>
    <p:sldId id="456" r:id="rId7"/>
    <p:sldId id="459" r:id="rId8"/>
    <p:sldId id="468" r:id="rId9"/>
    <p:sldId id="486" r:id="rId10"/>
    <p:sldId id="487" r:id="rId11"/>
    <p:sldId id="469" r:id="rId12"/>
    <p:sldId id="491" r:id="rId13"/>
    <p:sldId id="489" r:id="rId14"/>
    <p:sldId id="490" r:id="rId15"/>
    <p:sldId id="479" r:id="rId16"/>
    <p:sldId id="439" r:id="rId17"/>
    <p:sldId id="442" r:id="rId18"/>
    <p:sldId id="461" r:id="rId19"/>
    <p:sldId id="476" r:id="rId20"/>
    <p:sldId id="482" r:id="rId21"/>
    <p:sldId id="477" r:id="rId22"/>
    <p:sldId id="443" r:id="rId23"/>
    <p:sldId id="494" r:id="rId24"/>
    <p:sldId id="495" r:id="rId25"/>
    <p:sldId id="496" r:id="rId26"/>
    <p:sldId id="497" r:id="rId27"/>
    <p:sldId id="499" r:id="rId28"/>
    <p:sldId id="493" r:id="rId29"/>
    <p:sldId id="483" r:id="rId30"/>
    <p:sldId id="500" r:id="rId31"/>
    <p:sldId id="501" r:id="rId32"/>
    <p:sldId id="498" r:id="rId33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3C17C92D-7162-409F-AAB0-4ED159806421}">
          <p14:sldIdLst>
            <p14:sldId id="440"/>
            <p14:sldId id="466"/>
            <p14:sldId id="464"/>
            <p14:sldId id="457"/>
            <p14:sldId id="460"/>
            <p14:sldId id="456"/>
            <p14:sldId id="459"/>
            <p14:sldId id="468"/>
            <p14:sldId id="486"/>
            <p14:sldId id="487"/>
            <p14:sldId id="469"/>
            <p14:sldId id="491"/>
            <p14:sldId id="489"/>
            <p14:sldId id="490"/>
            <p14:sldId id="479"/>
            <p14:sldId id="439"/>
            <p14:sldId id="442"/>
            <p14:sldId id="461"/>
            <p14:sldId id="476"/>
            <p14:sldId id="482"/>
            <p14:sldId id="477"/>
            <p14:sldId id="443"/>
            <p14:sldId id="494"/>
            <p14:sldId id="495"/>
            <p14:sldId id="496"/>
            <p14:sldId id="497"/>
            <p14:sldId id="499"/>
            <p14:sldId id="493"/>
            <p14:sldId id="483"/>
            <p14:sldId id="500"/>
            <p14:sldId id="501"/>
            <p14:sldId id="498"/>
          </p14:sldIdLst>
        </p14:section>
        <p14:section name="Untitled Section" id="{DCD85CCB-18CA-4D82-B7D2-C06A9D45492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86410" autoAdjust="0"/>
  </p:normalViewPr>
  <p:slideViewPr>
    <p:cSldViewPr>
      <p:cViewPr varScale="1">
        <p:scale>
          <a:sx n="101" d="100"/>
          <a:sy n="101" d="100"/>
        </p:scale>
        <p:origin x="126" y="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9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ay\Desktop\Documents\2018\NAO%20phase%20five%20recent%20cold%20winter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ay\Desktop\Documents\2018\Monthly%20API%201933-2017%20by%20Ag%20Yr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ay\Documents\2017\Canadian%20Prairie%20Winter%20Temperatures%201967-2017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ay\Desktop\Documents\Old%20Flash%20Drive%20NRI\Sunspot%20cycles%201908-2009%20by%20Ag.%20Yr.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ay\Desktop\Documents\2018\NAO%20vs%20German%20winter%20wheat%20yield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ay\Desktop\Documents\2018\Germany%20Winter%20Wheat%20yields%201961-2016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771692141423498"/>
          <c:y val="3.8095238095238099E-2"/>
          <c:w val="0.69855758838968662"/>
          <c:h val="0.82283314585676792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Sheet1!$E$12:$I$12</c:f>
              <c:strCache>
                <c:ptCount val="5"/>
                <c:pt idx="0">
                  <c:v>Nov</c:v>
                </c:pt>
                <c:pt idx="1">
                  <c:v>Dec</c:v>
                </c:pt>
                <c:pt idx="2">
                  <c:v>Jan </c:v>
                </c:pt>
                <c:pt idx="3">
                  <c:v>Feb </c:v>
                </c:pt>
                <c:pt idx="4">
                  <c:v>Mar</c:v>
                </c:pt>
              </c:strCache>
            </c:strRef>
          </c:cat>
          <c:val>
            <c:numRef>
              <c:f>Sheet1!$E$13:$I$13</c:f>
              <c:numCache>
                <c:formatCode>General</c:formatCode>
                <c:ptCount val="5"/>
                <c:pt idx="0">
                  <c:v>0.09</c:v>
                </c:pt>
                <c:pt idx="1">
                  <c:v>-0.27249999999999996</c:v>
                </c:pt>
                <c:pt idx="2">
                  <c:v>-7.2500000000000037E-2</c:v>
                </c:pt>
                <c:pt idx="3">
                  <c:v>-0.70499999999999996</c:v>
                </c:pt>
                <c:pt idx="4">
                  <c:v>-0.55500000000000005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2B7-4C56-BF41-0BB599FB7B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2467216"/>
        <c:axId val="342466040"/>
      </c:lineChart>
      <c:catAx>
        <c:axId val="3424672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Months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2466040"/>
        <c:crosses val="autoZero"/>
        <c:auto val="1"/>
        <c:lblAlgn val="ctr"/>
        <c:lblOffset val="100"/>
        <c:noMultiLvlLbl val="0"/>
      </c:catAx>
      <c:valAx>
        <c:axId val="342466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 NAO during 5 recent severe w</a:t>
                </a:r>
                <a:r>
                  <a:rPr lang="en-US" baseline="0"/>
                  <a:t>inters</a:t>
                </a:r>
                <a:r>
                  <a:rPr lang="en-US"/>
                  <a:t>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2467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562265654293213"/>
          <c:y val="0.14191307662154706"/>
          <c:w val="0.54188673531193221"/>
          <c:h val="0.55123742344706916"/>
        </c:manualLayout>
      </c:layout>
      <c:scatterChart>
        <c:scatterStyle val="lineMarker"/>
        <c:varyColors val="0"/>
        <c:ser>
          <c:idx val="0"/>
          <c:order val="0"/>
          <c:spPr>
            <a:ln w="9525" cap="flat" cmpd="sng" algn="ctr">
              <a:solidFill>
                <a:schemeClr val="accent1">
                  <a:alpha val="70000"/>
                </a:schemeClr>
              </a:solidFill>
              <a:prstDash val="sysDot"/>
              <a:round/>
            </a:ln>
            <a:effectLst>
              <a:outerShdw blurRad="50800" dist="25400" dir="5400000" rotWithShape="0">
                <a:srgbClr val="000000">
                  <a:alpha val="55000"/>
                </a:srgbClr>
              </a:outerShdw>
            </a:effectLst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tint val="45000"/>
                      <a:satMod val="300000"/>
                    </a:schemeClr>
                  </a:gs>
                  <a:gs pos="35000">
                    <a:schemeClr val="accent1">
                      <a:tint val="45000"/>
                      <a:satMod val="300000"/>
                    </a:schemeClr>
                  </a:gs>
                  <a:gs pos="69000">
                    <a:schemeClr val="accent1">
                      <a:tint val="45000"/>
                      <a:satMod val="350000"/>
                    </a:schemeClr>
                  </a:gs>
                  <a:gs pos="100000">
                    <a:schemeClr val="accent1">
                      <a:tint val="60000"/>
                      <a:satMod val="350000"/>
                    </a:schemeClr>
                  </a:gs>
                </a:gsLst>
                <a:path path="circle">
                  <a:fillToRect l="50000" t="50000" r="100000" b="100000"/>
                </a:path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50800" dist="25400" dir="5400000" rotWithShape="0">
                  <a:srgbClr val="000000">
                    <a:alpha val="55000"/>
                  </a:srgbClr>
                </a:outerShdw>
              </a:effectLst>
            </c:spPr>
          </c:marker>
          <c:trendline>
            <c:spPr>
              <a:ln w="9525" cap="rnd">
                <a:solidFill>
                  <a:schemeClr val="accent1"/>
                </a:solidFill>
              </a:ln>
              <a:effectLst/>
            </c:spPr>
            <c:trendlineType val="linear"/>
            <c:dispRSqr val="0"/>
            <c:dispEq val="0"/>
          </c:trendline>
          <c:xVal>
            <c:numRef>
              <c:f>Sheet1!$AA$72:$AA$89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xVal>
          <c:yVal>
            <c:numRef>
              <c:f>Sheet1!$AB$72:$AB$89</c:f>
              <c:numCache>
                <c:formatCode>0.00</c:formatCode>
                <c:ptCount val="18"/>
                <c:pt idx="0">
                  <c:v>15.166666666666666</c:v>
                </c:pt>
                <c:pt idx="1">
                  <c:v>13.083333333333334</c:v>
                </c:pt>
                <c:pt idx="2">
                  <c:v>12.25</c:v>
                </c:pt>
                <c:pt idx="3">
                  <c:v>19.25</c:v>
                </c:pt>
                <c:pt idx="4">
                  <c:v>17.083333333333332</c:v>
                </c:pt>
                <c:pt idx="5">
                  <c:v>14.166666666666666</c:v>
                </c:pt>
                <c:pt idx="6">
                  <c:v>8.75</c:v>
                </c:pt>
                <c:pt idx="7">
                  <c:v>8.5</c:v>
                </c:pt>
                <c:pt idx="8">
                  <c:v>7.583333333333333</c:v>
                </c:pt>
                <c:pt idx="9">
                  <c:v>4.666666666666667</c:v>
                </c:pt>
                <c:pt idx="10">
                  <c:v>5.25</c:v>
                </c:pt>
                <c:pt idx="11">
                  <c:v>5.166666666666667</c:v>
                </c:pt>
                <c:pt idx="12">
                  <c:v>8.3333333333333339</c:v>
                </c:pt>
                <c:pt idx="13">
                  <c:v>7.5</c:v>
                </c:pt>
                <c:pt idx="14">
                  <c:v>6.916666666666667</c:v>
                </c:pt>
                <c:pt idx="15">
                  <c:v>11.75</c:v>
                </c:pt>
                <c:pt idx="16">
                  <c:v>11.75</c:v>
                </c:pt>
                <c:pt idx="17">
                  <c:v>11.416666666666666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8F6-4676-9D83-C9BEA21E09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2469960"/>
        <c:axId val="342462512"/>
      </c:scatterChart>
      <c:valAx>
        <c:axId val="3424699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2462512"/>
        <c:crosses val="autoZero"/>
        <c:crossBetween val="midCat"/>
      </c:valAx>
      <c:valAx>
        <c:axId val="342462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/>
                  <a:t>Mean Monthly AP Index</a:t>
                </a:r>
              </a:p>
            </c:rich>
          </c:tx>
          <c:layout>
            <c:manualLayout>
              <c:xMode val="edge"/>
              <c:yMode val="edge"/>
              <c:x val="9.4017094017094016E-2"/>
              <c:y val="0.168784995625546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2469960"/>
        <c:crosses val="autoZero"/>
        <c:crossBetween val="midCat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>
                <a:alpha val="0"/>
              </a:schemeClr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9525" cap="flat" cmpd="sng" algn="ctr">
              <a:solidFill>
                <a:schemeClr val="accent1">
                  <a:alpha val="70000"/>
                </a:schemeClr>
              </a:solidFill>
              <a:prstDash val="sysDot"/>
              <a:round/>
            </a:ln>
            <a:effectLst>
              <a:outerShdw blurRad="50800" dist="25400" dir="5400000" rotWithShape="0">
                <a:srgbClr val="000000">
                  <a:alpha val="55000"/>
                </a:srgbClr>
              </a:outerShdw>
            </a:effectLst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tint val="45000"/>
                      <a:satMod val="300000"/>
                    </a:schemeClr>
                  </a:gs>
                  <a:gs pos="35000">
                    <a:schemeClr val="accent1">
                      <a:tint val="45000"/>
                      <a:satMod val="300000"/>
                    </a:schemeClr>
                  </a:gs>
                  <a:gs pos="69000">
                    <a:schemeClr val="accent1">
                      <a:tint val="45000"/>
                      <a:satMod val="350000"/>
                    </a:schemeClr>
                  </a:gs>
                  <a:gs pos="100000">
                    <a:schemeClr val="accent1">
                      <a:tint val="60000"/>
                      <a:satMod val="350000"/>
                    </a:schemeClr>
                  </a:gs>
                </a:gsLst>
                <a:path path="circle">
                  <a:fillToRect l="50000" t="50000" r="100000" b="100000"/>
                </a:path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50800" dist="25400" dir="5400000" rotWithShape="0">
                  <a:srgbClr val="000000">
                    <a:alpha val="55000"/>
                  </a:srgbClr>
                </a:outerShdw>
              </a:effectLst>
            </c:spPr>
          </c:marker>
          <c:trendline>
            <c:spPr>
              <a:ln w="9525" cap="rnd">
                <a:solidFill>
                  <a:schemeClr val="accent1"/>
                </a:solidFill>
              </a:ln>
              <a:effectLst/>
            </c:spPr>
            <c:trendlineType val="linear"/>
            <c:dispRSqr val="0"/>
            <c:dispEq val="0"/>
          </c:trendline>
          <c:xVal>
            <c:numRef>
              <c:f>Sheet1!$K$38:$K$55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xVal>
          <c:yVal>
            <c:numRef>
              <c:f>Sheet1!$L$38:$L$55</c:f>
              <c:numCache>
                <c:formatCode>0.0</c:formatCode>
                <c:ptCount val="18"/>
                <c:pt idx="0">
                  <c:v>-9.8433333330000004</c:v>
                </c:pt>
                <c:pt idx="1">
                  <c:v>-13.90666667</c:v>
                </c:pt>
                <c:pt idx="2">
                  <c:v>-10.26</c:v>
                </c:pt>
                <c:pt idx="3">
                  <c:v>-11.78333333</c:v>
                </c:pt>
                <c:pt idx="4">
                  <c:v>-11.99333333</c:v>
                </c:pt>
                <c:pt idx="5">
                  <c:v>-12.18</c:v>
                </c:pt>
                <c:pt idx="6">
                  <c:v>-8.2933333329999996</c:v>
                </c:pt>
                <c:pt idx="7">
                  <c:v>-11.38</c:v>
                </c:pt>
                <c:pt idx="8">
                  <c:v>-14.606666669999999</c:v>
                </c:pt>
                <c:pt idx="9">
                  <c:v>-15.09</c:v>
                </c:pt>
                <c:pt idx="10">
                  <c:v>-12</c:v>
                </c:pt>
                <c:pt idx="11">
                  <c:v>-14.53333333</c:v>
                </c:pt>
                <c:pt idx="12">
                  <c:v>-7.5666666669999998</c:v>
                </c:pt>
                <c:pt idx="13">
                  <c:v>-13.53333333</c:v>
                </c:pt>
                <c:pt idx="14">
                  <c:v>-16.2</c:v>
                </c:pt>
                <c:pt idx="15">
                  <c:v>-11.93333333</c:v>
                </c:pt>
                <c:pt idx="16">
                  <c:v>-8.2666666670000009</c:v>
                </c:pt>
                <c:pt idx="17">
                  <c:v>-11.43333333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21C-4341-8FC0-0A73AADD65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2463688"/>
        <c:axId val="342464080"/>
      </c:scatterChart>
      <c:valAx>
        <c:axId val="3424636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2464080"/>
        <c:crosses val="autoZero"/>
        <c:crossBetween val="midCat"/>
      </c:valAx>
      <c:valAx>
        <c:axId val="342464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/>
                  <a:t>Mean Dec-Feb Temperatures ◦C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2463688"/>
        <c:crosses val="autoZero"/>
        <c:crossBetween val="midCat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>
                <a:alpha val="0"/>
              </a:schemeClr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413522080231775"/>
          <c:y val="6.0060037405503953E-2"/>
          <c:w val="0.73347466182111853"/>
          <c:h val="0.68657287208468309"/>
        </c:manualLayout>
      </c:layout>
      <c:lineChart>
        <c:grouping val="standard"/>
        <c:varyColors val="0"/>
        <c:ser>
          <c:idx val="0"/>
          <c:order val="0"/>
          <c:tx>
            <c:strRef>
              <c:f>Sheet1!$C$21</c:f>
              <c:strCache>
                <c:ptCount val="1"/>
                <c:pt idx="0">
                  <c:v>Avg. of 9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Sheet1!$D$21:$P$21</c:f>
              <c:numCache>
                <c:formatCode>0.0</c:formatCode>
                <c:ptCount val="13"/>
                <c:pt idx="0">
                  <c:v>7.7441666666666666</c:v>
                </c:pt>
                <c:pt idx="1">
                  <c:v>17.989166666666669</c:v>
                </c:pt>
                <c:pt idx="2">
                  <c:v>60.894166666666671</c:v>
                </c:pt>
                <c:pt idx="3">
                  <c:v>106.98166666666665</c:v>
                </c:pt>
                <c:pt idx="4">
                  <c:v>121.7825</c:v>
                </c:pt>
                <c:pt idx="5">
                  <c:v>112.655</c:v>
                </c:pt>
                <c:pt idx="6">
                  <c:v>92.944166666666661</c:v>
                </c:pt>
                <c:pt idx="7">
                  <c:v>63.126666666666665</c:v>
                </c:pt>
                <c:pt idx="8">
                  <c:v>38.938333333333333</c:v>
                </c:pt>
                <c:pt idx="9">
                  <c:v>22.286666666666669</c:v>
                </c:pt>
                <c:pt idx="10">
                  <c:v>6.725833333333334</c:v>
                </c:pt>
                <c:pt idx="11">
                  <c:v>1.1233333333333335</c:v>
                </c:pt>
                <c:pt idx="12">
                  <c:v>0.33250000000000002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BCD-4B65-AEA1-7DFCB073DD3C}"/>
            </c:ext>
          </c:extLst>
        </c:ser>
        <c:ser>
          <c:idx val="1"/>
          <c:order val="1"/>
          <c:tx>
            <c:strRef>
              <c:f>Sheet1!$C$22</c:f>
              <c:strCache>
                <c:ptCount val="1"/>
                <c:pt idx="0">
                  <c:v>Cycle #5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Sheet1!$D$22:$P$22</c:f>
              <c:numCache>
                <c:formatCode>0</c:formatCode>
                <c:ptCount val="13"/>
                <c:pt idx="0">
                  <c:v>4</c:v>
                </c:pt>
                <c:pt idx="1">
                  <c:v>7</c:v>
                </c:pt>
                <c:pt idx="2">
                  <c:v>15</c:v>
                </c:pt>
                <c:pt idx="3">
                  <c:v>34</c:v>
                </c:pt>
                <c:pt idx="4">
                  <c:v>45</c:v>
                </c:pt>
                <c:pt idx="5">
                  <c:v>43</c:v>
                </c:pt>
                <c:pt idx="6">
                  <c:v>48</c:v>
                </c:pt>
                <c:pt idx="7">
                  <c:v>42</c:v>
                </c:pt>
                <c:pt idx="8">
                  <c:v>28</c:v>
                </c:pt>
                <c:pt idx="9">
                  <c:v>10</c:v>
                </c:pt>
                <c:pt idx="10">
                  <c:v>8</c:v>
                </c:pt>
                <c:pt idx="11">
                  <c:v>3</c:v>
                </c:pt>
                <c:pt idx="1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BCD-4B65-AEA1-7DFCB073DD3C}"/>
            </c:ext>
          </c:extLst>
        </c:ser>
        <c:ser>
          <c:idx val="2"/>
          <c:order val="2"/>
          <c:tx>
            <c:strRef>
              <c:f>Sheet1!$C$23</c:f>
              <c:strCache>
                <c:ptCount val="1"/>
                <c:pt idx="0">
                  <c:v>Cycle #24</c:v>
                </c:pt>
              </c:strCache>
            </c:strRef>
          </c:tx>
          <c:spPr>
            <a:ln w="22225" cap="rnd" cmpd="sng" algn="ctr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Sheet1!$D$23:$P$23</c:f>
              <c:numCache>
                <c:formatCode>0.0</c:formatCode>
                <c:ptCount val="13"/>
                <c:pt idx="0">
                  <c:v>1.9666666666666666</c:v>
                </c:pt>
                <c:pt idx="1">
                  <c:v>11.383333333333333</c:v>
                </c:pt>
                <c:pt idx="2">
                  <c:v>34.741666666666667</c:v>
                </c:pt>
                <c:pt idx="3">
                  <c:v>67.333333333333329</c:v>
                </c:pt>
                <c:pt idx="4" formatCode="General">
                  <c:v>59</c:v>
                </c:pt>
                <c:pt idx="5">
                  <c:v>78.8</c:v>
                </c:pt>
                <c:pt idx="6">
                  <c:v>63</c:v>
                </c:pt>
                <c:pt idx="7">
                  <c:v>52</c:v>
                </c:pt>
                <c:pt idx="8">
                  <c:v>26</c:v>
                </c:pt>
                <c:pt idx="9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BCD-4B65-AEA1-7DFCB073DD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386640248"/>
        <c:axId val="386641424"/>
      </c:lineChart>
      <c:catAx>
        <c:axId val="3866402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/>
                  <a:t>Year in the sunspot cycle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6641424"/>
        <c:crosses val="autoZero"/>
        <c:auto val="1"/>
        <c:lblAlgn val="ctr"/>
        <c:lblOffset val="100"/>
        <c:noMultiLvlLbl val="0"/>
      </c:catAx>
      <c:valAx>
        <c:axId val="38664142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Sunspots per month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6640248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713341414708688"/>
          <c:y val="9.0790416087713696E-2"/>
          <c:w val="0.76484452411748238"/>
          <c:h val="0.72185112277631958"/>
        </c:manualLayout>
      </c:layout>
      <c:lineChart>
        <c:grouping val="standard"/>
        <c:varyColors val="0"/>
        <c:ser>
          <c:idx val="0"/>
          <c:order val="0"/>
          <c:tx>
            <c:strRef>
              <c:f>Sheet1!$D$16</c:f>
              <c:strCache>
                <c:ptCount val="1"/>
                <c:pt idx="0">
                  <c:v>Low yields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strRef>
              <c:f>Sheet1!$E$15:$K$15</c:f>
              <c:strCache>
                <c:ptCount val="7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</c:strCache>
            </c:strRef>
          </c:cat>
          <c:val>
            <c:numRef>
              <c:f>Sheet1!$E$16:$K$16</c:f>
              <c:numCache>
                <c:formatCode>General</c:formatCode>
                <c:ptCount val="7"/>
                <c:pt idx="0">
                  <c:v>-0.21399999999999997</c:v>
                </c:pt>
                <c:pt idx="1">
                  <c:v>0.67199999999999993</c:v>
                </c:pt>
                <c:pt idx="2">
                  <c:v>0.77200000000000002</c:v>
                </c:pt>
                <c:pt idx="3">
                  <c:v>0.622</c:v>
                </c:pt>
                <c:pt idx="4">
                  <c:v>0.16</c:v>
                </c:pt>
                <c:pt idx="5">
                  <c:v>-0.45800000000000002</c:v>
                </c:pt>
                <c:pt idx="6">
                  <c:v>-0.77000000000000013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3F0-4D86-B62D-B07DED6C2DB2}"/>
            </c:ext>
          </c:extLst>
        </c:ser>
        <c:ser>
          <c:idx val="1"/>
          <c:order val="1"/>
          <c:tx>
            <c:strRef>
              <c:f>Sheet1!$D$17</c:f>
              <c:strCache>
                <c:ptCount val="1"/>
                <c:pt idx="0">
                  <c:v>2018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Sheet1!$E$15:$K$15</c:f>
              <c:strCache>
                <c:ptCount val="7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</c:strCache>
            </c:strRef>
          </c:cat>
          <c:val>
            <c:numRef>
              <c:f>Sheet1!$E$17:$K$17</c:f>
              <c:numCache>
                <c:formatCode>General</c:formatCode>
                <c:ptCount val="7"/>
                <c:pt idx="0">
                  <c:v>1.44</c:v>
                </c:pt>
                <c:pt idx="1">
                  <c:v>1.58</c:v>
                </c:pt>
                <c:pt idx="2">
                  <c:v>-0.93</c:v>
                </c:pt>
                <c:pt idx="3">
                  <c:v>1.24</c:v>
                </c:pt>
                <c:pt idx="4">
                  <c:v>2.12</c:v>
                </c:pt>
                <c:pt idx="5">
                  <c:v>1.0900000000000001</c:v>
                </c:pt>
                <c:pt idx="6">
                  <c:v>1.39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3F0-4D86-B62D-B07DED6C2D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3142400"/>
        <c:axId val="153144320"/>
      </c:lineChart>
      <c:catAx>
        <c:axId val="1531424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Months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144320"/>
        <c:crosses val="autoZero"/>
        <c:auto val="1"/>
        <c:lblAlgn val="ctr"/>
        <c:lblOffset val="100"/>
        <c:noMultiLvlLbl val="0"/>
      </c:catAx>
      <c:valAx>
        <c:axId val="153144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NAO Values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142400"/>
        <c:crosses val="autoZero"/>
        <c:crossBetween val="between"/>
      </c:valAx>
      <c:spPr>
        <a:noFill/>
        <a:ln>
          <a:solidFill>
            <a:srgbClr val="FF0000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Sheet1!$F$13:$F$59</c:f>
              <c:numCache>
                <c:formatCode>General</c:formatCode>
                <c:ptCount val="47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</c:numCache>
            </c:numRef>
          </c:xVal>
          <c:yVal>
            <c:numRef>
              <c:f>Sheet1!$G$13:$G$59</c:f>
              <c:numCache>
                <c:formatCode>General</c:formatCode>
                <c:ptCount val="47"/>
                <c:pt idx="0">
                  <c:v>3.72</c:v>
                </c:pt>
                <c:pt idx="1">
                  <c:v>4.42</c:v>
                </c:pt>
                <c:pt idx="2">
                  <c:v>4.04</c:v>
                </c:pt>
                <c:pt idx="3">
                  <c:v>4.34</c:v>
                </c:pt>
                <c:pt idx="4">
                  <c:v>4.62</c:v>
                </c:pt>
                <c:pt idx="5">
                  <c:v>4.3099999999999996</c:v>
                </c:pt>
                <c:pt idx="6">
                  <c:v>3.93</c:v>
                </c:pt>
                <c:pt idx="7">
                  <c:v>4.3499999999999996</c:v>
                </c:pt>
                <c:pt idx="8">
                  <c:v>4.88</c:v>
                </c:pt>
                <c:pt idx="9">
                  <c:v>4.7699999999999996</c:v>
                </c:pt>
                <c:pt idx="10">
                  <c:v>4.7300000000000004</c:v>
                </c:pt>
                <c:pt idx="11">
                  <c:v>4.87</c:v>
                </c:pt>
                <c:pt idx="12">
                  <c:v>5.24</c:v>
                </c:pt>
                <c:pt idx="13">
                  <c:v>5.2</c:v>
                </c:pt>
                <c:pt idx="14">
                  <c:v>5.93</c:v>
                </c:pt>
                <c:pt idx="15">
                  <c:v>5.82</c:v>
                </c:pt>
                <c:pt idx="16">
                  <c:v>6.09</c:v>
                </c:pt>
                <c:pt idx="17">
                  <c:v>5.77</c:v>
                </c:pt>
                <c:pt idx="18">
                  <c:v>6.22</c:v>
                </c:pt>
                <c:pt idx="19">
                  <c:v>5.68</c:v>
                </c:pt>
                <c:pt idx="20">
                  <c:v>6.27</c:v>
                </c:pt>
                <c:pt idx="21">
                  <c:v>6.77</c:v>
                </c:pt>
                <c:pt idx="22">
                  <c:v>5.98</c:v>
                </c:pt>
                <c:pt idx="23">
                  <c:v>6.58</c:v>
                </c:pt>
                <c:pt idx="24">
                  <c:v>6.76</c:v>
                </c:pt>
                <c:pt idx="25">
                  <c:v>6.88</c:v>
                </c:pt>
                <c:pt idx="26">
                  <c:v>7.29</c:v>
                </c:pt>
                <c:pt idx="27">
                  <c:v>7.29</c:v>
                </c:pt>
                <c:pt idx="28">
                  <c:v>7.2</c:v>
                </c:pt>
                <c:pt idx="29">
                  <c:v>7.54</c:v>
                </c:pt>
                <c:pt idx="30">
                  <c:v>7.28</c:v>
                </c:pt>
                <c:pt idx="31">
                  <c:v>7.88</c:v>
                </c:pt>
                <c:pt idx="32">
                  <c:v>6.91</c:v>
                </c:pt>
                <c:pt idx="33">
                  <c:v>6.49</c:v>
                </c:pt>
                <c:pt idx="34">
                  <c:v>8.17</c:v>
                </c:pt>
                <c:pt idx="35">
                  <c:v>7.46</c:v>
                </c:pt>
                <c:pt idx="36">
                  <c:v>7.2</c:v>
                </c:pt>
                <c:pt idx="37">
                  <c:v>6.96</c:v>
                </c:pt>
                <c:pt idx="38">
                  <c:v>8.08</c:v>
                </c:pt>
                <c:pt idx="39">
                  <c:v>7.8</c:v>
                </c:pt>
                <c:pt idx="40">
                  <c:v>7.21</c:v>
                </c:pt>
                <c:pt idx="41">
                  <c:v>7.01</c:v>
                </c:pt>
                <c:pt idx="42">
                  <c:v>7.33</c:v>
                </c:pt>
                <c:pt idx="43">
                  <c:v>7.99</c:v>
                </c:pt>
                <c:pt idx="44">
                  <c:v>8.6199999999999992</c:v>
                </c:pt>
                <c:pt idx="45">
                  <c:v>8.08</c:v>
                </c:pt>
                <c:pt idx="46">
                  <c:v>7.64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B3F-459C-8DA8-D36D299D6D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2814720"/>
        <c:axId val="152816640"/>
      </c:scatterChart>
      <c:valAx>
        <c:axId val="1528147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816640"/>
        <c:crosses val="autoZero"/>
        <c:crossBetween val="midCat"/>
      </c:valAx>
      <c:valAx>
        <c:axId val="152816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/>
                  <a:t>German Winter Wheat yields (t/ha)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8147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3">
        <a:lumMod val="60000"/>
        <a:lumOff val="40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1197" kern="120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/>
    <cs:effectRef idx="1"/>
    <cs:fontRef idx="minor">
      <a:schemeClr val="dk1"/>
    </cs:fontRef>
    <cs:spPr>
      <a:ln w="9525" cap="flat" cmpd="sng" algn="ctr">
        <a:solidFill>
          <a:schemeClr val="phClr">
            <a:alpha val="70000"/>
          </a:schemeClr>
        </a:solidFill>
        <a:prstDash val="sysDot"/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rnd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0" baseline="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>
              <a:alpha val="0"/>
            </a:schemeClr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5000"/>
            <a:lumOff val="75000"/>
          </a:schemeClr>
        </a:solidFill>
        <a:round/>
      </a:ln>
    </cs:spPr>
    <cs:defRPr sz="1197" kern="1200" spc="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4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1197" kern="120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/>
    <cs:effectRef idx="1"/>
    <cs:fontRef idx="minor">
      <a:schemeClr val="dk1"/>
    </cs:fontRef>
    <cs:spPr>
      <a:ln w="9525" cap="flat" cmpd="sng" algn="ctr">
        <a:solidFill>
          <a:schemeClr val="phClr">
            <a:alpha val="70000"/>
          </a:schemeClr>
        </a:solidFill>
        <a:prstDash val="sysDot"/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rnd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0" baseline="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>
              <a:alpha val="0"/>
            </a:schemeClr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5000"/>
            <a:lumOff val="75000"/>
          </a:schemeClr>
        </a:solidFill>
        <a:round/>
      </a:ln>
    </cs:spPr>
    <cs:defRPr sz="1197" kern="1200" spc="0" baseline="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7630" cy="461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8" tIns="46414" rIns="92828" bIns="46414" numCol="1" anchor="t" anchorCtr="0" compatLnSpc="1">
            <a:prstTxWarp prst="textNoShape">
              <a:avLst/>
            </a:prstTxWarp>
          </a:bodyPr>
          <a:lstStyle>
            <a:lvl1pPr defTabSz="928289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772" y="0"/>
            <a:ext cx="3037629" cy="461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8" tIns="46414" rIns="92828" bIns="46414" numCol="1" anchor="t" anchorCtr="0" compatLnSpc="1">
            <a:prstTxWarp prst="textNoShape">
              <a:avLst/>
            </a:prstTxWarp>
          </a:bodyPr>
          <a:lstStyle>
            <a:lvl1pPr algn="r" defTabSz="928289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649674-02BA-494A-AEAA-96FD6A1BC233}" type="datetimeFigureOut">
              <a:rPr lang="en-CA"/>
              <a:pPr>
                <a:defRPr/>
              </a:pPr>
              <a:t>2018-09-05</a:t>
            </a:fld>
            <a:endParaRPr lang="en-CA" dirty="0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774822"/>
            <a:ext cx="3037630" cy="461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8" tIns="46414" rIns="92828" bIns="46414" numCol="1" anchor="b" anchorCtr="0" compatLnSpc="1">
            <a:prstTxWarp prst="textNoShape">
              <a:avLst/>
            </a:prstTxWarp>
          </a:bodyPr>
          <a:lstStyle>
            <a:lvl1pPr defTabSz="928289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772" y="8774822"/>
            <a:ext cx="3037629" cy="461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8" tIns="46414" rIns="92828" bIns="46414" numCol="1" anchor="b" anchorCtr="0" compatLnSpc="1">
            <a:prstTxWarp prst="textNoShape">
              <a:avLst/>
            </a:prstTxWarp>
          </a:bodyPr>
          <a:lstStyle>
            <a:lvl1pPr algn="r" defTabSz="928289">
              <a:defRPr sz="1200"/>
            </a:lvl1pPr>
          </a:lstStyle>
          <a:p>
            <a:fld id="{7170D209-BDE8-4A25-A6FF-2796F44F0B8A}" type="slidenum">
              <a:rPr lang="en-CA" altLang="en-US"/>
              <a:pPr/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964095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7630" cy="461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8" tIns="46414" rIns="92828" bIns="46414" numCol="1" anchor="t" anchorCtr="0" compatLnSpc="1">
            <a:prstTxWarp prst="textNoShape">
              <a:avLst/>
            </a:prstTxWarp>
          </a:bodyPr>
          <a:lstStyle>
            <a:lvl1pPr defTabSz="928289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772" y="0"/>
            <a:ext cx="3037629" cy="461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8" tIns="46414" rIns="92828" bIns="46414" numCol="1" anchor="t" anchorCtr="0" compatLnSpc="1">
            <a:prstTxWarp prst="textNoShape">
              <a:avLst/>
            </a:prstTxWarp>
          </a:bodyPr>
          <a:lstStyle>
            <a:lvl1pPr algn="r" defTabSz="928289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BA561CB-8D4D-443A-9B64-868307934235}" type="datetimeFigureOut">
              <a:rPr lang="en-CA"/>
              <a:pPr>
                <a:defRPr/>
              </a:pPr>
              <a:t>2018-09-05</a:t>
            </a:fld>
            <a:endParaRPr lang="en-CA" dirty="0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6975" y="693738"/>
            <a:ext cx="4616450" cy="3462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141" y="4386625"/>
            <a:ext cx="5140118" cy="415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8" tIns="46414" rIns="92828" bIns="464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774822"/>
            <a:ext cx="3037630" cy="461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8" tIns="46414" rIns="92828" bIns="46414" numCol="1" anchor="b" anchorCtr="0" compatLnSpc="1">
            <a:prstTxWarp prst="textNoShape">
              <a:avLst/>
            </a:prstTxWarp>
          </a:bodyPr>
          <a:lstStyle>
            <a:lvl1pPr defTabSz="928289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99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772" y="8774822"/>
            <a:ext cx="3037629" cy="461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8" tIns="46414" rIns="92828" bIns="46414" numCol="1" anchor="b" anchorCtr="0" compatLnSpc="1">
            <a:prstTxWarp prst="textNoShape">
              <a:avLst/>
            </a:prstTxWarp>
          </a:bodyPr>
          <a:lstStyle>
            <a:lvl1pPr algn="r" defTabSz="928289">
              <a:defRPr sz="1200"/>
            </a:lvl1pPr>
          </a:lstStyle>
          <a:p>
            <a:fld id="{565B0A8B-416B-4BDA-B9FE-5C59D878158E}" type="slidenum">
              <a:rPr lang="en-CA" altLang="en-US"/>
              <a:pPr/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2270785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E41B5-1A05-4A7C-AF59-37E072F2BCC5}" type="datetimeFigureOut">
              <a:rPr lang="en-US"/>
              <a:pPr>
                <a:defRPr/>
              </a:pPr>
              <a:t>9/5/2018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176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DEF7F-FDE3-4818-86C2-D61C2BC4C671}" type="datetimeFigureOut">
              <a:rPr lang="en-US"/>
              <a:pPr>
                <a:defRPr/>
              </a:pPr>
              <a:t>9/5/2018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231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69924-A598-4E0B-BF10-AFF76E9D56CA}" type="datetimeFigureOut">
              <a:rPr lang="en-US"/>
              <a:pPr>
                <a:defRPr/>
              </a:pPr>
              <a:t>9/5/2018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065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AB986-8786-4479-A25D-C5517E29B706}" type="datetimeFigureOut">
              <a:rPr lang="en-US"/>
              <a:pPr>
                <a:defRPr/>
              </a:pPr>
              <a:t>9/5/2018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641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F534C-1F44-413C-A8A7-E062EA899F80}" type="datetimeFigureOut">
              <a:rPr lang="en-US"/>
              <a:pPr>
                <a:defRPr/>
              </a:pPr>
              <a:t>9/5/2018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295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BA5E5-6E6C-4515-95CB-D22110C765DE}" type="datetimeFigureOut">
              <a:rPr lang="en-US"/>
              <a:pPr>
                <a:defRPr/>
              </a:pPr>
              <a:t>9/5/2018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022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A8579-D48F-4638-AE3A-02D37A47ABBD}" type="datetimeFigureOut">
              <a:rPr lang="en-US"/>
              <a:pPr>
                <a:defRPr/>
              </a:pPr>
              <a:t>9/5/2018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125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8913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0F9F33-E223-414B-8D83-801EF2AEE232}" type="datetimeFigureOut">
              <a:rPr lang="en-US"/>
              <a:pPr>
                <a:defRPr/>
              </a:pPr>
              <a:t>9/5/2018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6" r:id="rId2"/>
    <p:sldLayoutId id="2147483665" r:id="rId3"/>
    <p:sldLayoutId id="2147483664" r:id="rId4"/>
    <p:sldLayoutId id="2147483663" r:id="rId5"/>
    <p:sldLayoutId id="2147483662" r:id="rId6"/>
    <p:sldLayoutId id="2147483661" r:id="rId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 Black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chart" Target="../charts/chart6.xml"/><Relationship Id="rId4" Type="http://schemas.openxmlformats.org/officeDocument/2006/relationships/image" Target="../media/image3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44C76D-C00F-4514-96F4-4437F3E2940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3429000"/>
            <a:ext cx="9144000" cy="2002536"/>
          </a:xfrm>
        </p:spPr>
        <p:txBody>
          <a:bodyPr/>
          <a:lstStyle/>
          <a:p>
            <a:pPr marL="0" indent="0" algn="ctr">
              <a:buNone/>
            </a:pPr>
            <a:r>
              <a:rPr lang="en-CA" sz="1600" dirty="0"/>
              <a:t>PRESENTED AT THE BASIC SCIENCE OF CHANGING CLIMATE CONFERENCE</a:t>
            </a:r>
          </a:p>
          <a:p>
            <a:pPr marL="0" indent="0" algn="ctr">
              <a:buNone/>
            </a:pPr>
            <a:r>
              <a:rPr lang="en-CA" dirty="0"/>
              <a:t>How Processes in the Sun, Atmosphere and Ocean affect Weather and  Climate</a:t>
            </a:r>
          </a:p>
          <a:p>
            <a:pPr marL="0" indent="0" algn="ctr">
              <a:buNone/>
            </a:pPr>
            <a:endParaRPr lang="en-CA" dirty="0"/>
          </a:p>
          <a:p>
            <a:pPr marL="0" indent="0" algn="ctr">
              <a:buNone/>
            </a:pPr>
            <a:r>
              <a:rPr lang="en-CA" dirty="0"/>
              <a:t>	</a:t>
            </a:r>
          </a:p>
          <a:p>
            <a:pPr marL="0" indent="0" algn="ctr">
              <a:buNone/>
            </a:pPr>
            <a:endParaRPr lang="en-CA" dirty="0"/>
          </a:p>
          <a:p>
            <a:pPr marL="0" indent="0" algn="ctr">
              <a:buNone/>
            </a:pPr>
            <a:r>
              <a:rPr lang="en-CA" dirty="0"/>
              <a:t>	 September 7-8, 2018   Porto, Portugal  </a:t>
            </a:r>
          </a:p>
          <a:p>
            <a:pPr marL="0" indent="0">
              <a:buNone/>
            </a:pPr>
            <a:r>
              <a:rPr lang="en-CA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06C35D-8253-4106-A75F-470CE70E8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CA" dirty="0"/>
            </a:br>
            <a:r>
              <a:rPr lang="en-CA" dirty="0"/>
              <a:t>	</a:t>
            </a:r>
            <a:br>
              <a:rPr lang="en-CA" dirty="0"/>
            </a:br>
            <a:br>
              <a:rPr lang="en-CA" dirty="0"/>
            </a:br>
            <a:r>
              <a:rPr lang="en-CA" dirty="0"/>
              <a:t>	</a:t>
            </a:r>
            <a:br>
              <a:rPr lang="en-CA" dirty="0"/>
            </a:br>
            <a:r>
              <a:rPr lang="en-CA" dirty="0"/>
              <a:t>	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28E509-2E56-4C04-B37F-668AA316234C}"/>
              </a:ext>
            </a:extLst>
          </p:cNvPr>
          <p:cNvSpPr txBox="1"/>
          <p:nvPr/>
        </p:nvSpPr>
        <p:spPr>
          <a:xfrm>
            <a:off x="0" y="91440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INCREASING COLD WEATHER EXTREMES SINCE 2000:</a:t>
            </a:r>
            <a:br>
              <a:rPr lang="en-CA" b="1" dirty="0"/>
            </a:br>
            <a:br>
              <a:rPr lang="en-CA" b="1" dirty="0"/>
            </a:br>
            <a:endParaRPr lang="en-CA" b="1" dirty="0"/>
          </a:p>
          <a:p>
            <a:pPr algn="ctr"/>
            <a:r>
              <a:rPr lang="en-CA" b="1" dirty="0"/>
              <a:t>AN ASSESSMENT WITH A FOCUS ON WORLDWIDE ECONOMIC IMPACTS</a:t>
            </a:r>
          </a:p>
          <a:p>
            <a:pPr algn="ctr"/>
            <a:endParaRPr lang="en-CA" dirty="0"/>
          </a:p>
          <a:p>
            <a:pPr algn="ctr"/>
            <a:endParaRPr lang="en-CA" dirty="0"/>
          </a:p>
          <a:p>
            <a:pPr algn="ctr"/>
            <a:r>
              <a:rPr lang="en-CA" dirty="0"/>
              <a:t>E. Ray Garnett and Madhav L. </a:t>
            </a:r>
            <a:r>
              <a:rPr lang="en-CA" dirty="0" err="1"/>
              <a:t>Khandekar</a:t>
            </a:r>
            <a:endParaRPr lang="en-CA" dirty="0"/>
          </a:p>
          <a:p>
            <a:pPr algn="ctr"/>
            <a:r>
              <a:rPr lang="en-CA" dirty="0"/>
              <a:t>Canada</a:t>
            </a:r>
          </a:p>
        </p:txBody>
      </p:sp>
    </p:spTree>
    <p:extLst>
      <p:ext uri="{BB962C8B-B14F-4D97-AF65-F5344CB8AC3E}">
        <p14:creationId xmlns:p14="http://schemas.microsoft.com/office/powerpoint/2010/main" val="3631956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9716">
            <a:off x="1465862" y="1905909"/>
            <a:ext cx="6618621" cy="42343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8819084" cy="1295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76400"/>
            <a:ext cx="152400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552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04800" y="6172200"/>
            <a:ext cx="88392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en-US" dirty="0"/>
              <a:t>A monster blizzard in late January 2016 in Washington D.C results in 4500 flight cancellations  </a:t>
            </a:r>
          </a:p>
        </p:txBody>
      </p:sp>
      <p:pic>
        <p:nvPicPr>
          <p:cNvPr id="3686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4" t="56345" r="18256"/>
          <a:stretch>
            <a:fillRect/>
          </a:stretch>
        </p:blipFill>
        <p:spPr bwMode="auto">
          <a:xfrm>
            <a:off x="3733800" y="1281112"/>
            <a:ext cx="5008562" cy="443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3" r="19427" b="43900"/>
          <a:stretch>
            <a:fillRect/>
          </a:stretch>
        </p:blipFill>
        <p:spPr bwMode="auto">
          <a:xfrm>
            <a:off x="150019" y="1281112"/>
            <a:ext cx="3557588" cy="437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TextBox 10"/>
          <p:cNvSpPr txBox="1">
            <a:spLocks noChangeArrowheads="1"/>
          </p:cNvSpPr>
          <p:nvPr/>
        </p:nvSpPr>
        <p:spPr bwMode="auto">
          <a:xfrm>
            <a:off x="1524000" y="665163"/>
            <a:ext cx="60134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u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400" dirty="0"/>
              <a:t>Snowstorm in the US January 2016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6443663" y="981075"/>
            <a:ext cx="1512887" cy="5032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7688263" y="981075"/>
            <a:ext cx="1512887" cy="5032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8137525" y="2471738"/>
            <a:ext cx="755650" cy="1244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628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8161">
            <a:off x="1067204" y="4129264"/>
            <a:ext cx="2049851" cy="17179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282" y="1329227"/>
            <a:ext cx="3176587" cy="4882242"/>
          </a:xfrm>
          <a:prstGeom prst="rect">
            <a:avLst/>
          </a:prstGeom>
        </p:spPr>
      </p:pic>
      <p:pic>
        <p:nvPicPr>
          <p:cNvPr id="2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4" t="4726" r="17442" b="86415"/>
          <a:stretch>
            <a:fillRect/>
          </a:stretch>
        </p:blipFill>
        <p:spPr bwMode="auto">
          <a:xfrm rot="20631416">
            <a:off x="-114495" y="1014729"/>
            <a:ext cx="4413250" cy="8985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6878">
            <a:off x="4072963" y="488311"/>
            <a:ext cx="4095750" cy="771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905000"/>
            <a:ext cx="2168843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241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9334">
            <a:off x="174506" y="3016324"/>
            <a:ext cx="1917755" cy="11089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947" y="1905000"/>
            <a:ext cx="5956653" cy="4191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49" y="381000"/>
            <a:ext cx="2757557" cy="838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6779">
            <a:off x="2647932" y="1362006"/>
            <a:ext cx="565785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844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225" y="1828800"/>
            <a:ext cx="4770647" cy="3124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839201" cy="11716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181600"/>
            <a:ext cx="7427495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314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3177DA-9B7C-446E-9CFD-8F6A5AA1E83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2000" y="358720"/>
            <a:ext cx="8763000" cy="457200"/>
          </a:xfrm>
        </p:spPr>
        <p:txBody>
          <a:bodyPr/>
          <a:lstStyle/>
          <a:p>
            <a:pPr marL="0" indent="0">
              <a:buNone/>
            </a:pPr>
            <a:r>
              <a:rPr lang="en-CA" sz="2000" b="1" i="0" dirty="0">
                <a:latin typeface="Arial" panose="020B0604020202020204" pitchFamily="34" charset="0"/>
                <a:cs typeface="Arial" panose="020B0604020202020204" pitchFamily="34" charset="0"/>
              </a:rPr>
              <a:t> COLD NORTH AMERICAN WINTERS OF 2013/14 &amp; 2014/15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6D07BA-089C-4024-BAD7-EF6C0A58A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CA" dirty="0"/>
            </a:br>
            <a:r>
              <a:rPr lang="en-CA" dirty="0"/>
              <a:t>        </a:t>
            </a:r>
            <a:br>
              <a:rPr lang="en-CA" dirty="0"/>
            </a:br>
            <a:r>
              <a:rPr lang="en-CA" dirty="0"/>
              <a:t>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A06C8D-9FC3-472D-8FB3-A34313FD864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310705"/>
            <a:ext cx="3886200" cy="32297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39F277-3DA4-4A5B-8219-A383AD6FEE26}"/>
              </a:ext>
            </a:extLst>
          </p:cNvPr>
          <p:cNvSpPr txBox="1"/>
          <p:nvPr/>
        </p:nvSpPr>
        <p:spPr>
          <a:xfrm>
            <a:off x="304800" y="81592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 •Winter of 2013/14 one of coldest, snowiest and longest North  on the continent in 40 years.</a:t>
            </a:r>
          </a:p>
          <a:p>
            <a:endParaRPr lang="en-CA" dirty="0"/>
          </a:p>
          <a:p>
            <a:r>
              <a:rPr lang="en-CA" dirty="0"/>
              <a:t>• The mid March 2015 snow accumulation in Boston 300 cm (9.8 ft)</a:t>
            </a:r>
          </a:p>
          <a:p>
            <a:r>
              <a:rPr lang="en-CA" dirty="0"/>
              <a:t>  - Economic impact in Boston area estimated at $200 </a:t>
            </a:r>
            <a:r>
              <a:rPr lang="en-CA" dirty="0" err="1"/>
              <a:t>mln</a:t>
            </a:r>
            <a:endParaRPr lang="en-CA" dirty="0"/>
          </a:p>
          <a:p>
            <a:endParaRPr lang="en-CA" dirty="0"/>
          </a:p>
          <a:p>
            <a:r>
              <a:rPr lang="en-CA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9FB28D-DB81-4A83-B174-7600188577E4}"/>
              </a:ext>
            </a:extLst>
          </p:cNvPr>
          <p:cNvSpPr txBox="1"/>
          <p:nvPr/>
        </p:nvSpPr>
        <p:spPr>
          <a:xfrm>
            <a:off x="685800" y="486511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CA" dirty="0"/>
              <a:t> </a:t>
            </a:r>
          </a:p>
          <a:p>
            <a:pPr lvl="0"/>
            <a:r>
              <a:rPr lang="en-CA" dirty="0"/>
              <a:t>  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F6B5D1-BE5B-4AC5-B07C-06968A9F6BCB}"/>
              </a:ext>
            </a:extLst>
          </p:cNvPr>
          <p:cNvSpPr txBox="1"/>
          <p:nvPr/>
        </p:nvSpPr>
        <p:spPr>
          <a:xfrm>
            <a:off x="152400" y="5715000"/>
            <a:ext cx="8915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•OECD estimated loss to Canada &amp; U.S. at  $20 </a:t>
            </a:r>
            <a:r>
              <a:rPr lang="en-CA" dirty="0" err="1"/>
              <a:t>bln</a:t>
            </a:r>
            <a:r>
              <a:rPr lang="en-CA" dirty="0"/>
              <a:t> &amp; $50 </a:t>
            </a:r>
            <a:r>
              <a:rPr lang="en-CA" dirty="0" err="1"/>
              <a:t>bln</a:t>
            </a:r>
            <a:r>
              <a:rPr lang="en-CA" dirty="0"/>
              <a:t> for winter of 2013/14 (79ss/</a:t>
            </a:r>
            <a:r>
              <a:rPr lang="en-CA" dirty="0" err="1"/>
              <a:t>mo</a:t>
            </a:r>
            <a:r>
              <a:rPr lang="en-CA" dirty="0"/>
              <a:t>)</a:t>
            </a:r>
          </a:p>
          <a:p>
            <a:endParaRPr lang="en-CA" dirty="0"/>
          </a:p>
          <a:p>
            <a:r>
              <a:rPr lang="en-CA" i="1" dirty="0">
                <a:solidFill>
                  <a:srgbClr val="FFFF00"/>
                </a:solidFill>
              </a:rPr>
              <a:t>Sources: Organization for Economic Co-operation Development, Toronto Star, Mar.19, 2014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5E3434-D13D-48E9-AD23-3BA40AA10F3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4" y="2310705"/>
            <a:ext cx="3505199" cy="303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246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AB0F11C-6494-4B80-849D-B9426C53A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         </a:t>
            </a:r>
            <a:br>
              <a:rPr lang="en-CA" dirty="0"/>
            </a:br>
            <a:endParaRPr lang="en-CA" dirty="0">
              <a:solidFill>
                <a:srgbClr val="FFFF00"/>
              </a:solidFill>
            </a:endParaRPr>
          </a:p>
        </p:txBody>
      </p:sp>
      <p:pic>
        <p:nvPicPr>
          <p:cNvPr id="4" name="Content Placeholder 3" descr="An image of a map representing the National region in Static scale detailing the Temperature over the Monthly Mean Difference from Normal.">
            <a:extLst>
              <a:ext uri="{FF2B5EF4-FFF2-40B4-BE49-F238E27FC236}">
                <a16:creationId xmlns:a16="http://schemas.microsoft.com/office/drawing/2014/main" id="{CE9FD9D5-9945-4738-90DB-38C2CB633637}"/>
              </a:ext>
            </a:extLst>
          </p:cNvPr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922318"/>
            <a:ext cx="3962400" cy="259752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4B466D-4C21-46A8-AD4A-0819D3B508D8}"/>
              </a:ext>
            </a:extLst>
          </p:cNvPr>
          <p:cNvSpPr txBox="1"/>
          <p:nvPr/>
        </p:nvSpPr>
        <p:spPr>
          <a:xfrm>
            <a:off x="76200" y="3745230"/>
            <a:ext cx="8915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 • Most expensive Cold Weather Extremes           •Slightly cooler Prairie winters since 2000. </a:t>
            </a:r>
          </a:p>
          <a:p>
            <a:r>
              <a:rPr lang="en-CA" dirty="0"/>
              <a:t>   since 2000 have occurred on the west              •Prairie Winter  2013/14  2</a:t>
            </a:r>
            <a:r>
              <a:rPr lang="en-CA" baseline="30000" dirty="0"/>
              <a:t>nd</a:t>
            </a:r>
            <a:r>
              <a:rPr lang="en-CA" dirty="0"/>
              <a:t> coldest in 36 years. </a:t>
            </a:r>
          </a:p>
          <a:p>
            <a:r>
              <a:rPr lang="en-CA" dirty="0"/>
              <a:t>    and east coasts.                                               </a:t>
            </a:r>
          </a:p>
          <a:p>
            <a:endParaRPr lang="en-CA" dirty="0"/>
          </a:p>
          <a:p>
            <a:r>
              <a:rPr lang="en-CA" dirty="0"/>
              <a:t>       </a:t>
            </a:r>
          </a:p>
          <a:p>
            <a:endParaRPr lang="en-CA" i="1" dirty="0"/>
          </a:p>
          <a:p>
            <a:endParaRPr lang="en-CA" i="1" dirty="0"/>
          </a:p>
          <a:p>
            <a:endParaRPr lang="en-CA" i="1" dirty="0"/>
          </a:p>
          <a:p>
            <a:endParaRPr lang="en-CA" i="1" dirty="0"/>
          </a:p>
          <a:p>
            <a:endParaRPr lang="en-CA" i="1" dirty="0"/>
          </a:p>
          <a:p>
            <a:r>
              <a:rPr lang="en-CA" dirty="0"/>
              <a:t>                                        Mean Monthly AP Index  2000-2017 (a proxy for solar activity)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6B8270-E2D4-4237-8C7D-F591AEC09811}"/>
              </a:ext>
            </a:extLst>
          </p:cNvPr>
          <p:cNvSpPr txBox="1"/>
          <p:nvPr/>
        </p:nvSpPr>
        <p:spPr>
          <a:xfrm>
            <a:off x="4572000" y="1123890"/>
            <a:ext cx="419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C6B2D3B-639B-426D-9AB1-A23EA8CB62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3558888"/>
              </p:ext>
            </p:extLst>
          </p:nvPr>
        </p:nvGraphicFramePr>
        <p:xfrm>
          <a:off x="2438400" y="4419601"/>
          <a:ext cx="4267200" cy="1752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3C92C325-F2AA-4A7F-8792-E68C5C78A3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3402127"/>
              </p:ext>
            </p:extLst>
          </p:nvPr>
        </p:nvGraphicFramePr>
        <p:xfrm>
          <a:off x="4724400" y="877566"/>
          <a:ext cx="3581400" cy="2703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145763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400" dirty="0"/>
              <a:t>THE TEN PROVINCES AND TERRITORIES OF CANADA</a:t>
            </a:r>
          </a:p>
        </p:txBody>
      </p:sp>
    </p:spTree>
    <p:extLst>
      <p:ext uri="{BB962C8B-B14F-4D97-AF65-F5344CB8AC3E}">
        <p14:creationId xmlns:p14="http://schemas.microsoft.com/office/powerpoint/2010/main" val="991230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8AB428-487B-4F63-AE88-B64C68960DD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" y="685800"/>
            <a:ext cx="8991600" cy="5257800"/>
          </a:xfrm>
        </p:spPr>
        <p:txBody>
          <a:bodyPr/>
          <a:lstStyle/>
          <a:p>
            <a:pPr marL="0" indent="0">
              <a:buNone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CA" sz="2000" i="0" dirty="0">
                <a:latin typeface="Arial" panose="020B0604020202020204" pitchFamily="34" charset="0"/>
                <a:cs typeface="Arial" panose="020B0604020202020204" pitchFamily="34" charset="0"/>
              </a:rPr>
              <a:t>•December 4-January3 2017 British Columbia (B.C.) mainland coldest in 32 years.</a:t>
            </a:r>
          </a:p>
          <a:p>
            <a:pPr marL="0" indent="0">
              <a:buNone/>
            </a:pPr>
            <a:endParaRPr lang="en-CA" sz="20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CA" sz="2000" i="0" dirty="0">
                <a:latin typeface="Arial" panose="020B0604020202020204" pitchFamily="34" charset="0"/>
                <a:cs typeface="Arial" panose="020B0604020202020204" pitchFamily="34" charset="0"/>
              </a:rPr>
              <a:t>•February 3, 2017 12 cm snowfall at Vancouver surpassed  previous record.</a:t>
            </a:r>
          </a:p>
          <a:p>
            <a:pPr marL="0" indent="0">
              <a:buNone/>
            </a:pPr>
            <a:endParaRPr lang="en-CA" sz="20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0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CA" sz="2000" i="0" dirty="0">
                <a:latin typeface="Arial" panose="020B0604020202020204" pitchFamily="34" charset="0"/>
                <a:cs typeface="Arial" panose="020B0604020202020204" pitchFamily="34" charset="0"/>
              </a:rPr>
              <a:t>•February 4, 2017 cm at Abbotsford B.C. broke 1957 record of 7.6 cm.</a:t>
            </a:r>
          </a:p>
          <a:p>
            <a:pPr marL="0" indent="0">
              <a:buNone/>
            </a:pPr>
            <a:endParaRPr lang="en-CA" sz="20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0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CA" sz="2000" i="0" dirty="0">
                <a:latin typeface="Arial" panose="020B0604020202020204" pitchFamily="34" charset="0"/>
                <a:cs typeface="Arial" panose="020B0604020202020204" pitchFamily="34" charset="0"/>
              </a:rPr>
              <a:t>•Economic  downturn to B.C. economy  estimated at $2 </a:t>
            </a:r>
            <a:r>
              <a:rPr lang="en-CA" sz="2000" i="0" dirty="0" err="1">
                <a:latin typeface="Arial" panose="020B0604020202020204" pitchFamily="34" charset="0"/>
                <a:cs typeface="Arial" panose="020B0604020202020204" pitchFamily="34" charset="0"/>
              </a:rPr>
              <a:t>bln</a:t>
            </a:r>
            <a:r>
              <a:rPr lang="en-CA" sz="2000" i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CA" sz="20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CA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Sources: CBC News Post Jan. 6, 2017 Environment Canada &amp; Winnipeg Free Press Jan. 6 2017</a:t>
            </a:r>
          </a:p>
          <a:p>
            <a:pPr marL="0" indent="0">
              <a:buNone/>
            </a:pP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9AB82B-2547-4A6B-A6E8-8B1D49542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CA" dirty="0"/>
            </a:br>
            <a:r>
              <a:rPr lang="en-CA" dirty="0"/>
              <a:t>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332304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400" b="1" dirty="0"/>
              <a:t>Severe Winter of 2016/17 ON Canada’s West Coast</a:t>
            </a:r>
          </a:p>
        </p:txBody>
      </p:sp>
    </p:spTree>
    <p:extLst>
      <p:ext uri="{BB962C8B-B14F-4D97-AF65-F5344CB8AC3E}">
        <p14:creationId xmlns:p14="http://schemas.microsoft.com/office/powerpoint/2010/main" val="2019640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167BAFB-C568-4E4C-82D3-5965B0F5178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988" y="1706993"/>
            <a:ext cx="4224337" cy="3561489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F2D18CF-61D5-4BCE-A9AB-29EBFD450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 </a:t>
            </a:r>
            <a:br>
              <a:rPr lang="en-CA" dirty="0"/>
            </a:br>
            <a:r>
              <a:rPr lang="en-CA" dirty="0"/>
              <a:t>	</a:t>
            </a:r>
            <a:br>
              <a:rPr lang="en-CA" dirty="0"/>
            </a:br>
            <a:r>
              <a:rPr lang="en-CA" dirty="0"/>
              <a:t>	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EC9F84-3A86-4EFF-8010-5BE33BF91A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8" y="1143000"/>
            <a:ext cx="4876800" cy="3657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055E27-A348-4099-A20A-1FE7A0313CF5}"/>
              </a:ext>
            </a:extLst>
          </p:cNvPr>
          <p:cNvSpPr txBox="1"/>
          <p:nvPr/>
        </p:nvSpPr>
        <p:spPr>
          <a:xfrm>
            <a:off x="5181599" y="838200"/>
            <a:ext cx="370522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  <a:p>
            <a:r>
              <a:rPr lang="en-CA" dirty="0"/>
              <a:t>-Mar. 15, 2015 Fredericton, N.B. shut down 4 days  with 75cm (2.5 ft) of snow</a:t>
            </a:r>
          </a:p>
          <a:p>
            <a:endParaRPr lang="en-CA" dirty="0"/>
          </a:p>
          <a:p>
            <a:r>
              <a:rPr lang="en-CA" dirty="0"/>
              <a:t>-Mar. 18, 2015 48 cm (1.5 ft) of snow shut Halifax, N.S. down for a week</a:t>
            </a:r>
          </a:p>
          <a:p>
            <a:endParaRPr lang="en-CA" dirty="0"/>
          </a:p>
          <a:p>
            <a:r>
              <a:rPr lang="en-CA" dirty="0"/>
              <a:t>-Dec.17, 2016 52 cm (1.7 ft) fell in  Halifax, N.S. 13 times the average </a:t>
            </a:r>
          </a:p>
          <a:p>
            <a:endParaRPr lang="en-CA" dirty="0"/>
          </a:p>
          <a:p>
            <a:r>
              <a:rPr lang="en-CA" dirty="0"/>
              <a:t>-Feb. 16, 2017 Moncton, N.B. received</a:t>
            </a:r>
          </a:p>
          <a:p>
            <a:r>
              <a:rPr lang="en-CA" dirty="0"/>
              <a:t>107 cm( 3.6 ft) 345% of normal</a:t>
            </a:r>
          </a:p>
          <a:p>
            <a:endParaRPr lang="en-CA" dirty="0"/>
          </a:p>
          <a:p>
            <a:r>
              <a:rPr lang="en-CA" dirty="0"/>
              <a:t>-Apr. 4, 2017 62 cm (2 ft) fell on Gander</a:t>
            </a:r>
          </a:p>
          <a:p>
            <a:r>
              <a:rPr lang="en-CA" dirty="0"/>
              <a:t>Nfld. Economic impact $30-40 </a:t>
            </a:r>
            <a:r>
              <a:rPr lang="en-CA" dirty="0" err="1"/>
              <a:t>mln</a:t>
            </a:r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22D1AF-7BD9-4EC0-8BE3-E9FB1D71B145}"/>
              </a:ext>
            </a:extLst>
          </p:cNvPr>
          <p:cNvSpPr txBox="1"/>
          <p:nvPr/>
        </p:nvSpPr>
        <p:spPr>
          <a:xfrm>
            <a:off x="304800" y="4495800"/>
            <a:ext cx="7772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ECONOMIC LOSSES IN ATLANTIC CANADA 2012-2017 ESTIMATED AT $5 </a:t>
            </a:r>
            <a:r>
              <a:rPr lang="en-CA" dirty="0" err="1"/>
              <a:t>Bln</a:t>
            </a:r>
            <a:endParaRPr lang="en-CA" dirty="0"/>
          </a:p>
          <a:p>
            <a:endParaRPr lang="en-CA" dirty="0"/>
          </a:p>
          <a:p>
            <a:r>
              <a:rPr lang="en-CA" i="1" dirty="0">
                <a:solidFill>
                  <a:srgbClr val="FFFF00"/>
                </a:solidFill>
              </a:rPr>
              <a:t>Source: Environment Canada, Historical Climate Data Google Search</a:t>
            </a:r>
          </a:p>
          <a:p>
            <a:r>
              <a:rPr lang="en-CA" dirty="0"/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1143000" y="422701"/>
            <a:ext cx="7086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b="1" dirty="0"/>
              <a:t>IMPACT OF HEAVY SNOWFALL in ATLANTIC CANADA </a:t>
            </a:r>
          </a:p>
        </p:txBody>
      </p:sp>
    </p:spTree>
    <p:extLst>
      <p:ext uri="{BB962C8B-B14F-4D97-AF65-F5344CB8AC3E}">
        <p14:creationId xmlns:p14="http://schemas.microsoft.com/office/powerpoint/2010/main" val="2696220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219200" y="1545336"/>
            <a:ext cx="7010400" cy="4703064"/>
          </a:xfrm>
        </p:spPr>
        <p:txBody>
          <a:bodyPr/>
          <a:lstStyle/>
          <a:p>
            <a:pPr>
              <a:defRPr/>
            </a:pPr>
            <a:r>
              <a:rPr lang="en-CA" sz="2800" dirty="0"/>
              <a:t>2012/13: Europe: ~ US$ 50 billion</a:t>
            </a:r>
          </a:p>
          <a:p>
            <a:pPr>
              <a:defRPr/>
            </a:pPr>
            <a:r>
              <a:rPr lang="en-CA" sz="2800" dirty="0"/>
              <a:t>2013/14: US/Canada ~125 billion: Japan/China ~20 billion</a:t>
            </a:r>
          </a:p>
          <a:p>
            <a:pPr>
              <a:defRPr/>
            </a:pPr>
            <a:r>
              <a:rPr lang="en-CA" sz="2800" dirty="0"/>
              <a:t>2015: US:~25 Billion; Canada ~5-10 Billion</a:t>
            </a:r>
          </a:p>
          <a:p>
            <a:pPr>
              <a:defRPr/>
            </a:pPr>
            <a:r>
              <a:rPr lang="en-CA" sz="2800" dirty="0"/>
              <a:t>2016: US/Canada ~10 billion; Taiwan/China ~5 billion</a:t>
            </a:r>
          </a:p>
          <a:p>
            <a:pPr>
              <a:defRPr/>
            </a:pPr>
            <a:r>
              <a:rPr lang="en-CA" sz="2800" dirty="0"/>
              <a:t>2017: UK &amp; Europe: ~2-5 Billion; US:~5-7 Billion; Canada: ~3-5 Billion</a:t>
            </a:r>
          </a:p>
          <a:p>
            <a:pPr>
              <a:defRPr/>
            </a:pPr>
            <a:r>
              <a:rPr lang="en-CA" sz="2800" dirty="0"/>
              <a:t>2018: Europe: ~ 10 Billion: US/Canada ~ 25 Billion</a:t>
            </a:r>
          </a:p>
          <a:p>
            <a:endParaRPr lang="en-CA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1905000" y="533400"/>
            <a:ext cx="5791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400" dirty="0"/>
              <a:t>Economic Losses due to CWE: </a:t>
            </a:r>
            <a:br>
              <a:rPr lang="en-CA" sz="2400" dirty="0"/>
            </a:br>
            <a:r>
              <a:rPr lang="en-CA" sz="2400" dirty="0"/>
              <a:t>Preliminary Estimates</a:t>
            </a:r>
          </a:p>
        </p:txBody>
      </p:sp>
    </p:spTree>
    <p:extLst>
      <p:ext uri="{BB962C8B-B14F-4D97-AF65-F5344CB8AC3E}">
        <p14:creationId xmlns:p14="http://schemas.microsoft.com/office/powerpoint/2010/main" val="968958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51F0F1-B303-47A0-93BC-520E47CE5DCD}"/>
              </a:ext>
            </a:extLst>
          </p:cNvPr>
          <p:cNvSpPr txBox="1"/>
          <p:nvPr/>
        </p:nvSpPr>
        <p:spPr>
          <a:xfrm>
            <a:off x="29198" y="533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/>
              <a:t>PREMISE: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F545BA-EB4F-4CC9-B080-CA3D51E5E89F}"/>
              </a:ext>
            </a:extLst>
          </p:cNvPr>
          <p:cNvSpPr txBox="1"/>
          <p:nvPr/>
        </p:nvSpPr>
        <p:spPr>
          <a:xfrm>
            <a:off x="381000" y="995065"/>
            <a:ext cx="8153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• Increasing Cold Weather Extremes and diminishing solar activity in  recent years suggest a possible change in large scale circulation patterns like the El Nino/Southern Oscillation (ENSO), the North Atlantic Oscillation(NAO) and Pacific Decadal Oscillation (PDO) which produce weather/climate anomalies worldwide. </a:t>
            </a:r>
          </a:p>
          <a:p>
            <a:endParaRPr lang="en-CA" sz="2000" dirty="0"/>
          </a:p>
          <a:p>
            <a:endParaRPr lang="en-CA" sz="2000" dirty="0"/>
          </a:p>
          <a:p>
            <a:r>
              <a:rPr lang="en-CA" sz="2000" dirty="0"/>
              <a:t>•This talk analyzes recent cold weather extremes and increasing snow accumulation which are odds  with the International Panel of Climate Change (IPCC).</a:t>
            </a:r>
          </a:p>
          <a:p>
            <a:endParaRPr lang="en-CA" sz="2000" dirty="0"/>
          </a:p>
          <a:p>
            <a:endParaRPr lang="en-CA" sz="2000" dirty="0"/>
          </a:p>
          <a:p>
            <a:r>
              <a:rPr lang="en-CA" sz="2000" dirty="0"/>
              <a:t>• Economic impacts are analyzed and possible future impacts of such Cold extremes are considered as the Sun enters a grand minimum in the next 10 years. </a:t>
            </a:r>
          </a:p>
          <a:p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42215398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EB8DED8-BA43-4481-AC3E-C2152B72DCDB}"/>
              </a:ext>
            </a:extLst>
          </p:cNvPr>
          <p:cNvSpPr/>
          <p:nvPr/>
        </p:nvSpPr>
        <p:spPr>
          <a:xfrm>
            <a:off x="152400" y="533401"/>
            <a:ext cx="845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b="1" dirty="0"/>
              <a:t>  </a:t>
            </a:r>
            <a:r>
              <a:rPr lang="en-CA" sz="1800" b="1" dirty="0"/>
              <a:t>THE EDDY SOLAR MINIMUM  (CYCLES #24 and #25) A Grande Minimum?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927C5D5-EF61-405E-B3D8-BA33B09F82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1222453"/>
              </p:ext>
            </p:extLst>
          </p:nvPr>
        </p:nvGraphicFramePr>
        <p:xfrm>
          <a:off x="1828800" y="1143000"/>
          <a:ext cx="4343400" cy="3181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E492CDF5-B138-4F31-8CD2-DAD58B00152F}"/>
              </a:ext>
            </a:extLst>
          </p:cNvPr>
          <p:cNvSpPr/>
          <p:nvPr/>
        </p:nvSpPr>
        <p:spPr>
          <a:xfrm>
            <a:off x="152400" y="4564617"/>
            <a:ext cx="8991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/>
              <a:t>Top line average of nine 11-yr sunspot cycles 1902-2009, Second sunspot cycle #24 2009-?</a:t>
            </a:r>
          </a:p>
          <a:p>
            <a:r>
              <a:rPr lang="en-CA" dirty="0"/>
              <a:t>                             Bottom line cycle # 5 1798-1810 during the Dalton Minimum</a:t>
            </a:r>
          </a:p>
          <a:p>
            <a:endParaRPr lang="en-CA" dirty="0"/>
          </a:p>
          <a:p>
            <a:r>
              <a:rPr lang="en-CA" dirty="0"/>
              <a:t>• Currently in year 9 of sunspot cycle 24 (</a:t>
            </a:r>
            <a:r>
              <a:rPr lang="en-CA" dirty="0">
                <a:solidFill>
                  <a:srgbClr val="FFFF00"/>
                </a:solidFill>
              </a:rPr>
              <a:t>12 ss/</a:t>
            </a:r>
            <a:r>
              <a:rPr lang="en-CA" dirty="0" err="1">
                <a:solidFill>
                  <a:srgbClr val="FFFF00"/>
                </a:solidFill>
              </a:rPr>
              <a:t>mo</a:t>
            </a:r>
            <a:r>
              <a:rPr lang="en-CA" dirty="0"/>
              <a:t>); how long will cycle #24 last? </a:t>
            </a:r>
          </a:p>
          <a:p>
            <a:endParaRPr lang="en-CA" dirty="0"/>
          </a:p>
          <a:p>
            <a:r>
              <a:rPr lang="en-CA" dirty="0"/>
              <a:t>• Solar activity expected to diminish lower in next few years. A colder climate awaits us.</a:t>
            </a:r>
          </a:p>
          <a:p>
            <a:endParaRPr lang="en-CA" dirty="0"/>
          </a:p>
          <a:p>
            <a:r>
              <a:rPr lang="en-CA" dirty="0"/>
              <a:t> </a:t>
            </a:r>
            <a:r>
              <a:rPr lang="en-CA" i="1" dirty="0">
                <a:solidFill>
                  <a:srgbClr val="FFFF00"/>
                </a:solidFill>
              </a:rPr>
              <a:t>Sources:</a:t>
            </a:r>
            <a:r>
              <a:rPr lang="en-CA" dirty="0">
                <a:solidFill>
                  <a:srgbClr val="FFFF00"/>
                </a:solidFill>
              </a:rPr>
              <a:t> Archibald 2014, Garnett and </a:t>
            </a:r>
            <a:r>
              <a:rPr lang="en-CA" dirty="0" err="1">
                <a:solidFill>
                  <a:srgbClr val="FFFF00"/>
                </a:solidFill>
              </a:rPr>
              <a:t>Khandekar</a:t>
            </a:r>
            <a:r>
              <a:rPr lang="en-CA" dirty="0">
                <a:solidFill>
                  <a:srgbClr val="FFFF00"/>
                </a:solidFill>
              </a:rPr>
              <a:t> 2018, NCAR</a:t>
            </a:r>
          </a:p>
        </p:txBody>
      </p:sp>
    </p:spTree>
    <p:extLst>
      <p:ext uri="{BB962C8B-B14F-4D97-AF65-F5344CB8AC3E}">
        <p14:creationId xmlns:p14="http://schemas.microsoft.com/office/powerpoint/2010/main" val="3421118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09600" y="1752600"/>
            <a:ext cx="7696200" cy="3886200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CA" sz="2400" dirty="0"/>
              <a:t> Cold weather extremes   have increased worldwide  since the new millennium</a:t>
            </a:r>
          </a:p>
          <a:p>
            <a:r>
              <a:rPr lang="en-CA" sz="2400" dirty="0"/>
              <a:t>Increasing cold extremes appear to be linked to large-scale flow patterns</a:t>
            </a:r>
          </a:p>
          <a:p>
            <a:r>
              <a:rPr lang="en-CA" sz="2400" dirty="0"/>
              <a:t>Europe has witnessed five colder winters in last 15 years. North America has also witnessed colder recent winters</a:t>
            </a:r>
          </a:p>
          <a:p>
            <a:r>
              <a:rPr lang="en-CA" sz="2400" dirty="0"/>
              <a:t>Weakening SUN plays its role via NAO patterns</a:t>
            </a:r>
          </a:p>
          <a:p>
            <a:r>
              <a:rPr lang="en-CA" sz="2400" dirty="0"/>
              <a:t>Increasing Economic Impacts due to Cold Extremes </a:t>
            </a:r>
          </a:p>
          <a:p>
            <a:r>
              <a:rPr lang="en-CA" sz="2400" dirty="0"/>
              <a:t>Cold Extremes may increase in next ten years. </a:t>
            </a:r>
          </a:p>
          <a:p>
            <a:endParaRPr lang="en-CA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 </a:t>
            </a:r>
            <a:br>
              <a:rPr lang="en-CA" dirty="0"/>
            </a:br>
            <a:br>
              <a:rPr lang="en-CA" dirty="0"/>
            </a:br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1828800" y="533399"/>
            <a:ext cx="45118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b="1" dirty="0"/>
              <a:t>SUMMARY &amp; CONCLUSIONS </a:t>
            </a:r>
          </a:p>
        </p:txBody>
      </p:sp>
    </p:spTree>
    <p:extLst>
      <p:ext uri="{BB962C8B-B14F-4D97-AF65-F5344CB8AC3E}">
        <p14:creationId xmlns:p14="http://schemas.microsoft.com/office/powerpoint/2010/main" val="26145359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07A3878-1706-49FD-9116-9309383BA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	</a:t>
            </a:r>
            <a:br>
              <a:rPr lang="en-CA" dirty="0"/>
            </a:br>
            <a:r>
              <a:rPr lang="en-CA" dirty="0"/>
              <a:t>        </a:t>
            </a:r>
            <a:br>
              <a:rPr lang="en-CA" dirty="0"/>
            </a:br>
            <a:r>
              <a:rPr lang="en-CA" dirty="0"/>
              <a:t>	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110D175-8DBD-4D00-8E16-B16EECC9FA25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5726" y="942974"/>
          <a:ext cx="2886074" cy="2676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C2C2BF1B-2F04-4CC9-8022-D1B2F503F5E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066799"/>
            <a:ext cx="2886075" cy="2552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NAO Associated Temperature Patterns">
            <a:extLst>
              <a:ext uri="{FF2B5EF4-FFF2-40B4-BE49-F238E27FC236}">
                <a16:creationId xmlns:a16="http://schemas.microsoft.com/office/drawing/2014/main" id="{0B5157FD-6D3D-4126-9B8D-2D4BEE91916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1019175"/>
            <a:ext cx="2971800" cy="26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D58E661-9149-42EA-81BC-89E4740A0A10}"/>
              </a:ext>
            </a:extLst>
          </p:cNvPr>
          <p:cNvSpPr txBox="1"/>
          <p:nvPr/>
        </p:nvSpPr>
        <p:spPr>
          <a:xfrm>
            <a:off x="85725" y="3619501"/>
            <a:ext cx="273367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Orange line: NAO prior to &amp; during German growing seasons of 1976, 2003, 2006, 2007 and 2011 when  winter wheat yields reduced reduced.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  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graphicFrame>
        <p:nvGraphicFramePr>
          <p:cNvPr id="16" name="Content Placeholder 15">
            <a:extLst>
              <a:ext uri="{FF2B5EF4-FFF2-40B4-BE49-F238E27FC236}">
                <a16:creationId xmlns:a16="http://schemas.microsoft.com/office/drawing/2014/main" id="{7F6D4E4E-E6AD-42D4-A66C-272795B9B658}"/>
              </a:ext>
            </a:extLst>
          </p:cNvPr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2914104" y="3929514"/>
          <a:ext cx="2971800" cy="2180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26" name="Picture 2" descr="http://ipad.fas.usda.gov/rssiws/images/europe/precip/europe0l_sp20180301_0810_new.png">
            <a:extLst>
              <a:ext uri="{FF2B5EF4-FFF2-40B4-BE49-F238E27FC236}">
                <a16:creationId xmlns:a16="http://schemas.microsoft.com/office/drawing/2014/main" id="{CE3C2658-11DA-4A30-ACA7-EECD87A80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7" y="3962400"/>
            <a:ext cx="2552700" cy="214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600E82-AF06-449C-97F0-F29E21EC2E69}"/>
              </a:ext>
            </a:extLst>
          </p:cNvPr>
          <p:cNvSpPr txBox="1"/>
          <p:nvPr/>
        </p:nvSpPr>
        <p:spPr>
          <a:xfrm>
            <a:off x="47625" y="4800600"/>
            <a:ext cx="27336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  <a:p>
            <a:endParaRPr lang="en-CA" dirty="0"/>
          </a:p>
          <a:p>
            <a:r>
              <a:rPr lang="en-CA" dirty="0"/>
              <a:t>• La Nina in spring a factor</a:t>
            </a:r>
          </a:p>
          <a:p>
            <a:endParaRPr lang="en-CA" dirty="0"/>
          </a:p>
          <a:p>
            <a:r>
              <a:rPr lang="en-CA" dirty="0"/>
              <a:t>• Germany’s 2018 winter     wheat &amp; barley yields less than 50% of normal.</a:t>
            </a:r>
          </a:p>
        </p:txBody>
      </p:sp>
      <p:sp>
        <p:nvSpPr>
          <p:cNvPr id="4" name="Rectangle 3"/>
          <p:cNvSpPr/>
          <p:nvPr/>
        </p:nvSpPr>
        <p:spPr>
          <a:xfrm>
            <a:off x="1295400" y="304800"/>
            <a:ext cx="685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b="1" dirty="0"/>
              <a:t>THE  NAO AND THE  EUROPEAN DROUGHT OF 2018</a:t>
            </a:r>
          </a:p>
        </p:txBody>
      </p:sp>
    </p:spTree>
    <p:extLst>
      <p:ext uri="{BB962C8B-B14F-4D97-AF65-F5344CB8AC3E}">
        <p14:creationId xmlns:p14="http://schemas.microsoft.com/office/powerpoint/2010/main" val="9707299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8756B8-5000-4BC8-A13E-09B47460392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98CE872-0AE6-4FA3-B68E-2E16275FE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9206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536B18-25D3-48D1-BDCF-5D87A80315E1}"/>
              </a:ext>
            </a:extLst>
          </p:cNvPr>
          <p:cNvSpPr txBox="1"/>
          <p:nvPr/>
        </p:nvSpPr>
        <p:spPr>
          <a:xfrm>
            <a:off x="3124200" y="609600"/>
            <a:ext cx="2836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/>
              <a:t>REFERENCES (1)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F667C0-7158-4A6C-95C0-F41E3C5A2B60}"/>
              </a:ext>
            </a:extLst>
          </p:cNvPr>
          <p:cNvSpPr/>
          <p:nvPr/>
        </p:nvSpPr>
        <p:spPr>
          <a:xfrm>
            <a:off x="304800" y="1219200"/>
            <a:ext cx="86106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CA" dirty="0">
                <a:latin typeface="+mn-lt"/>
              </a:rPr>
              <a:t>Archibald, D.C 2009. Solar Cycle 24: Expectations and Implications. Energy &amp; </a:t>
            </a:r>
          </a:p>
          <a:p>
            <a:pPr marL="0" indent="0">
              <a:buNone/>
            </a:pPr>
            <a:r>
              <a:rPr lang="en-CA" dirty="0">
                <a:latin typeface="+mn-lt"/>
              </a:rPr>
              <a:t>    Environment Vol.20, No 1 &amp;2, 2009.</a:t>
            </a:r>
          </a:p>
          <a:p>
            <a:pPr marL="0" indent="0">
              <a:buNone/>
            </a:pPr>
            <a:r>
              <a:rPr lang="en-CA" dirty="0">
                <a:latin typeface="+mn-lt"/>
              </a:rPr>
              <a:t> Archibald, D. 2014. Twilight of Abundance: Why Life in the 21</a:t>
            </a:r>
            <a:r>
              <a:rPr lang="en-CA" baseline="30000" dirty="0">
                <a:latin typeface="+mn-lt"/>
              </a:rPr>
              <a:t>st</a:t>
            </a:r>
            <a:r>
              <a:rPr lang="en-CA" dirty="0">
                <a:latin typeface="+mn-lt"/>
              </a:rPr>
              <a:t> century will be Nasty,</a:t>
            </a:r>
            <a:endParaRPr lang="en-CA" b="1" dirty="0">
              <a:latin typeface="+mn-lt"/>
            </a:endParaRPr>
          </a:p>
          <a:p>
            <a:pPr marL="0" indent="0">
              <a:buNone/>
            </a:pPr>
            <a:r>
              <a:rPr lang="en-CA" dirty="0">
                <a:latin typeface="+mn-lt"/>
              </a:rPr>
              <a:t>      Brutish and Short. Regency Publishing, Washington D.C. 208 pp</a:t>
            </a:r>
          </a:p>
          <a:p>
            <a:pPr marL="0" indent="0">
              <a:buNone/>
            </a:pPr>
            <a:r>
              <a:rPr lang="en-CA" dirty="0">
                <a:latin typeface="+mn-lt"/>
              </a:rPr>
              <a:t>Allan, R. et al. 1996. El Nino/Southern Oscillation  and Climate Variability. CSIRO Publishing</a:t>
            </a:r>
          </a:p>
          <a:p>
            <a:pPr marL="0" indent="0">
              <a:buNone/>
            </a:pPr>
            <a:r>
              <a:rPr lang="en-CA" dirty="0">
                <a:latin typeface="+mn-lt"/>
              </a:rPr>
              <a:t> Browning I., E.M. 1981. Past and Future History. A Planners Guide. Fraser 	    </a:t>
            </a:r>
          </a:p>
          <a:p>
            <a:pPr marL="0" indent="0">
              <a:buNone/>
            </a:pPr>
            <a:r>
              <a:rPr lang="en-CA" dirty="0">
                <a:latin typeface="+mn-lt"/>
              </a:rPr>
              <a:t>    Publishing, Burlington Vermont.       </a:t>
            </a:r>
          </a:p>
          <a:p>
            <a:pPr marL="0" indent="0">
              <a:buNone/>
            </a:pPr>
            <a:r>
              <a:rPr lang="en-CA" dirty="0">
                <a:latin typeface="+mn-lt"/>
              </a:rPr>
              <a:t>Casey, John L. 2014. Dark Winter- How the Sun Is Causing a 30-Year Cold Spell  </a:t>
            </a:r>
          </a:p>
          <a:p>
            <a:pPr marL="0" indent="0">
              <a:buNone/>
            </a:pPr>
            <a:r>
              <a:rPr lang="en-CA" dirty="0">
                <a:latin typeface="+mn-lt"/>
              </a:rPr>
              <a:t>     Humane Books, Boca Raton, Fl. U.S.A.</a:t>
            </a:r>
          </a:p>
          <a:p>
            <a:pPr marL="0" indent="0">
              <a:buNone/>
            </a:pPr>
            <a:r>
              <a:rPr lang="en-CA" dirty="0">
                <a:latin typeface="+mn-lt"/>
              </a:rPr>
              <a:t> </a:t>
            </a:r>
            <a:r>
              <a:rPr lang="en-CA" dirty="0" err="1">
                <a:latin typeface="+mn-lt"/>
              </a:rPr>
              <a:t>Benestad</a:t>
            </a:r>
            <a:r>
              <a:rPr lang="en-CA" dirty="0">
                <a:latin typeface="+mn-lt"/>
              </a:rPr>
              <a:t>, R.E. 2010. Low solar activity is blamed for winter chill over Europe. </a:t>
            </a:r>
          </a:p>
          <a:p>
            <a:pPr marL="0" indent="0">
              <a:buNone/>
            </a:pPr>
            <a:r>
              <a:rPr lang="en-CA" dirty="0">
                <a:latin typeface="+mn-lt"/>
              </a:rPr>
              <a:t>     Environmental Research Letters 5 1-2.</a:t>
            </a:r>
            <a:r>
              <a:rPr lang="en-US" dirty="0">
                <a:latin typeface="+mn-lt"/>
              </a:rPr>
              <a:t>   </a:t>
            </a:r>
          </a:p>
          <a:p>
            <a:pPr marL="0" indent="0">
              <a:buNone/>
            </a:pPr>
            <a:r>
              <a:rPr lang="en-US" dirty="0">
                <a:latin typeface="+mn-lt"/>
              </a:rPr>
              <a:t> Canadian Broadcasting Corporation (CBC) News Post January 6, 2017, Environment </a:t>
            </a:r>
          </a:p>
          <a:p>
            <a:pPr marL="0" indent="0">
              <a:buNone/>
            </a:pPr>
            <a:r>
              <a:rPr lang="en-US" dirty="0">
                <a:latin typeface="+mn-lt"/>
              </a:rPr>
              <a:t>       Canada and Climate Change Canada. </a:t>
            </a:r>
            <a:endParaRPr lang="en-CA" dirty="0">
              <a:latin typeface="+mn-lt"/>
            </a:endParaRPr>
          </a:p>
          <a:p>
            <a:pPr marL="0" indent="0">
              <a:buNone/>
            </a:pPr>
            <a:r>
              <a:rPr lang="en-CA" dirty="0">
                <a:latin typeface="+mn-lt"/>
              </a:rPr>
              <a:t>Christy, J.R. and R.T. McNider Satellite Bulk Tropospheric Temperatures as a Metric for</a:t>
            </a:r>
          </a:p>
          <a:p>
            <a:pPr marL="0" indent="0">
              <a:buNone/>
            </a:pPr>
            <a:r>
              <a:rPr lang="en-CA" dirty="0">
                <a:latin typeface="+mn-lt"/>
              </a:rPr>
              <a:t>     Climate Sensitivity Asia-Pac. J. of Atmos Sci 53(4), 511-518, 2017.	</a:t>
            </a:r>
            <a:r>
              <a:rPr lang="en-CA" b="1" dirty="0">
                <a:latin typeface="+mn-lt"/>
              </a:rPr>
              <a:t> </a:t>
            </a:r>
            <a:endParaRPr lang="en-CA" dirty="0">
              <a:latin typeface="+mn-lt"/>
            </a:endParaRPr>
          </a:p>
          <a:p>
            <a:r>
              <a:rPr lang="en-CA" dirty="0" err="1">
                <a:latin typeface="+mn-lt"/>
              </a:rPr>
              <a:t>Cattiaux</a:t>
            </a:r>
            <a:r>
              <a:rPr lang="en-CA" dirty="0">
                <a:latin typeface="+mn-lt"/>
              </a:rPr>
              <a:t>, J. et al 2010. Winter 2010 in Europe: a cold extreme in a warming climate.</a:t>
            </a:r>
          </a:p>
          <a:p>
            <a:r>
              <a:rPr lang="en-CA" dirty="0">
                <a:latin typeface="+mn-lt"/>
              </a:rPr>
              <a:t>        Geophysical Research Letters 37 L20704 </a:t>
            </a:r>
            <a:r>
              <a:rPr lang="en-CA" dirty="0" err="1">
                <a:latin typeface="+mn-lt"/>
              </a:rPr>
              <a:t>doi</a:t>
            </a:r>
            <a:r>
              <a:rPr lang="en-CA" dirty="0">
                <a:latin typeface="+mn-lt"/>
              </a:rPr>
              <a:t>: 10.1029/201oGLO44613</a:t>
            </a:r>
          </a:p>
          <a:p>
            <a:r>
              <a:rPr lang="en-CA" b="1" dirty="0">
                <a:latin typeface="+mn-lt"/>
              </a:rPr>
              <a:t> </a:t>
            </a:r>
            <a:r>
              <a:rPr lang="en-CA" dirty="0">
                <a:latin typeface="+mn-lt"/>
              </a:rPr>
              <a:t>Environment and Climate Change Canada. Top 10 stories for 2009. Enduring prairie </a:t>
            </a:r>
          </a:p>
          <a:p>
            <a:r>
              <a:rPr lang="en-CA" dirty="0">
                <a:latin typeface="+mn-lt"/>
              </a:rPr>
              <a:t>       cold ends abruptly.</a:t>
            </a:r>
          </a:p>
          <a:p>
            <a:r>
              <a:rPr lang="en-US" dirty="0">
                <a:latin typeface="+mn-lt"/>
              </a:rPr>
              <a:t> Environment Canada and Climate Change Canada 2013.Canada’s top 10 Weather                           	stories  of 2013. 1. Alberta’s Flood of Floods Google Search.</a:t>
            </a:r>
            <a:endParaRPr lang="en-CA" dirty="0">
              <a:latin typeface="+mn-lt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404319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0D03C8-7F99-4F03-BE0D-3B05527BD298}"/>
              </a:ext>
            </a:extLst>
          </p:cNvPr>
          <p:cNvSpPr txBox="1"/>
          <p:nvPr/>
        </p:nvSpPr>
        <p:spPr>
          <a:xfrm>
            <a:off x="685800" y="30480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                               </a:t>
            </a:r>
            <a:r>
              <a:rPr lang="en-CA" sz="2400" b="1" dirty="0"/>
              <a:t>REFERENCES (2)</a:t>
            </a:r>
            <a:r>
              <a:rPr lang="en-CA" sz="2400" dirty="0"/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F698E2-7375-4A1E-B36C-7A49BF1A53A2}"/>
              </a:ext>
            </a:extLst>
          </p:cNvPr>
          <p:cNvSpPr/>
          <p:nvPr/>
        </p:nvSpPr>
        <p:spPr>
          <a:xfrm>
            <a:off x="457200" y="1219200"/>
            <a:ext cx="7848600" cy="6419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indent="180340" algn="just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Idso, C.D. R.M. Carter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F. </a:t>
            </a:r>
            <a:r>
              <a:rPr lang="en-US" dirty="0">
                <a:latin typeface="+mn-lt"/>
                <a:ea typeface="Times New Roman" panose="02020603050405020304" pitchFamily="18" charset="0"/>
              </a:rPr>
              <a:t>Singer Eds 2013: Climate Change Reconsidered II 	Physical Science. published by Heartland Institute Chicago, U.S.A. p.993</a:t>
            </a:r>
            <a:endParaRPr lang="en-CA" dirty="0"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DC49A5-D871-4DCC-9820-FD97B85C60BB}"/>
              </a:ext>
            </a:extLst>
          </p:cNvPr>
          <p:cNvSpPr/>
          <p:nvPr/>
        </p:nvSpPr>
        <p:spPr>
          <a:xfrm>
            <a:off x="304800" y="1855144"/>
            <a:ext cx="8382000" cy="6188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indent="-270510">
              <a:spcAft>
                <a:spcPts val="0"/>
              </a:spcAft>
            </a:pPr>
            <a:r>
              <a:rPr lang="en-C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Garnett, E.R. and </a:t>
            </a:r>
            <a:r>
              <a:rPr lang="en-C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Khandekar</a:t>
            </a:r>
            <a:r>
              <a:rPr lang="en-C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M.L.2018. Increasing Cold Weather Extremes since the New 	 Millennium: An Assessment with a focus on worldwide Economic Impacts. Modern   	  Environmental Science and Engineering. May 2018, Vol. 4. No 5, pp 427-438</a:t>
            </a:r>
          </a:p>
          <a:p>
            <a:pPr marL="457200" indent="-90170">
              <a:lnSpc>
                <a:spcPct val="115000"/>
              </a:lnSpc>
              <a:spcAft>
                <a:spcPts val="0"/>
              </a:spcAft>
            </a:pPr>
            <a:r>
              <a:rPr lang="en-CA" dirty="0">
                <a:latin typeface="Times New Roman" panose="02020603050405020304" pitchFamily="18" charset="0"/>
                <a:ea typeface="Times New Roman" panose="02020603050405020304" pitchFamily="18" charset="0"/>
              </a:rPr>
              <a:t>Georgieva, K., [21] C. </a:t>
            </a:r>
            <a:r>
              <a:rPr lang="en-C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Bianci</a:t>
            </a:r>
            <a:r>
              <a:rPr lang="en-C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and B. Kirov (2005), Once again about global warming    and   	solar activity, </a:t>
            </a:r>
            <a:r>
              <a:rPr lang="en-C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Mem. S. A. It. (</a:t>
            </a:r>
            <a:r>
              <a:rPr lang="en-CA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Società</a:t>
            </a:r>
            <a:r>
              <a:rPr lang="en-C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CA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Astronomica</a:t>
            </a:r>
            <a:r>
              <a:rPr lang="en-C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CA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Italiano</a:t>
            </a:r>
            <a:r>
              <a:rPr lang="en-C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 76</a:t>
            </a:r>
            <a:r>
              <a:rPr lang="en-C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969.</a:t>
            </a:r>
          </a:p>
          <a:p>
            <a:pPr marL="90170" indent="180340" algn="just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Idso, C.D. R.M. Carter and F. Singer Eds 2013: Climate Change Reconsidered II 	   	  Physical Science. published by Heartland Institute Chicago, U.S.A. p.993</a:t>
            </a:r>
            <a:endParaRPr lang="en-C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179705">
              <a:lnSpc>
                <a:spcPct val="115000"/>
              </a:lnSpc>
              <a:spcAft>
                <a:spcPts val="0"/>
              </a:spcAft>
            </a:pPr>
            <a:r>
              <a:rPr lang="en-C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IPCC 2013: Climate Change 2013; the scientific basis. Contribution to the working 	  	   Group 1 to the Fifth Assessment Report of the Intergovernmental Panel on</a:t>
            </a:r>
          </a:p>
          <a:p>
            <a:pPr marL="450215" indent="-179705">
              <a:lnSpc>
                <a:spcPct val="115000"/>
              </a:lnSpc>
              <a:spcAft>
                <a:spcPts val="0"/>
              </a:spcAft>
            </a:pPr>
            <a:r>
              <a:rPr lang="en-CA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 Climate   Change. Edited by T.F. Stocker at al Cambridge University Press.</a:t>
            </a:r>
          </a:p>
          <a:p>
            <a:pPr marL="450215" indent="-269875">
              <a:lnSpc>
                <a:spcPct val="115000"/>
              </a:lnSpc>
              <a:spcAft>
                <a:spcPts val="0"/>
              </a:spcAft>
            </a:pPr>
            <a:r>
              <a:rPr lang="en-C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Jung, T et</a:t>
            </a:r>
            <a:r>
              <a:rPr lang="en-C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al </a:t>
            </a:r>
            <a:r>
              <a:rPr lang="en-CA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2011. Origin and Predictability of the extreme negative NAO winter of   	   2009/10.</a:t>
            </a:r>
            <a:r>
              <a:rPr lang="en-C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Geophysical Research Letters</a:t>
            </a:r>
            <a:r>
              <a:rPr lang="en-C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38 L007701 </a:t>
            </a:r>
            <a:r>
              <a:rPr lang="en-C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doi</a:t>
            </a:r>
            <a:r>
              <a:rPr lang="en-CA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1029/2011GLO46786</a:t>
            </a:r>
          </a:p>
          <a:p>
            <a:pPr marL="450215" indent="-269875">
              <a:lnSpc>
                <a:spcPct val="115000"/>
              </a:lnSpc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en-C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Khandekar</a:t>
            </a:r>
            <a:r>
              <a:rPr lang="en-C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M.L. 2003 Comments on WMO statement on extreme weather events. EOS, 	   Transactions American Geophysical Union 84, 41, p.428</a:t>
            </a:r>
          </a:p>
          <a:p>
            <a:pPr marL="450215" indent="-269875">
              <a:lnSpc>
                <a:spcPct val="115000"/>
              </a:lnSpc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CA" dirty="0">
                <a:latin typeface="Times New Roman" panose="02020603050405020304" pitchFamily="18" charset="0"/>
                <a:ea typeface="Times New Roman" panose="02020603050405020304" pitchFamily="18" charset="0"/>
              </a:rPr>
              <a:t>Kodera, K. 2003. Solar influence on the spatial structure of the NAO during the winter     1900-	1999. </a:t>
            </a:r>
            <a:r>
              <a:rPr lang="en-C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Geophysical Research Letters</a:t>
            </a:r>
            <a:r>
              <a:rPr lang="en-C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30, 4 1175 doi:10.1029/2002GLO16584. </a:t>
            </a:r>
          </a:p>
          <a:p>
            <a:pPr marL="270510" indent="-90170">
              <a:lnSpc>
                <a:spcPct val="115000"/>
              </a:lnSpc>
              <a:spcAft>
                <a:spcPts val="0"/>
              </a:spcAft>
            </a:pPr>
            <a:r>
              <a:rPr lang="en-C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</a:p>
          <a:p>
            <a:pPr marL="450215" indent="-269875">
              <a:lnSpc>
                <a:spcPct val="115000"/>
              </a:lnSpc>
              <a:spcAft>
                <a:spcPts val="0"/>
              </a:spcAft>
            </a:pPr>
            <a:r>
              <a:rPr lang="en-C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en-C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Plimer, I.  2007. </a:t>
            </a:r>
            <a:r>
              <a:rPr lang="en-C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Heaven and Earth: Global</a:t>
            </a:r>
            <a:r>
              <a:rPr lang="en-CA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C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Warming the Missing Science</a:t>
            </a:r>
            <a:endParaRPr lang="en-C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0510" indent="-90170">
              <a:lnSpc>
                <a:spcPct val="115000"/>
              </a:lnSpc>
              <a:spcAft>
                <a:spcPts val="0"/>
              </a:spcAft>
            </a:pPr>
            <a:r>
              <a:rPr lang="en-C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	 </a:t>
            </a:r>
            <a:r>
              <a:rPr lang="en-CA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Connor Court Publishing Pty Ltd Ballan Victoria, Australia.</a:t>
            </a:r>
          </a:p>
          <a:p>
            <a:pPr marL="270510" indent="-90170">
              <a:lnSpc>
                <a:spcPct val="115000"/>
              </a:lnSpc>
              <a:spcAft>
                <a:spcPts val="0"/>
              </a:spcAft>
            </a:pPr>
            <a:r>
              <a:rPr lang="en-C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Seager R. </a:t>
            </a:r>
            <a:r>
              <a:rPr lang="en-C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et al </a:t>
            </a:r>
            <a:r>
              <a:rPr lang="en-CA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2010: Northern Hemisphere winter snow anomalies: ENSO, NAO and the 	 	winter of 2009/10. </a:t>
            </a:r>
            <a:r>
              <a:rPr lang="en-C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Geophysical Research Letters</a:t>
            </a:r>
            <a:r>
              <a:rPr lang="en-C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37 L14703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D5959E-86D9-42A8-BEDD-1C532C2D0476}"/>
              </a:ext>
            </a:extLst>
          </p:cNvPr>
          <p:cNvSpPr txBox="1"/>
          <p:nvPr/>
        </p:nvSpPr>
        <p:spPr>
          <a:xfrm>
            <a:off x="685800" y="914400"/>
            <a:ext cx="739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Fagan, B. The Little Ice Age. How Climate Made History 1300-1850 Basic Books</a:t>
            </a:r>
          </a:p>
        </p:txBody>
      </p:sp>
    </p:spTree>
    <p:extLst>
      <p:ext uri="{BB962C8B-B14F-4D97-AF65-F5344CB8AC3E}">
        <p14:creationId xmlns:p14="http://schemas.microsoft.com/office/powerpoint/2010/main" val="9487252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1C1B93-6DD3-45E5-9C3E-85AE281BE71F}"/>
              </a:ext>
            </a:extLst>
          </p:cNvPr>
          <p:cNvSpPr txBox="1"/>
          <p:nvPr/>
        </p:nvSpPr>
        <p:spPr>
          <a:xfrm>
            <a:off x="762000" y="5334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                                         </a:t>
            </a:r>
            <a:r>
              <a:rPr lang="en-CA" sz="2400" b="1" dirty="0"/>
              <a:t>REFERENCES (3)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8BE934-070D-4A29-90D4-7F51FEBB262E}"/>
              </a:ext>
            </a:extLst>
          </p:cNvPr>
          <p:cNvSpPr/>
          <p:nvPr/>
        </p:nvSpPr>
        <p:spPr>
          <a:xfrm>
            <a:off x="0" y="1143000"/>
            <a:ext cx="8839200" cy="919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indent="-90170">
              <a:lnSpc>
                <a:spcPct val="115000"/>
              </a:lnSpc>
              <a:spcAft>
                <a:spcPts val="0"/>
              </a:spcAft>
            </a:pPr>
            <a:r>
              <a:rPr lang="en-CA" dirty="0" err="1">
                <a:latin typeface="+mn-lt"/>
                <a:ea typeface="Times New Roman" panose="02020603050405020304" pitchFamily="18" charset="0"/>
              </a:rPr>
              <a:t>Landsheid</a:t>
            </a:r>
            <a:r>
              <a:rPr lang="en-CA" dirty="0">
                <a:latin typeface="+mn-lt"/>
                <a:ea typeface="Times New Roman" panose="02020603050405020304" pitchFamily="18" charset="0"/>
              </a:rPr>
              <a:t>, T. 2000. Solar wind near the Earth: Indicator of variations in global temperature. In: </a:t>
            </a:r>
          </a:p>
          <a:p>
            <a:pPr marL="270510" indent="-90170">
              <a:lnSpc>
                <a:spcPct val="115000"/>
              </a:lnSpc>
              <a:spcAft>
                <a:spcPts val="0"/>
              </a:spcAft>
            </a:pPr>
            <a:r>
              <a:rPr lang="en-CA" dirty="0">
                <a:latin typeface="+mn-lt"/>
                <a:ea typeface="Times New Roman" panose="02020603050405020304" pitchFamily="18" charset="0"/>
              </a:rPr>
              <a:t>      Vazquez, M. and </a:t>
            </a:r>
            <a:r>
              <a:rPr lang="en-CA" dirty="0" err="1">
                <a:latin typeface="+mn-lt"/>
                <a:ea typeface="Times New Roman" panose="02020603050405020304" pitchFamily="18" charset="0"/>
              </a:rPr>
              <a:t>Schmieder,B</a:t>
            </a:r>
            <a:r>
              <a:rPr lang="en-CA" dirty="0">
                <a:latin typeface="+mn-lt"/>
                <a:ea typeface="Times New Roman" panose="02020603050405020304" pitchFamily="18" charset="0"/>
              </a:rPr>
              <a:t>. </a:t>
            </a:r>
            <a:r>
              <a:rPr lang="en-CA" dirty="0" err="1">
                <a:latin typeface="+mn-lt"/>
                <a:ea typeface="Times New Roman" panose="02020603050405020304" pitchFamily="18" charset="0"/>
              </a:rPr>
              <a:t>ed.:The</a:t>
            </a:r>
            <a:r>
              <a:rPr lang="en-CA" dirty="0">
                <a:latin typeface="+mn-lt"/>
                <a:ea typeface="Times New Roman" panose="02020603050405020304" pitchFamily="18" charset="0"/>
              </a:rPr>
              <a:t> solar cycle and terrestrial climate. </a:t>
            </a:r>
            <a:r>
              <a:rPr lang="en-CA" i="1" dirty="0">
                <a:latin typeface="+mn-lt"/>
                <a:ea typeface="Times New Roman" panose="02020603050405020304" pitchFamily="18" charset="0"/>
              </a:rPr>
              <a:t>European Space Agency,    Special Publications</a:t>
            </a:r>
            <a:r>
              <a:rPr lang="en-CA" dirty="0">
                <a:latin typeface="+mn-lt"/>
                <a:ea typeface="Times New Roman" panose="02020603050405020304" pitchFamily="18" charset="0"/>
              </a:rPr>
              <a:t> 463, 497-500.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75A04D-9290-4250-B420-B591DB896192}"/>
              </a:ext>
            </a:extLst>
          </p:cNvPr>
          <p:cNvSpPr/>
          <p:nvPr/>
        </p:nvSpPr>
        <p:spPr>
          <a:xfrm>
            <a:off x="0" y="2062098"/>
            <a:ext cx="9144000" cy="6040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indent="-90170">
              <a:lnSpc>
                <a:spcPct val="115000"/>
              </a:lnSpc>
              <a:spcAft>
                <a:spcPts val="0"/>
              </a:spcAft>
            </a:pPr>
            <a:r>
              <a:rPr lang="en-CA" dirty="0">
                <a:latin typeface="+mn-lt"/>
                <a:ea typeface="Times New Roman" panose="02020603050405020304" pitchFamily="18" charset="0"/>
              </a:rPr>
              <a:t> Lockwood M. et al 2010. Are cold winters in Europe associated with low solar 	 	    	   activity? </a:t>
            </a:r>
            <a:r>
              <a:rPr lang="en-CA" i="1" dirty="0">
                <a:latin typeface="+mn-lt"/>
                <a:ea typeface="Times New Roman" panose="02020603050405020304" pitchFamily="18" charset="0"/>
              </a:rPr>
              <a:t>Environment Research Letters</a:t>
            </a:r>
            <a:r>
              <a:rPr lang="en-CA" dirty="0">
                <a:latin typeface="+mn-lt"/>
                <a:ea typeface="Times New Roman" panose="02020603050405020304" pitchFamily="18" charset="0"/>
              </a:rPr>
              <a:t> 5 </a:t>
            </a:r>
            <a:r>
              <a:rPr lang="en-CA" dirty="0" err="1">
                <a:latin typeface="+mn-lt"/>
                <a:ea typeface="Times New Roman" panose="02020603050405020304" pitchFamily="18" charset="0"/>
              </a:rPr>
              <a:t>doi</a:t>
            </a:r>
            <a:r>
              <a:rPr lang="en-CA" dirty="0">
                <a:latin typeface="+mn-lt"/>
                <a:ea typeface="Times New Roman" panose="02020603050405020304" pitchFamily="18" charset="0"/>
              </a:rPr>
              <a:t>: 10.1088/1748-9326/5/2/024001</a:t>
            </a:r>
          </a:p>
          <a:p>
            <a:pPr marL="450215" indent="-269875">
              <a:lnSpc>
                <a:spcPct val="115000"/>
              </a:lnSpc>
              <a:spcAft>
                <a:spcPts val="0"/>
              </a:spcAft>
            </a:pPr>
            <a:r>
              <a:rPr lang="en-CA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CA" dirty="0" err="1">
                <a:latin typeface="+mn-lt"/>
                <a:ea typeface="Times New Roman" panose="02020603050405020304" pitchFamily="18" charset="0"/>
              </a:rPr>
              <a:t>Petukhon</a:t>
            </a:r>
            <a:r>
              <a:rPr lang="en-CA" dirty="0">
                <a:latin typeface="+mn-lt"/>
                <a:ea typeface="Times New Roman" panose="02020603050405020304" pitchFamily="18" charset="0"/>
              </a:rPr>
              <a:t> V. and V.A. Semenov 2010. A link between reduced Barents-Kara sea and cold winter extremes over northern continents. </a:t>
            </a:r>
            <a:r>
              <a:rPr lang="en-CA" i="1" dirty="0">
                <a:latin typeface="+mn-lt"/>
                <a:ea typeface="Times New Roman" panose="02020603050405020304" pitchFamily="18" charset="0"/>
              </a:rPr>
              <a:t>Journal of Geophysical Research</a:t>
            </a:r>
            <a:r>
              <a:rPr lang="en-CA" dirty="0">
                <a:latin typeface="+mn-lt"/>
                <a:ea typeface="Times New Roman" panose="02020603050405020304" pitchFamily="18" charset="0"/>
              </a:rPr>
              <a:t> 115 </a:t>
            </a:r>
            <a:r>
              <a:rPr lang="en-CA" dirty="0">
                <a:ea typeface="Times New Roman" panose="02020603050405020304" pitchFamily="18" charset="0"/>
              </a:rPr>
              <a:t>D21111 </a:t>
            </a:r>
            <a:r>
              <a:rPr lang="en-CA" dirty="0" err="1">
                <a:ea typeface="Times New Roman" panose="02020603050405020304" pitchFamily="18" charset="0"/>
              </a:rPr>
              <a:t>doi</a:t>
            </a:r>
            <a:r>
              <a:rPr lang="en-CA" dirty="0">
                <a:ea typeface="Times New Roman" panose="02020603050405020304" pitchFamily="18" charset="0"/>
              </a:rPr>
              <a:t>: 10.1029/209JDO 13568.</a:t>
            </a:r>
          </a:p>
          <a:p>
            <a:pPr marL="450215" indent="-269875">
              <a:lnSpc>
                <a:spcPct val="115000"/>
              </a:lnSpc>
              <a:spcAft>
                <a:spcPts val="0"/>
              </a:spcAft>
            </a:pPr>
            <a:r>
              <a:rPr lang="en-CA" dirty="0">
                <a:latin typeface="+mn-lt"/>
                <a:ea typeface="Times New Roman" panose="02020603050405020304" pitchFamily="18" charset="0"/>
              </a:rPr>
              <a:t>Plimer, I.  2007. </a:t>
            </a:r>
            <a:r>
              <a:rPr lang="en-CA" i="1" dirty="0">
                <a:latin typeface="+mn-lt"/>
                <a:ea typeface="Times New Roman" panose="02020603050405020304" pitchFamily="18" charset="0"/>
              </a:rPr>
              <a:t>Heaven and Earth: Global</a:t>
            </a:r>
            <a:r>
              <a:rPr lang="en-CA" b="1" i="1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CA" i="1" dirty="0">
                <a:latin typeface="+mn-lt"/>
                <a:ea typeface="Times New Roman" panose="02020603050405020304" pitchFamily="18" charset="0"/>
              </a:rPr>
              <a:t>Warming the Missing Science</a:t>
            </a:r>
            <a:endParaRPr lang="en-CA" dirty="0">
              <a:latin typeface="+mn-lt"/>
              <a:ea typeface="Times New Roman" panose="02020603050405020304" pitchFamily="18" charset="0"/>
            </a:endParaRPr>
          </a:p>
          <a:p>
            <a:pPr marL="270510" indent="-90170">
              <a:lnSpc>
                <a:spcPct val="115000"/>
              </a:lnSpc>
              <a:spcAft>
                <a:spcPts val="0"/>
              </a:spcAft>
            </a:pPr>
            <a:r>
              <a:rPr lang="en-CA" i="1" dirty="0">
                <a:latin typeface="+mn-lt"/>
                <a:ea typeface="Times New Roman" panose="02020603050405020304" pitchFamily="18" charset="0"/>
              </a:rPr>
              <a:t>       </a:t>
            </a:r>
            <a:r>
              <a:rPr lang="en-CA" dirty="0">
                <a:latin typeface="+mn-lt"/>
                <a:ea typeface="Times New Roman" panose="02020603050405020304" pitchFamily="18" charset="0"/>
              </a:rPr>
              <a:t>Connor Court Publishing Pty Ltd Ballan Victoria, Australia.</a:t>
            </a:r>
          </a:p>
          <a:p>
            <a:pPr marL="270510" indent="-90170">
              <a:lnSpc>
                <a:spcPct val="115000"/>
              </a:lnSpc>
              <a:spcAft>
                <a:spcPts val="0"/>
              </a:spcAft>
            </a:pPr>
            <a:r>
              <a:rPr lang="en-CA" dirty="0">
                <a:latin typeface="+mn-lt"/>
                <a:ea typeface="Times New Roman" panose="02020603050405020304" pitchFamily="18" charset="0"/>
              </a:rPr>
              <a:t> Seager R. </a:t>
            </a:r>
            <a:r>
              <a:rPr lang="en-CA" i="1" dirty="0">
                <a:latin typeface="+mn-lt"/>
                <a:ea typeface="Times New Roman" panose="02020603050405020304" pitchFamily="18" charset="0"/>
              </a:rPr>
              <a:t>et al </a:t>
            </a:r>
            <a:r>
              <a:rPr lang="en-CA" dirty="0">
                <a:latin typeface="+mn-lt"/>
                <a:ea typeface="Times New Roman" panose="02020603050405020304" pitchFamily="18" charset="0"/>
              </a:rPr>
              <a:t>2010: Northern Hemisphere winter snow anomalies: ENSO, NAO and the  winter of  	2009/10. </a:t>
            </a:r>
            <a:r>
              <a:rPr lang="en-CA" i="1" dirty="0">
                <a:latin typeface="+mn-lt"/>
                <a:ea typeface="Times New Roman" panose="02020603050405020304" pitchFamily="18" charset="0"/>
              </a:rPr>
              <a:t>Geophysical Research Letters</a:t>
            </a:r>
            <a:r>
              <a:rPr lang="en-CA" dirty="0">
                <a:latin typeface="+mn-lt"/>
                <a:ea typeface="Times New Roman" panose="02020603050405020304" pitchFamily="18" charset="0"/>
              </a:rPr>
              <a:t> 37 L14703</a:t>
            </a:r>
          </a:p>
          <a:p>
            <a:r>
              <a:rPr lang="en-CA" dirty="0">
                <a:latin typeface="+mn-lt"/>
              </a:rPr>
              <a:t>     Soon Willie and David R Legates 2013: Solar irradiance modulation of equator-to-pole (Arctic)  	temperature gradients: Empirical evidence for climate variation on multi-decadal timescales. </a:t>
            </a:r>
            <a:r>
              <a:rPr lang="en-CA" i="1" dirty="0">
                <a:latin typeface="+mn-lt"/>
              </a:rPr>
              <a:t>J 	of Atmospheric and Solar-terrestrial Physics 93 45-56</a:t>
            </a:r>
            <a:r>
              <a:rPr lang="en-CA" dirty="0">
                <a:latin typeface="+mn-lt"/>
              </a:rPr>
              <a:t> </a:t>
            </a:r>
          </a:p>
          <a:p>
            <a:r>
              <a:rPr lang="en-CA" dirty="0">
                <a:latin typeface="+mn-lt"/>
              </a:rPr>
              <a:t>    </a:t>
            </a:r>
            <a:r>
              <a:rPr lang="en-CA" dirty="0" err="1">
                <a:latin typeface="+mn-lt"/>
              </a:rPr>
              <a:t>Svensmark</a:t>
            </a:r>
            <a:r>
              <a:rPr lang="en-CA" dirty="0">
                <a:latin typeface="+mn-lt"/>
              </a:rPr>
              <a:t> </a:t>
            </a:r>
            <a:r>
              <a:rPr lang="en-CA" i="1" dirty="0">
                <a:latin typeface="+mn-lt"/>
              </a:rPr>
              <a:t>et al.</a:t>
            </a:r>
            <a:r>
              <a:rPr lang="en-CA" dirty="0">
                <a:latin typeface="+mn-lt"/>
              </a:rPr>
              <a:t> 2017</a:t>
            </a:r>
            <a:r>
              <a:rPr lang="en-CA" i="1" dirty="0">
                <a:latin typeface="+mn-lt"/>
              </a:rPr>
              <a:t>. </a:t>
            </a:r>
            <a:r>
              <a:rPr lang="en-CA" dirty="0">
                <a:latin typeface="+mn-lt"/>
              </a:rPr>
              <a:t>Increased ionization supports growth of aerosols into cloud condensation</a:t>
            </a:r>
          </a:p>
          <a:p>
            <a:r>
              <a:rPr lang="en-CA" dirty="0">
                <a:latin typeface="+mn-lt"/>
              </a:rPr>
              <a:t>           nuclei. </a:t>
            </a:r>
            <a:r>
              <a:rPr lang="en-CA" i="1" dirty="0">
                <a:latin typeface="+mn-lt"/>
              </a:rPr>
              <a:t>Nature</a:t>
            </a:r>
            <a:r>
              <a:rPr lang="en-CA" dirty="0">
                <a:latin typeface="+mn-lt"/>
              </a:rPr>
              <a:t> Communication. DOI; 10.10.1038/S41467-017-02082-2 published online Dec. 19, 2017.</a:t>
            </a:r>
          </a:p>
          <a:p>
            <a:r>
              <a:rPr lang="en-CA" dirty="0">
                <a:latin typeface="+mn-lt"/>
              </a:rPr>
              <a:t>    </a:t>
            </a:r>
            <a:r>
              <a:rPr lang="en-CA" dirty="0" err="1">
                <a:latin typeface="+mn-lt"/>
              </a:rPr>
              <a:t>Svensmark</a:t>
            </a:r>
            <a:r>
              <a:rPr lang="en-CA" dirty="0">
                <a:latin typeface="+mn-lt"/>
              </a:rPr>
              <a:t>, H. and Calder N. 2007. </a:t>
            </a:r>
            <a:r>
              <a:rPr lang="en-CA" i="1" dirty="0">
                <a:latin typeface="+mn-lt"/>
              </a:rPr>
              <a:t>The Chilling Stars. A new Theory of Climate  Change. </a:t>
            </a:r>
            <a:r>
              <a:rPr lang="en-CA" dirty="0">
                <a:latin typeface="+mn-lt"/>
              </a:rPr>
              <a:t>Icon  Books Ltd.</a:t>
            </a:r>
          </a:p>
          <a:p>
            <a:r>
              <a:rPr lang="en-US" dirty="0"/>
              <a:t>   Toronto Star Newspaper, March 19, 2014.</a:t>
            </a:r>
            <a:endParaRPr lang="en-CA" dirty="0"/>
          </a:p>
          <a:p>
            <a:pPr marL="270510" indent="-90170">
              <a:lnSpc>
                <a:spcPct val="115000"/>
              </a:lnSpc>
              <a:spcAft>
                <a:spcPts val="0"/>
              </a:spcAft>
            </a:pPr>
            <a:endParaRPr lang="en-C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0510" indent="-90170">
              <a:lnSpc>
                <a:spcPct val="115000"/>
              </a:lnSpc>
              <a:spcAft>
                <a:spcPts val="0"/>
              </a:spcAft>
            </a:pPr>
            <a:endParaRPr lang="en-C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0510" indent="-90170">
              <a:lnSpc>
                <a:spcPct val="115000"/>
              </a:lnSpc>
              <a:spcAft>
                <a:spcPts val="0"/>
              </a:spcAft>
            </a:pPr>
            <a:endParaRPr lang="en-C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0510" indent="-90170">
              <a:lnSpc>
                <a:spcPct val="115000"/>
              </a:lnSpc>
              <a:spcAft>
                <a:spcPts val="0"/>
              </a:spcAft>
            </a:pPr>
            <a:endParaRPr lang="en-C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0510" indent="-90170">
              <a:lnSpc>
                <a:spcPct val="115000"/>
              </a:lnSpc>
              <a:spcAft>
                <a:spcPts val="0"/>
              </a:spcAft>
            </a:pPr>
            <a:endParaRPr lang="en-C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0510" indent="-90170">
              <a:lnSpc>
                <a:spcPct val="115000"/>
              </a:lnSpc>
              <a:spcAft>
                <a:spcPts val="0"/>
              </a:spcAft>
            </a:pPr>
            <a:endParaRPr lang="en-C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4329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7AA060-5CB9-484F-B531-24C6F5E272D1}"/>
              </a:ext>
            </a:extLst>
          </p:cNvPr>
          <p:cNvSpPr txBox="1"/>
          <p:nvPr/>
        </p:nvSpPr>
        <p:spPr>
          <a:xfrm>
            <a:off x="1447800" y="685800"/>
            <a:ext cx="533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                  REFERENCES (4)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79AFFC-D9B6-4D5C-92BE-A3F3067889E6}"/>
              </a:ext>
            </a:extLst>
          </p:cNvPr>
          <p:cNvSpPr/>
          <p:nvPr/>
        </p:nvSpPr>
        <p:spPr>
          <a:xfrm>
            <a:off x="647700" y="1295400"/>
            <a:ext cx="6934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/>
              <a:t>Van </a:t>
            </a:r>
            <a:r>
              <a:rPr lang="en-CA" dirty="0" err="1"/>
              <a:t>Geel</a:t>
            </a:r>
            <a:r>
              <a:rPr lang="en-CA" dirty="0"/>
              <a:t>, B and P.A. Ziegler 2013 IPCC underestimates the sun’s role in climate change. </a:t>
            </a:r>
            <a:r>
              <a:rPr lang="en-CA" i="1" dirty="0"/>
              <a:t>Energy and Environment</a:t>
            </a:r>
            <a:r>
              <a:rPr lang="en-CA" dirty="0"/>
              <a:t> 24 431-451.</a:t>
            </a:r>
          </a:p>
          <a:p>
            <a:r>
              <a:rPr lang="en-US" dirty="0"/>
              <a:t>Winnipeg Free Press February 6, 2017.</a:t>
            </a:r>
          </a:p>
          <a:p>
            <a:r>
              <a:rPr lang="en-CA" i="1" dirty="0"/>
              <a:t>The World Book Encyclopedia</a:t>
            </a:r>
            <a:r>
              <a:rPr lang="en-CA" dirty="0"/>
              <a:t> 1966. N-O Napoleon I, p.15.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42EE86-A26A-4FDF-A439-59C304276A86}"/>
              </a:ext>
            </a:extLst>
          </p:cNvPr>
          <p:cNvSpPr txBox="1"/>
          <p:nvPr/>
        </p:nvSpPr>
        <p:spPr>
          <a:xfrm>
            <a:off x="647700" y="2895600"/>
            <a:ext cx="693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  <a:p>
            <a:r>
              <a:rPr lang="en-CA" b="1" dirty="0"/>
              <a:t>                                   </a:t>
            </a:r>
            <a:r>
              <a:rPr lang="en-CA" b="1" dirty="0" err="1"/>
              <a:t>Acknowlegement</a:t>
            </a:r>
            <a:r>
              <a:rPr lang="en-CA" b="1" dirty="0"/>
              <a:t> </a:t>
            </a:r>
          </a:p>
          <a:p>
            <a:endParaRPr lang="en-CA" b="1" dirty="0"/>
          </a:p>
          <a:p>
            <a:r>
              <a:rPr lang="en-CA" b="1" dirty="0"/>
              <a:t>This to acknowledge  that the map of Canada was obtained from      	Agriculture and Agri-Food Canada (AAFC)</a:t>
            </a:r>
          </a:p>
          <a:p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8375401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E6BA81C-6695-4D30-B117-B0F2A5917FA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6346976-BE81-47C4-AA14-391FF6715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CA" dirty="0"/>
            </a:br>
            <a:r>
              <a:rPr lang="en-CA" dirty="0"/>
              <a:t>                                   </a:t>
            </a:r>
            <a:r>
              <a:rPr lang="en-CA" dirty="0" err="1"/>
              <a:t>rences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656877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723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351C99B-8886-493F-B85D-5AA1A071F8C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5181600"/>
            <a:ext cx="7315200" cy="249936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 </a:t>
            </a:r>
          </a:p>
          <a:p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6FA9C8-B7AF-4EFA-AD8F-DFD6CBBAA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CA" dirty="0"/>
            </a:br>
            <a:br>
              <a:rPr lang="en-CA" dirty="0"/>
            </a:br>
            <a:r>
              <a:rPr lang="en-CA" dirty="0"/>
              <a:t>                </a:t>
            </a:r>
            <a:br>
              <a:rPr lang="en-CA" dirty="0"/>
            </a:br>
            <a:br>
              <a:rPr lang="en-CA" dirty="0"/>
            </a:br>
            <a:endParaRPr lang="en-C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E54F54-9C40-4145-B241-785BA6EED801}"/>
              </a:ext>
            </a:extLst>
          </p:cNvPr>
          <p:cNvSpPr/>
          <p:nvPr/>
        </p:nvSpPr>
        <p:spPr>
          <a:xfrm>
            <a:off x="150962" y="331111"/>
            <a:ext cx="89916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/>
              <a:t> </a:t>
            </a:r>
          </a:p>
          <a:p>
            <a:endParaRPr lang="en-CA" dirty="0"/>
          </a:p>
          <a:p>
            <a:r>
              <a:rPr lang="en-CA" dirty="0"/>
              <a:t> </a:t>
            </a:r>
          </a:p>
          <a:p>
            <a:r>
              <a:rPr lang="en-CA" sz="2000" dirty="0"/>
              <a:t>Hypothesis: Warming of earth’s climate is being caused by human-CO2 emissions: Increasing CO2 emissions in Future will warm the climate by 3°C or more by 2050.</a:t>
            </a:r>
          </a:p>
          <a:p>
            <a:r>
              <a:rPr lang="en-CA" sz="2000" dirty="0"/>
              <a:t>--</a:t>
            </a:r>
          </a:p>
          <a:p>
            <a:r>
              <a:rPr lang="en-CA" sz="2000" dirty="0"/>
              <a:t>Reality:</a:t>
            </a:r>
          </a:p>
          <a:p>
            <a:r>
              <a:rPr lang="en-CA" sz="2000" dirty="0"/>
              <a:t>Climate warmed by 0.8°C or more between 1977-98 period.</a:t>
            </a:r>
          </a:p>
          <a:p>
            <a:endParaRPr lang="en-CA" sz="2000" dirty="0"/>
          </a:p>
          <a:p>
            <a:r>
              <a:rPr lang="en-CA" sz="2000" dirty="0"/>
              <a:t>NO additional warming since about 2000.</a:t>
            </a:r>
          </a:p>
          <a:p>
            <a:endParaRPr lang="en-CA" sz="2000" dirty="0"/>
          </a:p>
          <a:p>
            <a:r>
              <a:rPr lang="en-CA" sz="2000" dirty="0"/>
              <a:t>Cold Weather Extremes ( CWE) on the rise worldwide since the new millennium.</a:t>
            </a:r>
          </a:p>
          <a:p>
            <a:r>
              <a:rPr lang="en-CA" sz="2000" dirty="0"/>
              <a:t>--</a:t>
            </a:r>
          </a:p>
          <a:p>
            <a:r>
              <a:rPr lang="en-CA" sz="2000" dirty="0"/>
              <a:t>Europe:  FIVE cold winters, 2002/03, 2005/06, 2007/08 2009/10 and 2012/13 </a:t>
            </a:r>
          </a:p>
          <a:p>
            <a:r>
              <a:rPr lang="en-CA" sz="2000" dirty="0"/>
              <a:t>North America : 2013/14 &amp; 2014/15 longest and coldest , 2017/18 another long and cold winter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31242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dirty="0"/>
              <a:t> </a:t>
            </a:r>
            <a:r>
              <a:rPr lang="en-CA" sz="2400" dirty="0"/>
              <a:t>The Global warming Debate: A Brief Overview</a:t>
            </a:r>
          </a:p>
        </p:txBody>
      </p:sp>
    </p:spTree>
    <p:extLst>
      <p:ext uri="{BB962C8B-B14F-4D97-AF65-F5344CB8AC3E}">
        <p14:creationId xmlns:p14="http://schemas.microsoft.com/office/powerpoint/2010/main" val="37615903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4B28ADE-E9F8-4F68-B83C-604104A657D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CB5F6E-6419-404D-8DFA-6A35251DB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09636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58980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0C84E7A-57A3-4338-9D92-291BA04846B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5EA6D76-93B0-436B-987B-186C74643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6802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650C74-8027-4EBD-8998-90AD01DD2C4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8600" y="1066800"/>
            <a:ext cx="8839200" cy="4800600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•In 2002/03, 2005/06, 2009/10 </a:t>
            </a:r>
            <a:r>
              <a:rPr lang="en-CA" dirty="0">
                <a:solidFill>
                  <a:srgbClr val="FFFF00"/>
                </a:solidFill>
              </a:rPr>
              <a:t>(11 ss/</a:t>
            </a:r>
            <a:r>
              <a:rPr lang="en-CA" dirty="0" err="1">
                <a:solidFill>
                  <a:srgbClr val="FFFF00"/>
                </a:solidFill>
              </a:rPr>
              <a:t>mo</a:t>
            </a:r>
            <a:r>
              <a:rPr lang="en-CA" dirty="0">
                <a:solidFill>
                  <a:srgbClr val="FFFF00"/>
                </a:solidFill>
              </a:rPr>
              <a:t>)</a:t>
            </a:r>
            <a:r>
              <a:rPr lang="en-CA" dirty="0"/>
              <a:t>and 2011/12  Europe bore  the brunt of four</a:t>
            </a:r>
          </a:p>
          <a:p>
            <a:pPr marL="0" indent="0">
              <a:buNone/>
            </a:pPr>
            <a:r>
              <a:rPr lang="en-CA" dirty="0"/>
              <a:t>    severe Northern Hemispheric winter winters.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• The winter of 2005/2006 exceptionally cold over western and northeastern  Europe  in   which 23 people died Gdansk, Poland as a result of cold and heavy snow.   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•In December 2010 Sweden reported its coldest  winter in 100 years.</a:t>
            </a:r>
          </a:p>
          <a:p>
            <a:endParaRPr lang="en-CA" dirty="0"/>
          </a:p>
          <a:p>
            <a:pPr marL="0" indent="0">
              <a:buNone/>
            </a:pPr>
            <a:r>
              <a:rPr lang="en-CA" dirty="0"/>
              <a:t>•In </a:t>
            </a:r>
            <a:r>
              <a:rPr lang="en-CA" dirty="0">
                <a:solidFill>
                  <a:srgbClr val="FFFF00"/>
                </a:solidFill>
              </a:rPr>
              <a:t>2009/10 </a:t>
            </a:r>
            <a:r>
              <a:rPr lang="en-CA" dirty="0"/>
              <a:t>Scotland suffered the coldest winter months in almost 100 years.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•In December 2010 Britain  recorded its coldest December in 120 years, the </a:t>
            </a:r>
          </a:p>
          <a:p>
            <a:pPr marL="0" indent="0">
              <a:buNone/>
            </a:pPr>
            <a:r>
              <a:rPr lang="en-CA" dirty="0"/>
              <a:t>   second coldest December since records began in 1659. 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•The winter of </a:t>
            </a:r>
            <a:r>
              <a:rPr lang="en-CA" dirty="0">
                <a:solidFill>
                  <a:srgbClr val="FFFF00"/>
                </a:solidFill>
              </a:rPr>
              <a:t>2009/2010 </a:t>
            </a:r>
            <a:r>
              <a:rPr lang="en-CA" dirty="0"/>
              <a:t> Siberia witnessed one of  coldest winters ever recorded    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3860B8B-6B1C-4AC7-99B0-4B16E07EC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CA" dirty="0"/>
            </a:br>
            <a:r>
              <a:rPr lang="en-CA" dirty="0"/>
              <a:t>	</a:t>
            </a:r>
            <a:br>
              <a:rPr lang="en-CA" dirty="0"/>
            </a:br>
            <a:r>
              <a:rPr lang="en-CA" dirty="0"/>
              <a:t>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3B54C4-DF88-48F6-9549-351EFEFAE6B0}"/>
              </a:ext>
            </a:extLst>
          </p:cNvPr>
          <p:cNvSpPr txBox="1"/>
          <p:nvPr/>
        </p:nvSpPr>
        <p:spPr>
          <a:xfrm>
            <a:off x="609600" y="6096000"/>
            <a:ext cx="81962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>
                <a:solidFill>
                  <a:srgbClr val="FFFF00"/>
                </a:solidFill>
              </a:rPr>
              <a:t>Sources: </a:t>
            </a:r>
            <a:r>
              <a:rPr lang="en-CA" i="1" dirty="0" err="1">
                <a:solidFill>
                  <a:srgbClr val="FFFF00"/>
                </a:solidFill>
              </a:rPr>
              <a:t>Khandekar</a:t>
            </a:r>
            <a:r>
              <a:rPr lang="en-CA" i="1" dirty="0">
                <a:solidFill>
                  <a:srgbClr val="FFFF00"/>
                </a:solidFill>
              </a:rPr>
              <a:t>, M.L. 2013., </a:t>
            </a:r>
            <a:r>
              <a:rPr lang="en-CA" i="1" dirty="0" err="1">
                <a:solidFill>
                  <a:srgbClr val="FFFF00"/>
                </a:solidFill>
              </a:rPr>
              <a:t>Petkhon</a:t>
            </a:r>
            <a:r>
              <a:rPr lang="en-CA" i="1" dirty="0">
                <a:solidFill>
                  <a:srgbClr val="FFFF00"/>
                </a:solidFill>
              </a:rPr>
              <a:t>, V. &amp; V.A. Semenov, 2010., Casey, J.L. 2014.,</a:t>
            </a:r>
          </a:p>
          <a:p>
            <a:r>
              <a:rPr lang="en-CA" i="1" dirty="0">
                <a:solidFill>
                  <a:srgbClr val="FFFF00"/>
                </a:solidFill>
              </a:rPr>
              <a:t>               </a:t>
            </a:r>
            <a:r>
              <a:rPr lang="en-CA" i="1" dirty="0" err="1">
                <a:solidFill>
                  <a:srgbClr val="FFFF00"/>
                </a:solidFill>
              </a:rPr>
              <a:t>Cattiaux</a:t>
            </a:r>
            <a:r>
              <a:rPr lang="en-CA" i="1" dirty="0">
                <a:solidFill>
                  <a:srgbClr val="FFFF00"/>
                </a:solidFill>
              </a:rPr>
              <a:t>, J, et al 2010., Jung, T et al 2011., Seager, R. 2010., Idso et al 2013. </a:t>
            </a:r>
          </a:p>
        </p:txBody>
      </p:sp>
      <p:sp>
        <p:nvSpPr>
          <p:cNvPr id="5" name="Rectangle 4"/>
          <p:cNvSpPr/>
          <p:nvPr/>
        </p:nvSpPr>
        <p:spPr>
          <a:xfrm>
            <a:off x="481864" y="304800"/>
            <a:ext cx="81962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b="1" dirty="0"/>
              <a:t>             Cold Extremes in Northern Europe and Siberia</a:t>
            </a:r>
          </a:p>
          <a:p>
            <a:r>
              <a:rPr lang="en-CA" sz="2000" b="1" dirty="0"/>
              <a:t>                                         2000-2012</a:t>
            </a:r>
          </a:p>
        </p:txBody>
      </p:sp>
    </p:spTree>
    <p:extLst>
      <p:ext uri="{BB962C8B-B14F-4D97-AF65-F5344CB8AC3E}">
        <p14:creationId xmlns:p14="http://schemas.microsoft.com/office/powerpoint/2010/main" val="3692977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0DC0FDB-8693-4375-BADD-EF1059D15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9D8266-992F-40A8-AE6D-8DBDDDC0AAF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1081087"/>
            <a:ext cx="2514599" cy="254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NAO Associated Temperature Patterns">
            <a:extLst>
              <a:ext uri="{FF2B5EF4-FFF2-40B4-BE49-F238E27FC236}">
                <a16:creationId xmlns:a16="http://schemas.microsoft.com/office/drawing/2014/main" id="{4F05A853-EBE2-47B3-B25A-4C8B39502BD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1019175"/>
            <a:ext cx="2971800" cy="26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1EE5361-A2BD-4476-9BCC-30D425465EF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1" y="4272379"/>
            <a:ext cx="8839200" cy="2433221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• The NAO was discovered by Sir Gilbert Walker in the early part of the 20</a:t>
            </a:r>
            <a:r>
              <a:rPr lang="en-CA" baseline="30000" dirty="0"/>
              <a:t>th</a:t>
            </a:r>
            <a:r>
              <a:rPr lang="en-CA" dirty="0"/>
              <a:t> Century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• Above winters mean sunspot activity 25 ss/mo. </a:t>
            </a:r>
            <a:r>
              <a:rPr lang="en-CA" dirty="0">
                <a:solidFill>
                  <a:srgbClr val="FFFF00"/>
                </a:solidFill>
              </a:rPr>
              <a:t> 2009/10   11 ss/</a:t>
            </a:r>
            <a:r>
              <a:rPr lang="en-CA" dirty="0" err="1">
                <a:solidFill>
                  <a:srgbClr val="FFFF00"/>
                </a:solidFill>
              </a:rPr>
              <a:t>mo</a:t>
            </a:r>
            <a:r>
              <a:rPr lang="en-CA" dirty="0">
                <a:solidFill>
                  <a:srgbClr val="FFFF00"/>
                </a:solidFill>
              </a:rPr>
              <a:t>  </a:t>
            </a:r>
            <a:r>
              <a:rPr lang="en-CA" dirty="0"/>
              <a:t>Avg: 57 1985-2017 </a:t>
            </a:r>
          </a:p>
          <a:p>
            <a:pPr marL="0" indent="0">
              <a:buNone/>
            </a:pPr>
            <a:endParaRPr lang="en-CA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CA" dirty="0"/>
              <a:t> • NAO accumulation Nov-Mar  -5.93 in 2009/10 and -2.77 in 2005/06. See next slide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 • Solar influence on NAO originates  from the Eurasian continent in early winter.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 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1AA55F89-5068-4468-8426-6BADC7934E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6009835"/>
              </p:ext>
            </p:extLst>
          </p:nvPr>
        </p:nvGraphicFramePr>
        <p:xfrm>
          <a:off x="228600" y="1143000"/>
          <a:ext cx="2657475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343186E-5B03-4FEA-877A-B053F5B7308C}"/>
              </a:ext>
            </a:extLst>
          </p:cNvPr>
          <p:cNvSpPr txBox="1"/>
          <p:nvPr/>
        </p:nvSpPr>
        <p:spPr>
          <a:xfrm>
            <a:off x="152400" y="3810000"/>
            <a:ext cx="876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a) average NAO in those winters  b) Teleconnection patterns        c) Schemata of negative NAO  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184160"/>
            <a:ext cx="838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000" b="1" dirty="0"/>
              <a:t>North Atlantic Oscillation(NAO) during SEVERE</a:t>
            </a:r>
            <a:br>
              <a:rPr lang="en-CA" sz="2000" b="1" dirty="0"/>
            </a:br>
            <a:r>
              <a:rPr lang="en-CA" sz="2000" b="1" dirty="0"/>
              <a:t>    EUROPEAN winters OF  2002/03, 2005/06, </a:t>
            </a:r>
            <a:r>
              <a:rPr lang="en-CA" sz="2000" b="1" dirty="0">
                <a:solidFill>
                  <a:srgbClr val="FFFF00"/>
                </a:solidFill>
              </a:rPr>
              <a:t>2009/10 </a:t>
            </a:r>
            <a:r>
              <a:rPr lang="en-CA" sz="2000" b="1" dirty="0"/>
              <a:t>&amp; 2011/12</a:t>
            </a:r>
          </a:p>
        </p:txBody>
      </p:sp>
    </p:spTree>
    <p:extLst>
      <p:ext uri="{BB962C8B-B14F-4D97-AF65-F5344CB8AC3E}">
        <p14:creationId xmlns:p14="http://schemas.microsoft.com/office/powerpoint/2010/main" val="1146707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B376103-F21B-4A6B-AB61-44388864298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" y="1219200"/>
            <a:ext cx="8991600" cy="5562600"/>
          </a:xfrm>
        </p:spPr>
        <p:txBody>
          <a:bodyPr/>
          <a:lstStyle/>
          <a:p>
            <a:pPr marL="0" indent="0">
              <a:buNone/>
            </a:pPr>
            <a:r>
              <a:rPr lang="en-CA" dirty="0">
                <a:cs typeface="Arial" panose="020B0604020202020204" pitchFamily="34" charset="0"/>
              </a:rPr>
              <a:t>In January 2007 </a:t>
            </a:r>
            <a:r>
              <a:rPr lang="en-CA" dirty="0">
                <a:solidFill>
                  <a:srgbClr val="FFFF00"/>
                </a:solidFill>
                <a:cs typeface="Arial" panose="020B0604020202020204" pitchFamily="34" charset="0"/>
              </a:rPr>
              <a:t>(11 ss/</a:t>
            </a:r>
            <a:r>
              <a:rPr lang="en-CA" dirty="0" err="1">
                <a:solidFill>
                  <a:srgbClr val="FFFF00"/>
                </a:solidFill>
                <a:cs typeface="Arial" panose="020B0604020202020204" pitchFamily="34" charset="0"/>
              </a:rPr>
              <a:t>mo</a:t>
            </a:r>
            <a:r>
              <a:rPr lang="en-CA" dirty="0">
                <a:solidFill>
                  <a:srgbClr val="FFFF00"/>
                </a:solidFill>
                <a:cs typeface="Arial" panose="020B0604020202020204" pitchFamily="34" charset="0"/>
              </a:rPr>
              <a:t>)</a:t>
            </a:r>
            <a:r>
              <a:rPr lang="en-CA" dirty="0">
                <a:cs typeface="Arial" panose="020B0604020202020204" pitchFamily="34" charset="0"/>
              </a:rPr>
              <a:t>Bangladesh experienced the coldest wave in 40 years.</a:t>
            </a:r>
          </a:p>
          <a:p>
            <a:pPr marL="0" indent="0">
              <a:buNone/>
            </a:pPr>
            <a:endParaRPr lang="en-CA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CA" dirty="0">
                <a:cs typeface="Arial" panose="020B0604020202020204" pitchFamily="34" charset="0"/>
              </a:rPr>
              <a:t>In 2007/08 China (</a:t>
            </a:r>
            <a:r>
              <a:rPr lang="en-CA" dirty="0">
                <a:solidFill>
                  <a:srgbClr val="FFFF00"/>
                </a:solidFill>
                <a:cs typeface="Arial" panose="020B0604020202020204" pitchFamily="34" charset="0"/>
              </a:rPr>
              <a:t>3 ss/</a:t>
            </a:r>
            <a:r>
              <a:rPr lang="en-CA" dirty="0" err="1">
                <a:solidFill>
                  <a:srgbClr val="FFFF00"/>
                </a:solidFill>
                <a:cs typeface="Arial" panose="020B0604020202020204" pitchFamily="34" charset="0"/>
              </a:rPr>
              <a:t>mo</a:t>
            </a:r>
            <a:r>
              <a:rPr lang="en-CA" dirty="0">
                <a:solidFill>
                  <a:srgbClr val="FFFF00"/>
                </a:solidFill>
                <a:cs typeface="Arial" panose="020B0604020202020204" pitchFamily="34" charset="0"/>
              </a:rPr>
              <a:t>)</a:t>
            </a:r>
            <a:r>
              <a:rPr lang="en-CA" dirty="0">
                <a:cs typeface="Arial" panose="020B0604020202020204" pitchFamily="34" charset="0"/>
              </a:rPr>
              <a:t>battled the coldest winter (December-February) in 100 years.  January 2008 Hong Kong was the second coldest since 1885</a:t>
            </a:r>
          </a:p>
          <a:p>
            <a:pPr marL="0" indent="0">
              <a:buNone/>
            </a:pPr>
            <a:endParaRPr lang="en-CA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CA" dirty="0">
                <a:cs typeface="Arial" panose="020B0604020202020204" pitchFamily="34" charset="0"/>
              </a:rPr>
              <a:t>• February 2008 in Vietnam cold weather destroyed 40% of the rice crop &amp;  33,000 livestock. </a:t>
            </a:r>
          </a:p>
          <a:p>
            <a:pPr marL="0" indent="0">
              <a:buNone/>
            </a:pPr>
            <a:r>
              <a:rPr lang="en-CA" dirty="0">
                <a:cs typeface="Arial" panose="020B0604020202020204" pitchFamily="34" charset="0"/>
              </a:rPr>
              <a:t>  </a:t>
            </a:r>
          </a:p>
          <a:p>
            <a:pPr marL="0" indent="0">
              <a:buNone/>
            </a:pPr>
            <a:r>
              <a:rPr lang="en-CA" dirty="0">
                <a:cs typeface="Arial" panose="020B0604020202020204" pitchFamily="34" charset="0"/>
              </a:rPr>
              <a:t>• Winter of 2009/10 Beijing </a:t>
            </a:r>
            <a:r>
              <a:rPr lang="en-CA" dirty="0">
                <a:solidFill>
                  <a:srgbClr val="FFFF00"/>
                </a:solidFill>
                <a:cs typeface="Arial" panose="020B0604020202020204" pitchFamily="34" charset="0"/>
              </a:rPr>
              <a:t>(11 ss/</a:t>
            </a:r>
            <a:r>
              <a:rPr lang="en-CA" dirty="0" err="1">
                <a:solidFill>
                  <a:srgbClr val="FFFF00"/>
                </a:solidFill>
                <a:cs typeface="Arial" panose="020B0604020202020204" pitchFamily="34" charset="0"/>
              </a:rPr>
              <a:t>mo</a:t>
            </a:r>
            <a:r>
              <a:rPr lang="en-CA" dirty="0">
                <a:solidFill>
                  <a:srgbClr val="FFFF00"/>
                </a:solidFill>
                <a:cs typeface="Arial" panose="020B0604020202020204" pitchFamily="34" charset="0"/>
              </a:rPr>
              <a:t>)</a:t>
            </a:r>
            <a:r>
              <a:rPr lang="en-CA" dirty="0">
                <a:cs typeface="Arial" panose="020B0604020202020204" pitchFamily="34" charset="0"/>
              </a:rPr>
              <a:t>had coldest day in 50 years; worst snowfall in decades.</a:t>
            </a:r>
          </a:p>
          <a:p>
            <a:pPr marL="0" indent="0">
              <a:buNone/>
            </a:pPr>
            <a:endParaRPr lang="en-CA" dirty="0">
              <a:cs typeface="Arial" panose="020B0604020202020204" pitchFamily="34" charset="0"/>
            </a:endParaRPr>
          </a:p>
          <a:p>
            <a:r>
              <a:rPr lang="en-CA" dirty="0">
                <a:cs typeface="Arial" panose="020B0604020202020204" pitchFamily="34" charset="0"/>
              </a:rPr>
              <a:t>In north India December-January of 2012/13  was significantly colder than normal leading to several hundred deaths as reported by media. </a:t>
            </a:r>
          </a:p>
          <a:p>
            <a:endParaRPr lang="en-CA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CA" dirty="0">
                <a:cs typeface="Arial" panose="020B0604020202020204" pitchFamily="34" charset="0"/>
              </a:rPr>
              <a:t>• The winter of 2013/14 was significantly colder than normal in northern </a:t>
            </a:r>
            <a:r>
              <a:rPr lang="en-CA" i="0" dirty="0">
                <a:cs typeface="Arial" panose="020B0604020202020204" pitchFamily="34" charset="0"/>
              </a:rPr>
              <a:t>India </a:t>
            </a:r>
            <a:r>
              <a:rPr lang="en-CA" dirty="0">
                <a:cs typeface="Arial" panose="020B0604020202020204" pitchFamily="34" charset="0"/>
              </a:rPr>
              <a:t>and Japan.</a:t>
            </a:r>
          </a:p>
          <a:p>
            <a:pPr marL="0" indent="0">
              <a:buNone/>
            </a:pPr>
            <a:r>
              <a:rPr lang="en-CA" dirty="0">
                <a:cs typeface="Arial" panose="020B0604020202020204" pitchFamily="34" charset="0"/>
              </a:rPr>
              <a:t>  Northwest India reported  snow accumulation of 75 cm (30 ft.)   January-February of 2014.</a:t>
            </a:r>
          </a:p>
          <a:p>
            <a:pPr marL="0" indent="0">
              <a:buNone/>
            </a:pPr>
            <a:endParaRPr lang="en-CA" dirty="0"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B57E61-B9C5-456B-AB60-289FA6EAA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CA" dirty="0"/>
            </a:b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1371600" y="361890"/>
            <a:ext cx="685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b="1" dirty="0"/>
              <a:t>COLD EXTREMES IN ASIA IN THE NEW MILLENIUM</a:t>
            </a:r>
          </a:p>
        </p:txBody>
      </p:sp>
    </p:spTree>
    <p:extLst>
      <p:ext uri="{BB962C8B-B14F-4D97-AF65-F5344CB8AC3E}">
        <p14:creationId xmlns:p14="http://schemas.microsoft.com/office/powerpoint/2010/main" val="1118357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629A51-CA60-4272-B058-AC0E93FCB7B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200" y="914400"/>
            <a:ext cx="8839200" cy="5486400"/>
          </a:xfrm>
        </p:spPr>
        <p:txBody>
          <a:bodyPr/>
          <a:lstStyle/>
          <a:p>
            <a:r>
              <a:rPr lang="en-CA" dirty="0"/>
              <a:t>May 2006 South Africa reported 54 cold weather records.</a:t>
            </a:r>
          </a:p>
          <a:p>
            <a:endParaRPr lang="en-CA" dirty="0"/>
          </a:p>
          <a:p>
            <a:r>
              <a:rPr lang="en-CA" dirty="0"/>
              <a:t>July 2007  Buenos Aires Argentina reported temperatures as low as -25⁰C. </a:t>
            </a:r>
            <a:r>
              <a:rPr lang="en-CA" dirty="0">
                <a:solidFill>
                  <a:srgbClr val="FFFF00"/>
                </a:solidFill>
              </a:rPr>
              <a:t>(11.ss/</a:t>
            </a:r>
            <a:r>
              <a:rPr lang="en-CA" dirty="0" err="1">
                <a:solidFill>
                  <a:srgbClr val="FFFF00"/>
                </a:solidFill>
              </a:rPr>
              <a:t>mo</a:t>
            </a:r>
            <a:r>
              <a:rPr lang="en-CA" dirty="0">
                <a:solidFill>
                  <a:srgbClr val="FFFF00"/>
                </a:solidFill>
              </a:rPr>
              <a:t>) </a:t>
            </a:r>
          </a:p>
          <a:p>
            <a:pPr marL="0" indent="0">
              <a:buNone/>
            </a:pPr>
            <a:r>
              <a:rPr lang="en-CA" dirty="0"/>
              <a:t>       Snow was reported for the first time  since 1918. 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• January  2007 Brazil had heavy rain and flooding. 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• January-February 2007 Bolivia had heavy rain and flooding affecting 200,000 people.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• May 2007 Uruguay experienced the worst flooding since 1959 affecting 100,000 people. 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•Record minimums set in Australia July 14-15, 2018, </a:t>
            </a:r>
            <a:r>
              <a:rPr lang="en-CA" dirty="0">
                <a:solidFill>
                  <a:srgbClr val="FFFF00"/>
                </a:solidFill>
              </a:rPr>
              <a:t>1.5 ss in July   </a:t>
            </a:r>
          </a:p>
          <a:p>
            <a:pPr marL="0" indent="0">
              <a:buNone/>
            </a:pPr>
            <a:r>
              <a:rPr lang="en-CA" dirty="0"/>
              <a:t>  -Qld: Toowoomba -6.6⁰ C.,  NSW: Dubbo -5.8⁰C. (coldest in 87 </a:t>
            </a:r>
            <a:r>
              <a:rPr lang="en-CA" dirty="0" err="1"/>
              <a:t>yrs</a:t>
            </a:r>
            <a:r>
              <a:rPr lang="en-CA" dirty="0"/>
              <a:t>)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>
                <a:solidFill>
                  <a:srgbClr val="FFFF00"/>
                </a:solidFill>
              </a:rPr>
              <a:t>Sources: </a:t>
            </a:r>
            <a:r>
              <a:rPr lang="en-CA" dirty="0" err="1">
                <a:solidFill>
                  <a:srgbClr val="FFFF00"/>
                </a:solidFill>
              </a:rPr>
              <a:t>Khandekar</a:t>
            </a:r>
            <a:r>
              <a:rPr lang="en-CA" dirty="0">
                <a:solidFill>
                  <a:srgbClr val="FFFF00"/>
                </a:solidFill>
              </a:rPr>
              <a:t>, M.L., 2013, Casey, J.L. 2014., Idso, C.D.  et al. 2013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D50E40-D4C8-4F28-ACF3-7580A535C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CA" dirty="0"/>
            </a:b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914400" y="268069"/>
            <a:ext cx="792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b="1" dirty="0"/>
              <a:t>Cold/Wet EXTREMES In the Southern Hemisphere since 2000</a:t>
            </a:r>
            <a:br>
              <a:rPr lang="en-CA" dirty="0"/>
            </a:br>
            <a:endParaRPr lang="en-CA" dirty="0"/>
          </a:p>
        </p:txBody>
      </p:sp>
      <p:pic>
        <p:nvPicPr>
          <p:cNvPr id="5" name="Picture 4" descr="http://ipad.fas.usda.gov/rssiws/images/as/temp/as0l_tmn7_201807_15.png">
            <a:extLst>
              <a:ext uri="{FF2B5EF4-FFF2-40B4-BE49-F238E27FC236}">
                <a16:creationId xmlns:a16="http://schemas.microsoft.com/office/drawing/2014/main" id="{1CDF0E33-A919-4260-A31E-104DED98F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324351"/>
            <a:ext cx="2209800" cy="192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106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sz="3200" dirty="0"/>
              <a:t> </a:t>
            </a:r>
            <a:br>
              <a:rPr lang="en-CA" sz="2000" dirty="0"/>
            </a:br>
            <a:r>
              <a:rPr lang="en-CA" sz="2000" dirty="0"/>
              <a:t>       </a:t>
            </a:r>
            <a:br>
              <a:rPr lang="en-CA" sz="2000" dirty="0"/>
            </a:br>
            <a:r>
              <a:rPr lang="en-CA" sz="2000" dirty="0"/>
              <a:t>            </a:t>
            </a:r>
            <a:br>
              <a:rPr lang="en-CA" sz="2000" dirty="0"/>
            </a:b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066800"/>
            <a:ext cx="8229600" cy="5334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CA" sz="1950" i="0" dirty="0">
                <a:latin typeface="Arial" panose="020B0604020202020204" pitchFamily="34" charset="0"/>
                <a:cs typeface="Arial" panose="020B0604020202020204" pitchFamily="34" charset="0"/>
              </a:rPr>
              <a:t>  2012 February: Eastern Europe; low temperature -40°C, Danube River frozen till June 2013        </a:t>
            </a:r>
          </a:p>
          <a:p>
            <a:pPr>
              <a:defRPr/>
            </a:pPr>
            <a:r>
              <a:rPr lang="en-CA" sz="1950" i="0" dirty="0">
                <a:latin typeface="Arial" panose="020B0604020202020204" pitchFamily="34" charset="0"/>
                <a:cs typeface="Arial" panose="020B0604020202020204" pitchFamily="34" charset="0"/>
              </a:rPr>
              <a:t>2013: Heavy snows in Germany &amp; northern France: 50-km long traffic jams on Auto-</a:t>
            </a:r>
            <a:r>
              <a:rPr lang="en-CA" sz="1950" i="0" dirty="0" err="1">
                <a:latin typeface="Arial" panose="020B0604020202020204" pitchFamily="34" charset="0"/>
                <a:cs typeface="Arial" panose="020B0604020202020204" pitchFamily="34" charset="0"/>
              </a:rPr>
              <a:t>Bahns</a:t>
            </a:r>
            <a:r>
              <a:rPr lang="en-CA" sz="1950" i="0" dirty="0">
                <a:latin typeface="Arial" panose="020B0604020202020204" pitchFamily="34" charset="0"/>
                <a:cs typeface="Arial" panose="020B0604020202020204" pitchFamily="34" charset="0"/>
              </a:rPr>
              <a:t>: March 2013 coldest in Germany &amp; parts of Poland</a:t>
            </a:r>
          </a:p>
          <a:p>
            <a:pPr>
              <a:defRPr/>
            </a:pPr>
            <a:r>
              <a:rPr lang="en-CA" sz="1950" i="0" dirty="0">
                <a:latin typeface="Arial" panose="020B0604020202020204" pitchFamily="34" charset="0"/>
                <a:cs typeface="Arial" panose="020B0604020202020204" pitchFamily="34" charset="0"/>
              </a:rPr>
              <a:t>2013/14: Coldest, longest and snowiest winter over US/Canada in 40 years. Low temp -40°C in parts of western Canada: Buffalo (US) received 100cm of snow November 18-19.</a:t>
            </a:r>
          </a:p>
          <a:p>
            <a:pPr>
              <a:defRPr/>
            </a:pPr>
            <a:r>
              <a:rPr lang="en-CA" sz="1950" i="0" dirty="0">
                <a:latin typeface="Arial" panose="020B0604020202020204" pitchFamily="34" charset="0"/>
                <a:cs typeface="Arial" panose="020B0604020202020204" pitchFamily="34" charset="0"/>
              </a:rPr>
              <a:t>2015: Coldest February in Toronto; low temp at -35°C for several days: Boston USA recorded highest snow, 300cm: Snow avalanches killed 200 people in Afghanistan.</a:t>
            </a:r>
          </a:p>
          <a:p>
            <a:pPr>
              <a:defRPr/>
            </a:pPr>
            <a:r>
              <a:rPr lang="en-CA" sz="1950" i="0" dirty="0">
                <a:latin typeface="Arial" panose="020B0604020202020204" pitchFamily="34" charset="0"/>
                <a:cs typeface="Arial" panose="020B0604020202020204" pitchFamily="34" charset="0"/>
              </a:rPr>
              <a:t>2016: Major snowstorm in Washington US: Also in Taiwan, heavy snow and extreme cold ( January) heavy snows in Canadian Prairies (October)</a:t>
            </a:r>
          </a:p>
          <a:p>
            <a:pPr>
              <a:defRPr/>
            </a:pPr>
            <a:r>
              <a:rPr lang="en-CA" sz="1950" i="0" dirty="0">
                <a:latin typeface="Arial" panose="020B0604020202020204" pitchFamily="34" charset="0"/>
                <a:cs typeface="Arial" panose="020B0604020202020204" pitchFamily="34" charset="0"/>
              </a:rPr>
              <a:t>2017:  Toronto &amp; Vicinity, extreme cold at -20°C early January; extreme cold over eastern Europe, 55 deaths in Poland; Low temp at -30°C ; massive blizzard in Newfoundland December 15-16, with 30cm snow 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CA" sz="195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304800"/>
            <a:ext cx="84593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400" b="1" dirty="0"/>
              <a:t>Cold Weather Europe and North America:  2012-2017</a:t>
            </a:r>
          </a:p>
        </p:txBody>
      </p:sp>
    </p:spTree>
    <p:extLst>
      <p:ext uri="{BB962C8B-B14F-4D97-AF65-F5344CB8AC3E}">
        <p14:creationId xmlns:p14="http://schemas.microsoft.com/office/powerpoint/2010/main" val="1488052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0538">
            <a:off x="740329" y="369428"/>
            <a:ext cx="7153275" cy="14192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1398">
            <a:off x="885437" y="2009738"/>
            <a:ext cx="1476375" cy="962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720" y="2178022"/>
            <a:ext cx="5862705" cy="361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48381"/>
      </p:ext>
    </p:extLst>
  </p:cSld>
  <p:clrMapOvr>
    <a:masterClrMapping/>
  </p:clrMapOvr>
</p:sld>
</file>

<file path=ppt/theme/theme1.xml><?xml version="1.0" encoding="utf-8"?>
<a:theme xmlns:a="http://schemas.openxmlformats.org/drawingml/2006/main" name="Tradeshow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50413</TotalTime>
  <Words>2141</Words>
  <Application>Microsoft Office PowerPoint</Application>
  <PresentationFormat>On-screen Show (4:3)</PresentationFormat>
  <Paragraphs>298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Arial Black</vt:lpstr>
      <vt:lpstr>Calibri</vt:lpstr>
      <vt:lpstr>Candara</vt:lpstr>
      <vt:lpstr>Times New Roman</vt:lpstr>
      <vt:lpstr>Verdana</vt:lpstr>
      <vt:lpstr>Wingdings</vt:lpstr>
      <vt:lpstr>Tradeshow</vt:lpstr>
      <vt:lpstr>       </vt:lpstr>
      <vt:lpstr>PowerPoint Presentation</vt:lpstr>
      <vt:lpstr>                    </vt:lpstr>
      <vt:lpstr>    </vt:lpstr>
      <vt:lpstr>PowerPoint Presentation</vt:lpstr>
      <vt:lpstr> </vt:lpstr>
      <vt:lpstr> </vt:lpstr>
      <vt:lpstr> 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</vt:lpstr>
      <vt:lpstr>          </vt:lpstr>
      <vt:lpstr>    </vt:lpstr>
      <vt:lpstr>     </vt:lpstr>
      <vt:lpstr>PowerPoint Presentation</vt:lpstr>
      <vt:lpstr>PowerPoint Presentation</vt:lpstr>
      <vt:lpstr>   </vt:lpstr>
      <vt:lpstr>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              rences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keedwelt</dc:creator>
  <cp:lastModifiedBy>Ray</cp:lastModifiedBy>
  <cp:revision>1802</cp:revision>
  <cp:lastPrinted>2018-08-13T21:00:16Z</cp:lastPrinted>
  <dcterms:created xsi:type="dcterms:W3CDTF">2012-04-24T14:21:22Z</dcterms:created>
  <dcterms:modified xsi:type="dcterms:W3CDTF">2018-09-05T16:54:36Z</dcterms:modified>
</cp:coreProperties>
</file>