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59" r:id="rId4"/>
    <p:sldId id="260" r:id="rId5"/>
    <p:sldId id="263" r:id="rId6"/>
    <p:sldId id="264" r:id="rId7"/>
    <p:sldId id="261" r:id="rId8"/>
    <p:sldId id="271" r:id="rId9"/>
    <p:sldId id="272" r:id="rId10"/>
    <p:sldId id="274" r:id="rId11"/>
    <p:sldId id="277" r:id="rId12"/>
    <p:sldId id="280" r:id="rId13"/>
    <p:sldId id="282" r:id="rId14"/>
    <p:sldId id="273" r:id="rId15"/>
    <p:sldId id="268" r:id="rId16"/>
    <p:sldId id="269" r:id="rId17"/>
    <p:sldId id="279" r:id="rId18"/>
    <p:sldId id="276" r:id="rId19"/>
    <p:sldId id="283" r:id="rId20"/>
    <p:sldId id="284" r:id="rId21"/>
    <p:sldId id="285" r:id="rId22"/>
    <p:sldId id="286" r:id="rId23"/>
    <p:sldId id="287" r:id="rId24"/>
    <p:sldId id="288" r:id="rId25"/>
  </p:sldIdLst>
  <p:sldSz cx="9144000" cy="6858000" type="screen4x3"/>
  <p:notesSz cx="6858000" cy="9144000"/>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89" d="100"/>
          <a:sy n="89" d="100"/>
        </p:scale>
        <p:origin x="-112" y="-45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5DAB4B44-19EB-964E-9B0B-A3945B036D74}" type="datetimeFigureOut">
              <a:rPr lang="sv-SE" smtClean="0"/>
              <a:t>18-09-04</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0C2CCA1-3D23-4D46-B546-50E9008372D2}" type="slidenum">
              <a:rPr lang="sv-SE" smtClean="0"/>
              <a:t>‹Nr.›</a:t>
            </a:fld>
            <a:endParaRPr lang="sv-SE" dirty="0"/>
          </a:p>
        </p:txBody>
      </p:sp>
    </p:spTree>
    <p:extLst>
      <p:ext uri="{BB962C8B-B14F-4D97-AF65-F5344CB8AC3E}">
        <p14:creationId xmlns:p14="http://schemas.microsoft.com/office/powerpoint/2010/main" val="2506793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5DAB4B44-19EB-964E-9B0B-A3945B036D74}" type="datetimeFigureOut">
              <a:rPr lang="sv-SE" smtClean="0"/>
              <a:t>18-09-04</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0C2CCA1-3D23-4D46-B546-50E9008372D2}" type="slidenum">
              <a:rPr lang="sv-SE" smtClean="0"/>
              <a:t>‹Nr.›</a:t>
            </a:fld>
            <a:endParaRPr lang="sv-SE" dirty="0"/>
          </a:p>
        </p:txBody>
      </p:sp>
    </p:spTree>
    <p:extLst>
      <p:ext uri="{BB962C8B-B14F-4D97-AF65-F5344CB8AC3E}">
        <p14:creationId xmlns:p14="http://schemas.microsoft.com/office/powerpoint/2010/main" val="4183378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5DAB4B44-19EB-964E-9B0B-A3945B036D74}" type="datetimeFigureOut">
              <a:rPr lang="sv-SE" smtClean="0"/>
              <a:t>18-09-04</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0C2CCA1-3D23-4D46-B546-50E9008372D2}" type="slidenum">
              <a:rPr lang="sv-SE" smtClean="0"/>
              <a:t>‹Nr.›</a:t>
            </a:fld>
            <a:endParaRPr lang="sv-SE" dirty="0"/>
          </a:p>
        </p:txBody>
      </p:sp>
    </p:spTree>
    <p:extLst>
      <p:ext uri="{BB962C8B-B14F-4D97-AF65-F5344CB8AC3E}">
        <p14:creationId xmlns:p14="http://schemas.microsoft.com/office/powerpoint/2010/main" val="1392948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5DAB4B44-19EB-964E-9B0B-A3945B036D74}" type="datetimeFigureOut">
              <a:rPr lang="sv-SE" smtClean="0"/>
              <a:t>18-09-04</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0C2CCA1-3D23-4D46-B546-50E9008372D2}" type="slidenum">
              <a:rPr lang="sv-SE" smtClean="0"/>
              <a:t>‹Nr.›</a:t>
            </a:fld>
            <a:endParaRPr lang="sv-SE" dirty="0"/>
          </a:p>
        </p:txBody>
      </p:sp>
    </p:spTree>
    <p:extLst>
      <p:ext uri="{BB962C8B-B14F-4D97-AF65-F5344CB8AC3E}">
        <p14:creationId xmlns:p14="http://schemas.microsoft.com/office/powerpoint/2010/main" val="3011918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5DAB4B44-19EB-964E-9B0B-A3945B036D74}" type="datetimeFigureOut">
              <a:rPr lang="sv-SE" smtClean="0"/>
              <a:t>18-09-04</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0C2CCA1-3D23-4D46-B546-50E9008372D2}" type="slidenum">
              <a:rPr lang="sv-SE" smtClean="0"/>
              <a:t>‹Nr.›</a:t>
            </a:fld>
            <a:endParaRPr lang="sv-SE" dirty="0"/>
          </a:p>
        </p:txBody>
      </p:sp>
    </p:spTree>
    <p:extLst>
      <p:ext uri="{BB962C8B-B14F-4D97-AF65-F5344CB8AC3E}">
        <p14:creationId xmlns:p14="http://schemas.microsoft.com/office/powerpoint/2010/main" val="2040527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5DAB4B44-19EB-964E-9B0B-A3945B036D74}" type="datetimeFigureOut">
              <a:rPr lang="sv-SE" smtClean="0"/>
              <a:t>18-09-04</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0C2CCA1-3D23-4D46-B546-50E9008372D2}" type="slidenum">
              <a:rPr lang="sv-SE" smtClean="0"/>
              <a:t>‹Nr.›</a:t>
            </a:fld>
            <a:endParaRPr lang="sv-SE" dirty="0"/>
          </a:p>
        </p:txBody>
      </p:sp>
    </p:spTree>
    <p:extLst>
      <p:ext uri="{BB962C8B-B14F-4D97-AF65-F5344CB8AC3E}">
        <p14:creationId xmlns:p14="http://schemas.microsoft.com/office/powerpoint/2010/main" val="3307454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5DAB4B44-19EB-964E-9B0B-A3945B036D74}" type="datetimeFigureOut">
              <a:rPr lang="sv-SE" smtClean="0"/>
              <a:t>18-09-04</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0C2CCA1-3D23-4D46-B546-50E9008372D2}" type="slidenum">
              <a:rPr lang="sv-SE" smtClean="0"/>
              <a:t>‹Nr.›</a:t>
            </a:fld>
            <a:endParaRPr lang="sv-SE" dirty="0"/>
          </a:p>
        </p:txBody>
      </p:sp>
    </p:spTree>
    <p:extLst>
      <p:ext uri="{BB962C8B-B14F-4D97-AF65-F5344CB8AC3E}">
        <p14:creationId xmlns:p14="http://schemas.microsoft.com/office/powerpoint/2010/main" val="3174059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5DAB4B44-19EB-964E-9B0B-A3945B036D74}" type="datetimeFigureOut">
              <a:rPr lang="sv-SE" smtClean="0"/>
              <a:t>18-09-04</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0C2CCA1-3D23-4D46-B546-50E9008372D2}" type="slidenum">
              <a:rPr lang="sv-SE" smtClean="0"/>
              <a:t>‹Nr.›</a:t>
            </a:fld>
            <a:endParaRPr lang="sv-SE" dirty="0"/>
          </a:p>
        </p:txBody>
      </p:sp>
    </p:spTree>
    <p:extLst>
      <p:ext uri="{BB962C8B-B14F-4D97-AF65-F5344CB8AC3E}">
        <p14:creationId xmlns:p14="http://schemas.microsoft.com/office/powerpoint/2010/main" val="3056611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5DAB4B44-19EB-964E-9B0B-A3945B036D74}" type="datetimeFigureOut">
              <a:rPr lang="sv-SE" smtClean="0"/>
              <a:t>18-09-04</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0C2CCA1-3D23-4D46-B546-50E9008372D2}" type="slidenum">
              <a:rPr lang="sv-SE" smtClean="0"/>
              <a:t>‹Nr.›</a:t>
            </a:fld>
            <a:endParaRPr lang="sv-SE" dirty="0"/>
          </a:p>
        </p:txBody>
      </p:sp>
    </p:spTree>
    <p:extLst>
      <p:ext uri="{BB962C8B-B14F-4D97-AF65-F5344CB8AC3E}">
        <p14:creationId xmlns:p14="http://schemas.microsoft.com/office/powerpoint/2010/main" val="3661838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5DAB4B44-19EB-964E-9B0B-A3945B036D74}" type="datetimeFigureOut">
              <a:rPr lang="sv-SE" smtClean="0"/>
              <a:t>18-09-04</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0C2CCA1-3D23-4D46-B546-50E9008372D2}" type="slidenum">
              <a:rPr lang="sv-SE" smtClean="0"/>
              <a:t>‹Nr.›</a:t>
            </a:fld>
            <a:endParaRPr lang="sv-SE" dirty="0"/>
          </a:p>
        </p:txBody>
      </p:sp>
    </p:spTree>
    <p:extLst>
      <p:ext uri="{BB962C8B-B14F-4D97-AF65-F5344CB8AC3E}">
        <p14:creationId xmlns:p14="http://schemas.microsoft.com/office/powerpoint/2010/main" val="2877959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dirty="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5DAB4B44-19EB-964E-9B0B-A3945B036D74}" type="datetimeFigureOut">
              <a:rPr lang="sv-SE" smtClean="0"/>
              <a:t>18-09-04</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0C2CCA1-3D23-4D46-B546-50E9008372D2}" type="slidenum">
              <a:rPr lang="sv-SE" smtClean="0"/>
              <a:t>‹Nr.›</a:t>
            </a:fld>
            <a:endParaRPr lang="sv-SE" dirty="0"/>
          </a:p>
        </p:txBody>
      </p:sp>
    </p:spTree>
    <p:extLst>
      <p:ext uri="{BB962C8B-B14F-4D97-AF65-F5344CB8AC3E}">
        <p14:creationId xmlns:p14="http://schemas.microsoft.com/office/powerpoint/2010/main" val="256999828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AB4B44-19EB-964E-9B0B-A3945B036D74}" type="datetimeFigureOut">
              <a:rPr lang="sv-SE" smtClean="0"/>
              <a:t>18-09-04</a:t>
            </a:fld>
            <a:endParaRPr lang="sv-SE" dirty="0"/>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dirty="0"/>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2CCA1-3D23-4D46-B546-50E9008372D2}" type="slidenum">
              <a:rPr lang="sv-SE" smtClean="0"/>
              <a:t>‹Nr.›</a:t>
            </a:fld>
            <a:endParaRPr lang="sv-SE" dirty="0"/>
          </a:p>
        </p:txBody>
      </p:sp>
    </p:spTree>
    <p:extLst>
      <p:ext uri="{BB962C8B-B14F-4D97-AF65-F5344CB8AC3E}">
        <p14:creationId xmlns:p14="http://schemas.microsoft.com/office/powerpoint/2010/main" val="194218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geoethic.com/" TargetMode="External"/><Relationship Id="rId4" Type="http://schemas.openxmlformats.org/officeDocument/2006/relationships/hyperlink" Target="https://www.researchgate.net/publication/327427281_Planetary_beat_and_sea_level_changes" TargetMode="External"/><Relationship Id="rId1" Type="http://schemas.openxmlformats.org/officeDocument/2006/relationships/slideLayout" Target="../slideLayouts/slideLayout7.xml"/><Relationship Id="rId2" Type="http://schemas.openxmlformats.org/officeDocument/2006/relationships/hyperlink" Target="mailto:morner@pog.n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 Id="rId3"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 Id="rId3"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2.jpg"/><Relationship Id="rId1" Type="http://schemas.openxmlformats.org/officeDocument/2006/relationships/slideLayout" Target="../slideLayouts/slideLayout7.xml"/><Relationship Id="rId2"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20.jpeg"/><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g"/></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5" Type="http://schemas.openxmlformats.org/officeDocument/2006/relationships/image" Target="../media/image25.jpg"/><Relationship Id="rId1" Type="http://schemas.openxmlformats.org/officeDocument/2006/relationships/slideLayout" Target="../slideLayouts/slideLayout7.xml"/><Relationship Id="rId2"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508003" y="1635221"/>
            <a:ext cx="8128000" cy="5109091"/>
          </a:xfrm>
          <a:prstGeom prst="rect">
            <a:avLst/>
          </a:prstGeom>
          <a:noFill/>
        </p:spPr>
        <p:txBody>
          <a:bodyPr wrap="square" rtlCol="0">
            <a:spAutoFit/>
          </a:bodyPr>
          <a:lstStyle/>
          <a:p>
            <a:pPr algn="ctr"/>
            <a:r>
              <a:rPr lang="en-GB" sz="3200" b="1" i="1" dirty="0" smtClean="0">
                <a:solidFill>
                  <a:srgbClr val="FF0000"/>
                </a:solidFill>
              </a:rPr>
              <a:t>Planetary beat and sea level changes</a:t>
            </a:r>
            <a:endParaRPr lang="en-GB" sz="3200" dirty="0">
              <a:solidFill>
                <a:srgbClr val="FF0000"/>
              </a:solidFill>
            </a:endParaRPr>
          </a:p>
          <a:p>
            <a:pPr algn="ctr"/>
            <a:r>
              <a:rPr lang="en-GB" dirty="0"/>
              <a:t> </a:t>
            </a:r>
            <a:endParaRPr lang="en-GB" dirty="0" smtClean="0"/>
          </a:p>
          <a:p>
            <a:pPr algn="ctr"/>
            <a:endParaRPr lang="en-GB" dirty="0"/>
          </a:p>
          <a:p>
            <a:pPr algn="ctr"/>
            <a:endParaRPr lang="en-GB" dirty="0"/>
          </a:p>
          <a:p>
            <a:pPr algn="ctr"/>
            <a:r>
              <a:rPr lang="en-GB" sz="2000" b="1" dirty="0"/>
              <a:t>Nils-Axel </a:t>
            </a:r>
            <a:r>
              <a:rPr lang="en-GB" sz="2000" b="1" dirty="0" smtClean="0"/>
              <a:t>Mörner</a:t>
            </a:r>
          </a:p>
          <a:p>
            <a:pPr algn="ctr"/>
            <a:endParaRPr lang="en-GB" dirty="0" smtClean="0"/>
          </a:p>
          <a:p>
            <a:pPr algn="ctr"/>
            <a:endParaRPr lang="en-GB" dirty="0"/>
          </a:p>
          <a:p>
            <a:pPr algn="ctr"/>
            <a:r>
              <a:rPr lang="en-GB" sz="1600" dirty="0"/>
              <a:t>Paleogeophysics &amp; Geodynamics, Stockholm, Sweden, </a:t>
            </a:r>
            <a:r>
              <a:rPr lang="en-GB" sz="1600" u="sng" dirty="0">
                <a:hlinkClick r:id="rId2"/>
              </a:rPr>
              <a:t>morner@pog.nu</a:t>
            </a:r>
            <a:endParaRPr lang="en-GB" sz="1600" dirty="0"/>
          </a:p>
          <a:p>
            <a:pPr algn="ctr"/>
            <a:r>
              <a:rPr lang="en-GB" sz="1600" dirty="0"/>
              <a:t>Independent Committee on Geoethics, </a:t>
            </a:r>
            <a:r>
              <a:rPr lang="en-GB" sz="1600" u="sng" dirty="0">
                <a:hlinkClick r:id="rId3"/>
              </a:rPr>
              <a:t>https://geoethic.com/</a:t>
            </a:r>
            <a:endParaRPr lang="en-GB" sz="1600" dirty="0"/>
          </a:p>
          <a:p>
            <a:pPr algn="ctr"/>
            <a:r>
              <a:rPr lang="en-GB" sz="1600" dirty="0" smtClean="0"/>
              <a:t>Scientific advisor to the Porto </a:t>
            </a:r>
            <a:r>
              <a:rPr lang="en-GB" sz="1600" dirty="0" smtClean="0"/>
              <a:t>Conference</a:t>
            </a:r>
          </a:p>
          <a:p>
            <a:pPr algn="ctr"/>
            <a:endParaRPr lang="en-GB" sz="1600" dirty="0"/>
          </a:p>
          <a:p>
            <a:pPr algn="ctr"/>
            <a:endParaRPr lang="en-GB" sz="1600" dirty="0" smtClean="0"/>
          </a:p>
          <a:p>
            <a:pPr algn="ctr"/>
            <a:endParaRPr lang="en-GB" sz="1600" dirty="0"/>
          </a:p>
          <a:p>
            <a:pPr algn="ctr"/>
            <a:endParaRPr lang="en-GB" sz="1600" dirty="0" smtClean="0"/>
          </a:p>
          <a:p>
            <a:pPr algn="ctr"/>
            <a:endParaRPr lang="en-GB" sz="1600" dirty="0"/>
          </a:p>
          <a:p>
            <a:pPr algn="ctr"/>
            <a:endParaRPr lang="en-GB" sz="1600" dirty="0" smtClean="0"/>
          </a:p>
          <a:p>
            <a:pPr algn="ctr"/>
            <a:endParaRPr lang="en-GB" sz="800" dirty="0" smtClean="0"/>
          </a:p>
          <a:p>
            <a:pPr algn="ctr"/>
            <a:r>
              <a:rPr lang="en-GB" sz="1200" dirty="0" smtClean="0"/>
              <a:t>Full paper posted on:</a:t>
            </a:r>
            <a:r>
              <a:rPr lang="en-GB" sz="1200" dirty="0"/>
              <a:t> </a:t>
            </a:r>
          </a:p>
          <a:p>
            <a:pPr algn="ctr"/>
            <a:r>
              <a:rPr lang="en-GB" sz="1200" u="sng" dirty="0">
                <a:hlinkClick r:id="rId4"/>
              </a:rPr>
              <a:t>https://www.researchgate.net/publication/</a:t>
            </a:r>
            <a:r>
              <a:rPr lang="en-GB" sz="1200" u="sng" dirty="0" smtClean="0">
                <a:hlinkClick r:id="rId4"/>
              </a:rPr>
              <a:t>327427281_Planetary_beat_and_sea_level_changes</a:t>
            </a:r>
            <a:endParaRPr lang="en-GB" sz="1200" dirty="0"/>
          </a:p>
        </p:txBody>
      </p:sp>
      <p:sp>
        <p:nvSpPr>
          <p:cNvPr id="3" name="textruta 2"/>
          <p:cNvSpPr txBox="1"/>
          <p:nvPr/>
        </p:nvSpPr>
        <p:spPr>
          <a:xfrm>
            <a:off x="282242" y="128275"/>
            <a:ext cx="8518577" cy="276999"/>
          </a:xfrm>
          <a:prstGeom prst="rect">
            <a:avLst/>
          </a:prstGeom>
          <a:noFill/>
        </p:spPr>
        <p:txBody>
          <a:bodyPr wrap="square" rtlCol="0">
            <a:spAutoFit/>
          </a:bodyPr>
          <a:lstStyle/>
          <a:p>
            <a:pPr algn="ctr"/>
            <a:r>
              <a:rPr lang="en-GB" sz="1200" dirty="0" smtClean="0"/>
              <a:t>The Porto Climate Conference, September 7-8, 2018</a:t>
            </a:r>
            <a:endParaRPr lang="en-GB" sz="1200" dirty="0"/>
          </a:p>
        </p:txBody>
      </p:sp>
    </p:spTree>
    <p:extLst>
      <p:ext uri="{BB962C8B-B14F-4D97-AF65-F5344CB8AC3E}">
        <p14:creationId xmlns:p14="http://schemas.microsoft.com/office/powerpoint/2010/main" val="364049688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Thermohaline-2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764858" cy="3394364"/>
          </a:xfrm>
          <a:prstGeom prst="rect">
            <a:avLst/>
          </a:prstGeom>
        </p:spPr>
      </p:pic>
      <p:pic>
        <p:nvPicPr>
          <p:cNvPr id="3" name="Bildobjekt 2" descr="Thermohaline-2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6134" y="3452091"/>
            <a:ext cx="6787866" cy="3405909"/>
          </a:xfrm>
          <a:prstGeom prst="rect">
            <a:avLst/>
          </a:prstGeom>
        </p:spPr>
      </p:pic>
      <p:sp>
        <p:nvSpPr>
          <p:cNvPr id="4" name="textruta 3"/>
          <p:cNvSpPr txBox="1"/>
          <p:nvPr/>
        </p:nvSpPr>
        <p:spPr>
          <a:xfrm>
            <a:off x="6764858" y="1015960"/>
            <a:ext cx="2379142" cy="1169551"/>
          </a:xfrm>
          <a:prstGeom prst="rect">
            <a:avLst/>
          </a:prstGeom>
          <a:noFill/>
        </p:spPr>
        <p:txBody>
          <a:bodyPr wrap="square" rtlCol="0">
            <a:spAutoFit/>
          </a:bodyPr>
          <a:lstStyle/>
          <a:p>
            <a:pPr algn="ctr"/>
            <a:r>
              <a:rPr lang="en-GB" sz="1400" dirty="0" smtClean="0"/>
              <a:t>The thermohaline “pump” </a:t>
            </a:r>
          </a:p>
          <a:p>
            <a:pPr algn="ctr"/>
            <a:r>
              <a:rPr lang="en-GB" sz="1400" dirty="0" smtClean="0"/>
              <a:t>at</a:t>
            </a:r>
          </a:p>
          <a:p>
            <a:pPr algn="ctr"/>
            <a:r>
              <a:rPr lang="en-GB" sz="1400" dirty="0" smtClean="0"/>
              <a:t>Grand Solar Minima</a:t>
            </a:r>
          </a:p>
          <a:p>
            <a:pPr algn="ctr"/>
            <a:r>
              <a:rPr lang="en-GB" sz="1400" dirty="0" smtClean="0"/>
              <a:t>and</a:t>
            </a:r>
          </a:p>
          <a:p>
            <a:pPr algn="ctr"/>
            <a:r>
              <a:rPr lang="en-GB" sz="1400" dirty="0" smtClean="0"/>
              <a:t>Little Ice Ages</a:t>
            </a:r>
            <a:endParaRPr lang="en-GB" sz="1400" dirty="0"/>
          </a:p>
        </p:txBody>
      </p:sp>
      <p:sp>
        <p:nvSpPr>
          <p:cNvPr id="6" name="textruta 5"/>
          <p:cNvSpPr txBox="1"/>
          <p:nvPr/>
        </p:nvSpPr>
        <p:spPr>
          <a:xfrm>
            <a:off x="0" y="4410365"/>
            <a:ext cx="2356134" cy="1446550"/>
          </a:xfrm>
          <a:prstGeom prst="rect">
            <a:avLst/>
          </a:prstGeom>
          <a:noFill/>
        </p:spPr>
        <p:txBody>
          <a:bodyPr wrap="square" rtlCol="0">
            <a:spAutoFit/>
          </a:bodyPr>
          <a:lstStyle/>
          <a:p>
            <a:pPr algn="ctr"/>
            <a:r>
              <a:rPr lang="en-GB" sz="1400" dirty="0" smtClean="0"/>
              <a:t>The </a:t>
            </a:r>
            <a:r>
              <a:rPr lang="en-GB" sz="1400" dirty="0"/>
              <a:t>thermohaline “pump” </a:t>
            </a:r>
          </a:p>
          <a:p>
            <a:pPr algn="ctr"/>
            <a:r>
              <a:rPr lang="en-GB" sz="1400" dirty="0"/>
              <a:t>at</a:t>
            </a:r>
          </a:p>
          <a:p>
            <a:pPr algn="ctr"/>
            <a:r>
              <a:rPr lang="en-GB" sz="1400" dirty="0"/>
              <a:t>Grand Solar </a:t>
            </a:r>
            <a:r>
              <a:rPr lang="en-GB" sz="1400" dirty="0" smtClean="0"/>
              <a:t>Maxima</a:t>
            </a:r>
            <a:endParaRPr lang="en-GB" sz="1400" dirty="0"/>
          </a:p>
          <a:p>
            <a:pPr algn="ctr"/>
            <a:r>
              <a:rPr lang="en-GB" sz="1400" dirty="0"/>
              <a:t>and</a:t>
            </a:r>
          </a:p>
          <a:p>
            <a:pPr algn="ctr"/>
            <a:r>
              <a:rPr lang="en-GB" sz="1400" dirty="0" smtClean="0"/>
              <a:t>Warm phases</a:t>
            </a:r>
            <a:endParaRPr lang="en-GB" sz="1400" dirty="0"/>
          </a:p>
          <a:p>
            <a:endParaRPr lang="sv-SE" dirty="0"/>
          </a:p>
        </p:txBody>
      </p:sp>
    </p:spTree>
    <p:extLst>
      <p:ext uri="{BB962C8B-B14F-4D97-AF65-F5344CB8AC3E}">
        <p14:creationId xmlns:p14="http://schemas.microsoft.com/office/powerpoint/2010/main" val="154997775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ThermohalineCirculation-SC-Ma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481267" cy="3507638"/>
          </a:xfrm>
          <a:prstGeom prst="rect">
            <a:avLst/>
          </a:prstGeom>
        </p:spPr>
      </p:pic>
      <p:pic>
        <p:nvPicPr>
          <p:cNvPr id="6" name="Bildobjekt 5" descr="ThermohalineCirculation-SC-Ma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3909" y="3350362"/>
            <a:ext cx="6481267" cy="3507638"/>
          </a:xfrm>
          <a:prstGeom prst="rect">
            <a:avLst/>
          </a:prstGeom>
        </p:spPr>
      </p:pic>
      <p:sp>
        <p:nvSpPr>
          <p:cNvPr id="2" name="textruta 1"/>
          <p:cNvSpPr txBox="1"/>
          <p:nvPr/>
        </p:nvSpPr>
        <p:spPr>
          <a:xfrm>
            <a:off x="6707909" y="1004433"/>
            <a:ext cx="2417267" cy="1477328"/>
          </a:xfrm>
          <a:prstGeom prst="rect">
            <a:avLst/>
          </a:prstGeom>
          <a:noFill/>
        </p:spPr>
        <p:txBody>
          <a:bodyPr wrap="square" rtlCol="0">
            <a:spAutoFit/>
          </a:bodyPr>
          <a:lstStyle/>
          <a:p>
            <a:pPr algn="r"/>
            <a:r>
              <a:rPr lang="en-GB" dirty="0" smtClean="0"/>
              <a:t>Grand Solar Minima:</a:t>
            </a:r>
          </a:p>
          <a:p>
            <a:pPr algn="r"/>
            <a:r>
              <a:rPr lang="en-GB" sz="1200" dirty="0" smtClean="0"/>
              <a:t>Spörer Minimum 1440-1460</a:t>
            </a:r>
          </a:p>
          <a:p>
            <a:pPr algn="r"/>
            <a:r>
              <a:rPr lang="en-GB" sz="1200" dirty="0" smtClean="0"/>
              <a:t>Maunder Minimum 1687-1703</a:t>
            </a:r>
          </a:p>
          <a:p>
            <a:pPr algn="r"/>
            <a:r>
              <a:rPr lang="en-GB" sz="1200" dirty="0" smtClean="0"/>
              <a:t>Dalton Minimum 1809-1821</a:t>
            </a:r>
          </a:p>
          <a:p>
            <a:pPr algn="r"/>
            <a:r>
              <a:rPr lang="en-GB" sz="1200" dirty="0" smtClean="0"/>
              <a:t>minimum 1880-1915</a:t>
            </a:r>
          </a:p>
          <a:p>
            <a:pPr algn="r"/>
            <a:r>
              <a:rPr lang="en-GB" sz="1200" dirty="0" smtClean="0"/>
              <a:t>minimum 1940-1970</a:t>
            </a:r>
          </a:p>
          <a:p>
            <a:pPr algn="r"/>
            <a:r>
              <a:rPr lang="en-GB" sz="1200" dirty="0" smtClean="0"/>
              <a:t>Next Minimum 20130-2050</a:t>
            </a:r>
            <a:endParaRPr lang="en-GB" sz="1200" dirty="0"/>
          </a:p>
        </p:txBody>
      </p:sp>
      <p:sp>
        <p:nvSpPr>
          <p:cNvPr id="3" name="textruta 2"/>
          <p:cNvSpPr txBox="1"/>
          <p:nvPr/>
        </p:nvSpPr>
        <p:spPr>
          <a:xfrm>
            <a:off x="0" y="4260265"/>
            <a:ext cx="2436091" cy="1661994"/>
          </a:xfrm>
          <a:prstGeom prst="rect">
            <a:avLst/>
          </a:prstGeom>
          <a:noFill/>
        </p:spPr>
        <p:txBody>
          <a:bodyPr wrap="square" rtlCol="0">
            <a:spAutoFit/>
          </a:bodyPr>
          <a:lstStyle/>
          <a:p>
            <a:r>
              <a:rPr lang="en-GB" dirty="0" smtClean="0"/>
              <a:t>Grand Solar Maxima:</a:t>
            </a:r>
          </a:p>
          <a:p>
            <a:r>
              <a:rPr lang="en-GB" sz="1200" dirty="0" smtClean="0"/>
              <a:t>Maximum around 970 AD</a:t>
            </a:r>
          </a:p>
          <a:p>
            <a:r>
              <a:rPr lang="en-GB" sz="1200" dirty="0" smtClean="0"/>
              <a:t>Medieval Warm Optimum ~1250</a:t>
            </a:r>
          </a:p>
          <a:p>
            <a:r>
              <a:rPr lang="en-GB" sz="1200" dirty="0" smtClean="0"/>
              <a:t>Maximum 1390</a:t>
            </a:r>
          </a:p>
          <a:p>
            <a:r>
              <a:rPr lang="en-GB" sz="1200" dirty="0" smtClean="0"/>
              <a:t>Maximum Late 1500</a:t>
            </a:r>
          </a:p>
          <a:p>
            <a:r>
              <a:rPr lang="en-GB" sz="1200" dirty="0" smtClean="0"/>
              <a:t>Maximum Late 1700</a:t>
            </a:r>
          </a:p>
          <a:p>
            <a:r>
              <a:rPr lang="en-GB" sz="1200" dirty="0" smtClean="0"/>
              <a:t>Maximum 1930-1950</a:t>
            </a:r>
          </a:p>
          <a:p>
            <a:r>
              <a:rPr lang="en-GB" sz="1200" dirty="0" smtClean="0"/>
              <a:t>Maximum 1970-2000</a:t>
            </a:r>
            <a:endParaRPr lang="en-GB" sz="1200" dirty="0"/>
          </a:p>
        </p:txBody>
      </p:sp>
    </p:spTree>
    <p:extLst>
      <p:ext uri="{BB962C8B-B14F-4D97-AF65-F5344CB8AC3E}">
        <p14:creationId xmlns:p14="http://schemas.microsoft.com/office/powerpoint/2010/main" val="156524041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Figure 3 - 64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449" y="-1"/>
            <a:ext cx="5391855" cy="6858001"/>
          </a:xfrm>
          <a:prstGeom prst="rect">
            <a:avLst/>
          </a:prstGeom>
        </p:spPr>
      </p:pic>
      <p:sp>
        <p:nvSpPr>
          <p:cNvPr id="3" name="textruta 2"/>
          <p:cNvSpPr txBox="1"/>
          <p:nvPr/>
        </p:nvSpPr>
        <p:spPr>
          <a:xfrm>
            <a:off x="6002422" y="26741"/>
            <a:ext cx="3114842" cy="6155532"/>
          </a:xfrm>
          <a:prstGeom prst="rect">
            <a:avLst/>
          </a:prstGeom>
          <a:noFill/>
        </p:spPr>
        <p:txBody>
          <a:bodyPr wrap="square" rtlCol="0">
            <a:spAutoFit/>
          </a:bodyPr>
          <a:lstStyle/>
          <a:p>
            <a:r>
              <a:rPr lang="en-GB" sz="2400" b="1" dirty="0" smtClean="0">
                <a:solidFill>
                  <a:srgbClr val="0000FF"/>
                </a:solidFill>
              </a:rPr>
              <a:t>Sea level changes</a:t>
            </a:r>
          </a:p>
          <a:p>
            <a:endParaRPr lang="en-GB" b="1" dirty="0" smtClean="0">
              <a:solidFill>
                <a:srgbClr val="0000FF"/>
              </a:solidFill>
            </a:endParaRPr>
          </a:p>
          <a:p>
            <a:endParaRPr lang="en-GB" sz="2400" b="1" dirty="0">
              <a:solidFill>
                <a:srgbClr val="0000FF"/>
              </a:solidFill>
            </a:endParaRPr>
          </a:p>
          <a:p>
            <a:r>
              <a:rPr lang="en-GB" b="1" dirty="0" smtClean="0">
                <a:solidFill>
                  <a:srgbClr val="FF0000"/>
                </a:solidFill>
              </a:rPr>
              <a:t>in the Fiji Islands</a:t>
            </a:r>
          </a:p>
          <a:p>
            <a:endParaRPr lang="en-GB" b="1" dirty="0">
              <a:solidFill>
                <a:srgbClr val="0000FF"/>
              </a:solidFill>
            </a:endParaRPr>
          </a:p>
          <a:p>
            <a:endParaRPr lang="en-GB" b="1" dirty="0" smtClean="0">
              <a:solidFill>
                <a:srgbClr val="0000FF"/>
              </a:solidFill>
            </a:endParaRPr>
          </a:p>
          <a:p>
            <a:endParaRPr lang="en-GB" b="1" dirty="0" smtClean="0">
              <a:solidFill>
                <a:srgbClr val="0000FF"/>
              </a:solidFill>
            </a:endParaRPr>
          </a:p>
          <a:p>
            <a:endParaRPr lang="en-GB" b="1" dirty="0">
              <a:solidFill>
                <a:srgbClr val="0000FF"/>
              </a:solidFill>
            </a:endParaRPr>
          </a:p>
          <a:p>
            <a:endParaRPr lang="en-GB" b="1" dirty="0" smtClean="0">
              <a:solidFill>
                <a:srgbClr val="0000FF"/>
              </a:solidFill>
            </a:endParaRPr>
          </a:p>
          <a:p>
            <a:r>
              <a:rPr lang="en-GB" b="1" dirty="0" smtClean="0">
                <a:solidFill>
                  <a:srgbClr val="FF0000"/>
                </a:solidFill>
              </a:rPr>
              <a:t>in the Maldives</a:t>
            </a:r>
          </a:p>
          <a:p>
            <a:endParaRPr lang="en-GB" b="1" dirty="0">
              <a:solidFill>
                <a:srgbClr val="0000FF"/>
              </a:solidFill>
            </a:endParaRPr>
          </a:p>
          <a:p>
            <a:endParaRPr lang="en-GB" sz="2000" b="1" dirty="0" smtClean="0">
              <a:solidFill>
                <a:srgbClr val="0000FF"/>
              </a:solidFill>
            </a:endParaRPr>
          </a:p>
          <a:p>
            <a:endParaRPr lang="en-GB" sz="2000" b="1" dirty="0">
              <a:solidFill>
                <a:srgbClr val="0000FF"/>
              </a:solidFill>
            </a:endParaRPr>
          </a:p>
          <a:p>
            <a:endParaRPr lang="en-GB" b="1" dirty="0" smtClean="0">
              <a:solidFill>
                <a:srgbClr val="0000FF"/>
              </a:solidFill>
            </a:endParaRPr>
          </a:p>
          <a:p>
            <a:r>
              <a:rPr lang="en-GB" b="1" dirty="0" smtClean="0">
                <a:solidFill>
                  <a:srgbClr val="FF0000"/>
                </a:solidFill>
              </a:rPr>
              <a:t>in Goa, India</a:t>
            </a:r>
            <a:endParaRPr lang="en-GB" b="1" dirty="0">
              <a:solidFill>
                <a:srgbClr val="FF0000"/>
              </a:solidFill>
            </a:endParaRPr>
          </a:p>
          <a:p>
            <a:endParaRPr lang="en-GB" b="1" dirty="0" smtClean="0">
              <a:solidFill>
                <a:srgbClr val="0000FF"/>
              </a:solidFill>
            </a:endParaRPr>
          </a:p>
          <a:p>
            <a:endParaRPr lang="en-GB" sz="1200" b="1" dirty="0">
              <a:solidFill>
                <a:srgbClr val="0000FF"/>
              </a:solidFill>
            </a:endParaRPr>
          </a:p>
          <a:p>
            <a:endParaRPr lang="en-GB" sz="1400" b="1" dirty="0" smtClean="0">
              <a:solidFill>
                <a:srgbClr val="0000FF"/>
              </a:solidFill>
            </a:endParaRPr>
          </a:p>
          <a:p>
            <a:endParaRPr lang="en-GB" b="1" dirty="0">
              <a:solidFill>
                <a:srgbClr val="0000FF"/>
              </a:solidFill>
            </a:endParaRPr>
          </a:p>
          <a:p>
            <a:r>
              <a:rPr lang="en-GB" b="1" dirty="0" smtClean="0">
                <a:solidFill>
                  <a:srgbClr val="FF0000"/>
                </a:solidFill>
              </a:rPr>
              <a:t>in Bangladesh</a:t>
            </a:r>
            <a:endParaRPr lang="en-GB" b="1" dirty="0">
              <a:solidFill>
                <a:srgbClr val="FF0000"/>
              </a:solidFill>
            </a:endParaRPr>
          </a:p>
          <a:p>
            <a:endParaRPr lang="en-GB" b="1" dirty="0">
              <a:solidFill>
                <a:srgbClr val="0000FF"/>
              </a:solidFill>
            </a:endParaRPr>
          </a:p>
        </p:txBody>
      </p:sp>
    </p:spTree>
    <p:extLst>
      <p:ext uri="{BB962C8B-B14F-4D97-AF65-F5344CB8AC3E}">
        <p14:creationId xmlns:p14="http://schemas.microsoft.com/office/powerpoint/2010/main" val="388967791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LTS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222" y="1208212"/>
            <a:ext cx="8586304" cy="3920461"/>
          </a:xfrm>
          <a:prstGeom prst="rect">
            <a:avLst/>
          </a:prstGeom>
        </p:spPr>
      </p:pic>
      <p:sp>
        <p:nvSpPr>
          <p:cNvPr id="3" name="textruta 2"/>
          <p:cNvSpPr txBox="1"/>
          <p:nvPr/>
        </p:nvSpPr>
        <p:spPr>
          <a:xfrm>
            <a:off x="300222" y="256554"/>
            <a:ext cx="8586304" cy="646331"/>
          </a:xfrm>
          <a:prstGeom prst="rect">
            <a:avLst/>
          </a:prstGeom>
          <a:noFill/>
        </p:spPr>
        <p:txBody>
          <a:bodyPr wrap="square" rtlCol="0">
            <a:spAutoFit/>
          </a:bodyPr>
          <a:lstStyle/>
          <a:p>
            <a:pPr algn="ctr"/>
            <a:r>
              <a:rPr lang="en-GB" dirty="0" smtClean="0"/>
              <a:t>The North–South anti-correlations in sea level (rotational eustasy)</a:t>
            </a:r>
          </a:p>
          <a:p>
            <a:pPr algn="ctr"/>
            <a:r>
              <a:rPr lang="en-GB" dirty="0" smtClean="0"/>
              <a:t>give evidence of </a:t>
            </a:r>
            <a:r>
              <a:rPr lang="en-GB" i="1" dirty="0" smtClean="0">
                <a:solidFill>
                  <a:srgbClr val="FF0000"/>
                </a:solidFill>
              </a:rPr>
              <a:t>Lunar-Tidal Super Cycles</a:t>
            </a:r>
            <a:r>
              <a:rPr lang="en-GB" dirty="0" smtClean="0"/>
              <a:t> following the Grand Solar Cycles</a:t>
            </a:r>
            <a:endParaRPr lang="en-GB" i="1" dirty="0" smtClean="0">
              <a:solidFill>
                <a:srgbClr val="FF0000"/>
              </a:solidFill>
            </a:endParaRPr>
          </a:p>
        </p:txBody>
      </p:sp>
      <p:pic>
        <p:nvPicPr>
          <p:cNvPr id="4" name="Bildobjekt 3" descr="Fig. 3 - 2018-07-21 kl. 15.53.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5240" y="5246522"/>
            <a:ext cx="2647782" cy="1611478"/>
          </a:xfrm>
          <a:prstGeom prst="rect">
            <a:avLst/>
          </a:prstGeom>
        </p:spPr>
      </p:pic>
      <p:pic>
        <p:nvPicPr>
          <p:cNvPr id="5" name="Bildobjekt 4" descr="Tidal bul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6270" y="5328367"/>
            <a:ext cx="2454191" cy="1439837"/>
          </a:xfrm>
          <a:prstGeom prst="rect">
            <a:avLst/>
          </a:prstGeom>
        </p:spPr>
      </p:pic>
    </p:spTree>
    <p:extLst>
      <p:ext uri="{BB962C8B-B14F-4D97-AF65-F5344CB8AC3E}">
        <p14:creationId xmlns:p14="http://schemas.microsoft.com/office/powerpoint/2010/main" val="3833319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Fig. 5 - 2018-07-21 kl. 17.15.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439" y="0"/>
            <a:ext cx="6807850" cy="6858000"/>
          </a:xfrm>
          <a:prstGeom prst="rect">
            <a:avLst/>
          </a:prstGeom>
        </p:spPr>
      </p:pic>
      <p:sp>
        <p:nvSpPr>
          <p:cNvPr id="3" name="textruta 2"/>
          <p:cNvSpPr txBox="1"/>
          <p:nvPr/>
        </p:nvSpPr>
        <p:spPr>
          <a:xfrm>
            <a:off x="69274" y="4548914"/>
            <a:ext cx="3186545" cy="2292935"/>
          </a:xfrm>
          <a:prstGeom prst="rect">
            <a:avLst/>
          </a:prstGeom>
          <a:noFill/>
        </p:spPr>
        <p:txBody>
          <a:bodyPr wrap="square" rtlCol="0">
            <a:spAutoFit/>
          </a:bodyPr>
          <a:lstStyle/>
          <a:p>
            <a:r>
              <a:rPr lang="en-GB" sz="1300" dirty="0"/>
              <a:t>Ocean level oscillations or horizontal eustasy (rotational eustasy</a:t>
            </a:r>
            <a:r>
              <a:rPr lang="en-GB" sz="1300" dirty="0" smtClean="0"/>
              <a:t>) i.e</a:t>
            </a:r>
            <a:r>
              <a:rPr lang="en-GB" sz="1300" dirty="0"/>
              <a:t>. the ENSO events, Super-ENSO events, the 60-year cycle and the newly </a:t>
            </a:r>
            <a:r>
              <a:rPr lang="en-GB" sz="1300" dirty="0" smtClean="0"/>
              <a:t>identified Grand </a:t>
            </a:r>
            <a:r>
              <a:rPr lang="en-GB" sz="1300" dirty="0"/>
              <a:t>Solar Cycle Oscillation must all lead their origin from the integrated </a:t>
            </a:r>
            <a:r>
              <a:rPr lang="en-GB" sz="1300" dirty="0">
                <a:solidFill>
                  <a:schemeClr val="accent2"/>
                </a:solidFill>
              </a:rPr>
              <a:t>changes </a:t>
            </a:r>
            <a:r>
              <a:rPr lang="en-GB" sz="1300" dirty="0" smtClean="0">
                <a:solidFill>
                  <a:schemeClr val="accent2"/>
                </a:solidFill>
              </a:rPr>
              <a:t>in </a:t>
            </a:r>
            <a:r>
              <a:rPr lang="en-GB" sz="1300" dirty="0">
                <a:solidFill>
                  <a:schemeClr val="accent2"/>
                </a:solidFill>
              </a:rPr>
              <a:t>the brown boxes </a:t>
            </a:r>
            <a:r>
              <a:rPr lang="en-GB" sz="1300" dirty="0"/>
              <a:t>driven by Planetary-Solar forces (as further indicated by </a:t>
            </a:r>
            <a:r>
              <a:rPr lang="en-GB" sz="1300" dirty="0" smtClean="0"/>
              <a:t>the geomagnetic </a:t>
            </a:r>
            <a:r>
              <a:rPr lang="en-GB" sz="1300" dirty="0"/>
              <a:t>factor in the 60-year cycle and the shielding factor in GSCO cycle</a:t>
            </a:r>
            <a:r>
              <a:rPr lang="en-GB" sz="1300" dirty="0" smtClean="0"/>
              <a:t>.</a:t>
            </a:r>
            <a:endParaRPr lang="en-GB" sz="1300" dirty="0"/>
          </a:p>
        </p:txBody>
      </p:sp>
    </p:spTree>
    <p:extLst>
      <p:ext uri="{BB962C8B-B14F-4D97-AF65-F5344CB8AC3E}">
        <p14:creationId xmlns:p14="http://schemas.microsoft.com/office/powerpoint/2010/main" val="314191263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207818" y="3036392"/>
            <a:ext cx="8774546" cy="4031873"/>
          </a:xfrm>
          <a:prstGeom prst="rect">
            <a:avLst/>
          </a:prstGeom>
          <a:noFill/>
        </p:spPr>
        <p:txBody>
          <a:bodyPr wrap="square" rtlCol="0">
            <a:spAutoFit/>
          </a:bodyPr>
          <a:lstStyle/>
          <a:p>
            <a:r>
              <a:rPr lang="en-GB" b="1" i="1" dirty="0">
                <a:solidFill>
                  <a:schemeClr val="accent6">
                    <a:lumMod val="75000"/>
                  </a:schemeClr>
                </a:solidFill>
              </a:rPr>
              <a:t>Interpretation in terms of planetary-solar </a:t>
            </a:r>
            <a:r>
              <a:rPr lang="en-GB" b="1" i="1" dirty="0" smtClean="0">
                <a:solidFill>
                  <a:schemeClr val="accent6">
                    <a:lumMod val="75000"/>
                  </a:schemeClr>
                </a:solidFill>
              </a:rPr>
              <a:t>forcing</a:t>
            </a:r>
          </a:p>
          <a:p>
            <a:endParaRPr lang="en-GB" dirty="0"/>
          </a:p>
          <a:p>
            <a:r>
              <a:rPr lang="en-GB" dirty="0" smtClean="0"/>
              <a:t>The previous figure illustrates </a:t>
            </a:r>
            <a:r>
              <a:rPr lang="en-GB" dirty="0"/>
              <a:t>the generation of observed </a:t>
            </a:r>
            <a:r>
              <a:rPr lang="en-GB" dirty="0" smtClean="0"/>
              <a:t>oceanic “oscillations” </a:t>
            </a:r>
          </a:p>
          <a:p>
            <a:r>
              <a:rPr lang="en-GB" dirty="0" smtClean="0"/>
              <a:t>(</a:t>
            </a:r>
            <a:r>
              <a:rPr lang="en-GB" dirty="0"/>
              <a:t>EEO, 60yrCO, GSCO) in terms of planetary-solar forcing functions. </a:t>
            </a:r>
            <a:endParaRPr lang="en-GB" dirty="0" smtClean="0"/>
          </a:p>
          <a:p>
            <a:endParaRPr lang="en-GB" sz="600" dirty="0" smtClean="0"/>
          </a:p>
          <a:p>
            <a:pPr marL="285750" indent="-285750">
              <a:spcAft>
                <a:spcPts val="600"/>
              </a:spcAft>
              <a:buFont typeface="Arial"/>
              <a:buChar char="•"/>
            </a:pPr>
            <a:r>
              <a:rPr lang="en-GB" dirty="0" smtClean="0"/>
              <a:t>Pressure</a:t>
            </a:r>
            <a:r>
              <a:rPr lang="en-GB" dirty="0"/>
              <a:t>, gravity and rotation affect wind and ocean </a:t>
            </a:r>
            <a:r>
              <a:rPr lang="en-GB" dirty="0" smtClean="0"/>
              <a:t>circulation. </a:t>
            </a:r>
          </a:p>
          <a:p>
            <a:pPr marL="285750" indent="-285750">
              <a:spcAft>
                <a:spcPts val="600"/>
              </a:spcAft>
              <a:buFont typeface="Arial"/>
              <a:buChar char="•"/>
            </a:pPr>
            <a:r>
              <a:rPr lang="en-GB" dirty="0" smtClean="0"/>
              <a:t>Ocean </a:t>
            </a:r>
            <a:r>
              <a:rPr lang="en-GB" dirty="0"/>
              <a:t>circulation generates redistribution of ocean masses and sea level changes on the inter-annual basis (ENSO), on the 60-yr time scale and on the Grand Solar Cycle time scale. </a:t>
            </a:r>
            <a:endParaRPr lang="en-GB" dirty="0" smtClean="0"/>
          </a:p>
          <a:p>
            <a:endParaRPr lang="en-GB" sz="600" dirty="0" smtClean="0"/>
          </a:p>
          <a:p>
            <a:r>
              <a:rPr lang="en-GB" dirty="0" smtClean="0"/>
              <a:t>The </a:t>
            </a:r>
            <a:r>
              <a:rPr lang="en-GB" dirty="0"/>
              <a:t>60yr geomagnetic cycle and the Grand Solar Cycle changes in shielding provide firm evidence of the simultaneous interaction of Solar Wind variations with the Earth’s magnetosphere</a:t>
            </a:r>
            <a:r>
              <a:rPr lang="en-GB" dirty="0" smtClean="0"/>
              <a:t>. The Grand Solar Cycle also generates </a:t>
            </a:r>
            <a:r>
              <a:rPr lang="en-GB" i="1" dirty="0" smtClean="0"/>
              <a:t>Lunar-Tidal Super Cycles </a:t>
            </a:r>
            <a:r>
              <a:rPr lang="en-GB" dirty="0" smtClean="0"/>
              <a:t>and changes in the </a:t>
            </a:r>
            <a:r>
              <a:rPr lang="en-GB" i="1" dirty="0" smtClean="0"/>
              <a:t>Thermohaline “pump”</a:t>
            </a:r>
            <a:r>
              <a:rPr lang="en-GB" dirty="0" smtClean="0"/>
              <a:t>.</a:t>
            </a:r>
            <a:endParaRPr lang="en-GB" i="1" dirty="0"/>
          </a:p>
          <a:p>
            <a:endParaRPr lang="sv-SE" dirty="0"/>
          </a:p>
        </p:txBody>
      </p:sp>
      <p:pic>
        <p:nvPicPr>
          <p:cNvPr id="3" name="Bildobjekt 2" descr="Fig. 5 - 2018-07-21 kl. 17.15.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1091" y="-1"/>
            <a:ext cx="3532909" cy="3558934"/>
          </a:xfrm>
          <a:prstGeom prst="rect">
            <a:avLst/>
          </a:prstGeom>
        </p:spPr>
      </p:pic>
      <p:sp>
        <p:nvSpPr>
          <p:cNvPr id="4" name="textruta 3"/>
          <p:cNvSpPr txBox="1"/>
          <p:nvPr/>
        </p:nvSpPr>
        <p:spPr>
          <a:xfrm>
            <a:off x="207818" y="1062164"/>
            <a:ext cx="4133273" cy="461665"/>
          </a:xfrm>
          <a:prstGeom prst="rect">
            <a:avLst/>
          </a:prstGeom>
          <a:noFill/>
        </p:spPr>
        <p:txBody>
          <a:bodyPr wrap="square" rtlCol="0">
            <a:spAutoFit/>
          </a:bodyPr>
          <a:lstStyle/>
          <a:p>
            <a:r>
              <a:rPr lang="sv-SE" sz="2400" b="1" dirty="0" smtClean="0">
                <a:solidFill>
                  <a:srgbClr val="0000FF"/>
                </a:solidFill>
              </a:rPr>
              <a:t>Ocean Oscillations</a:t>
            </a:r>
            <a:endParaRPr lang="sv-SE" sz="2400" b="1" dirty="0">
              <a:solidFill>
                <a:srgbClr val="0000FF"/>
              </a:solidFill>
            </a:endParaRPr>
          </a:p>
        </p:txBody>
      </p:sp>
    </p:spTree>
    <p:extLst>
      <p:ext uri="{BB962C8B-B14F-4D97-AF65-F5344CB8AC3E}">
        <p14:creationId xmlns:p14="http://schemas.microsoft.com/office/powerpoint/2010/main" val="379970082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346364" y="667068"/>
            <a:ext cx="8451272" cy="5986255"/>
          </a:xfrm>
          <a:prstGeom prst="rect">
            <a:avLst/>
          </a:prstGeom>
          <a:noFill/>
        </p:spPr>
        <p:txBody>
          <a:bodyPr wrap="square" rtlCol="0">
            <a:spAutoFit/>
          </a:bodyPr>
          <a:lstStyle/>
          <a:p>
            <a:pPr algn="ctr"/>
            <a:r>
              <a:rPr lang="en-GB" sz="2400" b="1" dirty="0" smtClean="0">
                <a:solidFill>
                  <a:srgbClr val="FF0000"/>
                </a:solidFill>
              </a:rPr>
              <a:t>Conclusions</a:t>
            </a:r>
          </a:p>
          <a:p>
            <a:pPr algn="ctr"/>
            <a:endParaRPr lang="en-GB" sz="1000" dirty="0">
              <a:solidFill>
                <a:srgbClr val="FF0000"/>
              </a:solidFill>
            </a:endParaRPr>
          </a:p>
          <a:p>
            <a:pPr marL="285750" lvl="0" indent="-285750">
              <a:spcAft>
                <a:spcPts val="600"/>
              </a:spcAft>
              <a:buFont typeface="Arial"/>
              <a:buChar char="•"/>
            </a:pPr>
            <a:r>
              <a:rPr lang="en-GB" dirty="0"/>
              <a:t>The ENSO events may, at least partly, be driven by planetary effects on the Earth’s rotation (LOD) and ocean circulation (interchange of angular momentum).</a:t>
            </a:r>
          </a:p>
          <a:p>
            <a:pPr marL="285750" lvl="0" indent="-285750">
              <a:spcAft>
                <a:spcPts val="600"/>
              </a:spcAft>
              <a:buFont typeface="Arial"/>
              <a:buChar char="•"/>
            </a:pPr>
            <a:r>
              <a:rPr lang="en-GB" dirty="0"/>
              <a:t>The 60-yr cycle in climate, ocean circulation (GSB, PDO, NAO, etc) and sea level changes can be tied to corresponding changes in planetary beat, solar variability and geomagnetic field changes.</a:t>
            </a:r>
          </a:p>
          <a:p>
            <a:pPr marL="285750" lvl="0" indent="-285750">
              <a:spcAft>
                <a:spcPts val="600"/>
              </a:spcAft>
              <a:buFont typeface="Arial"/>
              <a:buChar char="•"/>
            </a:pPr>
            <a:r>
              <a:rPr lang="en-GB" dirty="0"/>
              <a:t>The Gulf Stream beat (GSB) and the rotational eustatic changes in sea level over the last 500-600 years can be directly linked observed solar variability (GSC), shielding variations and planetary beat. </a:t>
            </a:r>
          </a:p>
          <a:p>
            <a:endParaRPr lang="en-GB" sz="1000" dirty="0" smtClean="0"/>
          </a:p>
          <a:p>
            <a:r>
              <a:rPr lang="en-GB" dirty="0" smtClean="0"/>
              <a:t>With this, </a:t>
            </a:r>
            <a:r>
              <a:rPr lang="en-GB" dirty="0"/>
              <a:t>the theory of a planetary-solar-terrestrial interaction </a:t>
            </a:r>
            <a:r>
              <a:rPr lang="en-GB" dirty="0" smtClean="0"/>
              <a:t>has </a:t>
            </a:r>
            <a:r>
              <a:rPr lang="en-GB" dirty="0"/>
              <a:t>taken an important step forward, also to be the prime forcing function for Earth’s rotation, ocean circulation and differential sea level changes over the globe (i.e. rotational eustasy)</a:t>
            </a:r>
            <a:r>
              <a:rPr lang="en-GB" dirty="0" smtClean="0"/>
              <a:t>.</a:t>
            </a:r>
          </a:p>
          <a:p>
            <a:endParaRPr lang="en-GB" sz="1000" dirty="0" smtClean="0"/>
          </a:p>
          <a:p>
            <a:endParaRPr lang="en-GB" sz="1000" dirty="0"/>
          </a:p>
          <a:p>
            <a:r>
              <a:rPr lang="en-GB" dirty="0" smtClean="0"/>
              <a:t>By </a:t>
            </a:r>
            <a:r>
              <a:rPr lang="en-GB" dirty="0"/>
              <a:t>this the threat of a global sea level rise with disastrous effects (as claimed by the IPCC and its proponents) is revealed as deeply incorrect and </a:t>
            </a:r>
            <a:r>
              <a:rPr lang="en-GB" i="1" dirty="0"/>
              <a:t>The Greatest Lie Ever </a:t>
            </a:r>
            <a:r>
              <a:rPr lang="en-GB" i="1" dirty="0" smtClean="0"/>
              <a:t>Told*</a:t>
            </a:r>
            <a:endParaRPr lang="en-GB" sz="1200" dirty="0"/>
          </a:p>
          <a:p>
            <a:pPr algn="r"/>
            <a:r>
              <a:rPr lang="sv-SE" sz="1600" dirty="0" smtClean="0"/>
              <a:t>*</a:t>
            </a:r>
            <a:r>
              <a:rPr lang="en-GB" sz="1000" dirty="0" smtClean="0"/>
              <a:t>to quote my booklet of 2007</a:t>
            </a:r>
            <a:endParaRPr lang="en-GB" sz="1000" dirty="0"/>
          </a:p>
        </p:txBody>
      </p:sp>
    </p:spTree>
    <p:extLst>
      <p:ext uri="{BB962C8B-B14F-4D97-AF65-F5344CB8AC3E}">
        <p14:creationId xmlns:p14="http://schemas.microsoft.com/office/powerpoint/2010/main" val="282502979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Frames of S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447" y="428495"/>
            <a:ext cx="8508678" cy="4702585"/>
          </a:xfrm>
          <a:prstGeom prst="rect">
            <a:avLst/>
          </a:prstGeom>
        </p:spPr>
      </p:pic>
      <p:sp>
        <p:nvSpPr>
          <p:cNvPr id="4" name="textruta 3"/>
          <p:cNvSpPr txBox="1"/>
          <p:nvPr/>
        </p:nvSpPr>
        <p:spPr>
          <a:xfrm>
            <a:off x="410534" y="5605697"/>
            <a:ext cx="8287652" cy="1077218"/>
          </a:xfrm>
          <a:prstGeom prst="rect">
            <a:avLst/>
          </a:prstGeom>
          <a:noFill/>
        </p:spPr>
        <p:txBody>
          <a:bodyPr wrap="square" rtlCol="0">
            <a:spAutoFit/>
          </a:bodyPr>
          <a:lstStyle/>
          <a:p>
            <a:pPr algn="ctr"/>
            <a:r>
              <a:rPr lang="en-GB" sz="1600" dirty="0" smtClean="0"/>
              <a:t>The frames changes with increased knowledge and observational facts.</a:t>
            </a:r>
          </a:p>
          <a:p>
            <a:pPr algn="ctr"/>
            <a:r>
              <a:rPr lang="en-GB" sz="1600" dirty="0" smtClean="0"/>
              <a:t>All what is said, shown and claimed in this paper lie well within the frames of the blue box.</a:t>
            </a:r>
          </a:p>
          <a:p>
            <a:pPr algn="ctr"/>
            <a:r>
              <a:rPr lang="en-GB" sz="1600" dirty="0" smtClean="0"/>
              <a:t>Very much of what IPCC and its proponents claim lie well out side the frames realistic sea level changes in the pink field of nonsense.</a:t>
            </a:r>
            <a:endParaRPr lang="en-GB" sz="1600" dirty="0"/>
          </a:p>
        </p:txBody>
      </p:sp>
    </p:spTree>
    <p:extLst>
      <p:ext uri="{BB962C8B-B14F-4D97-AF65-F5344CB8AC3E}">
        <p14:creationId xmlns:p14="http://schemas.microsoft.com/office/powerpoint/2010/main" val="117470054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20180404_090806-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4210" y="229805"/>
            <a:ext cx="3854648" cy="4841979"/>
          </a:xfrm>
          <a:prstGeom prst="rect">
            <a:avLst/>
          </a:prstGeom>
        </p:spPr>
      </p:pic>
      <p:sp>
        <p:nvSpPr>
          <p:cNvPr id="3" name="textruta 2"/>
          <p:cNvSpPr txBox="1"/>
          <p:nvPr/>
        </p:nvSpPr>
        <p:spPr>
          <a:xfrm>
            <a:off x="737810" y="5539616"/>
            <a:ext cx="7692572" cy="369332"/>
          </a:xfrm>
          <a:prstGeom prst="rect">
            <a:avLst/>
          </a:prstGeom>
          <a:noFill/>
        </p:spPr>
        <p:txBody>
          <a:bodyPr wrap="square" rtlCol="0">
            <a:spAutoFit/>
          </a:bodyPr>
          <a:lstStyle/>
          <a:p>
            <a:pPr algn="ctr"/>
            <a:r>
              <a:rPr lang="en-GB" dirty="0" smtClean="0">
                <a:solidFill>
                  <a:srgbClr val="008000"/>
                </a:solidFill>
              </a:rPr>
              <a:t>Finished (and grown up)</a:t>
            </a:r>
            <a:endParaRPr lang="en-GB" dirty="0">
              <a:solidFill>
                <a:srgbClr val="008000"/>
              </a:solidFill>
            </a:endParaRPr>
          </a:p>
        </p:txBody>
      </p:sp>
    </p:spTree>
    <p:extLst>
      <p:ext uri="{BB962C8B-B14F-4D97-AF65-F5344CB8AC3E}">
        <p14:creationId xmlns:p14="http://schemas.microsoft.com/office/powerpoint/2010/main" val="261363238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1105647" y="2838810"/>
            <a:ext cx="7082118" cy="461665"/>
          </a:xfrm>
          <a:prstGeom prst="rect">
            <a:avLst/>
          </a:prstGeom>
          <a:noFill/>
        </p:spPr>
        <p:txBody>
          <a:bodyPr wrap="square" rtlCol="0">
            <a:spAutoFit/>
          </a:bodyPr>
          <a:lstStyle/>
          <a:p>
            <a:pPr algn="ctr"/>
            <a:r>
              <a:rPr lang="en-GB" sz="2400" dirty="0" smtClean="0"/>
              <a:t>Supplementary data</a:t>
            </a:r>
            <a:endParaRPr lang="en-GB" sz="2400" dirty="0"/>
          </a:p>
        </p:txBody>
      </p:sp>
    </p:spTree>
    <p:extLst>
      <p:ext uri="{BB962C8B-B14F-4D97-AF65-F5344CB8AC3E}">
        <p14:creationId xmlns:p14="http://schemas.microsoft.com/office/powerpoint/2010/main" val="3329857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449314" y="588815"/>
            <a:ext cx="8266545" cy="5509201"/>
          </a:xfrm>
          <a:prstGeom prst="rect">
            <a:avLst/>
          </a:prstGeom>
          <a:noFill/>
        </p:spPr>
        <p:txBody>
          <a:bodyPr wrap="square" rtlCol="0">
            <a:spAutoFit/>
          </a:bodyPr>
          <a:lstStyle/>
          <a:p>
            <a:r>
              <a:rPr lang="en-GB" dirty="0"/>
              <a:t>Easterbrook has an hour ago given an excellent account on the Solar-Terrestrial interaction. The planetary beat generating solar variability and changes in the emission of luminosity and solar wind (Fig. 1) was demonstrated in the special issue of </a:t>
            </a:r>
            <a:r>
              <a:rPr lang="en-GB" i="1" dirty="0"/>
              <a:t>Pattern Recognition in Physics </a:t>
            </a:r>
            <a:r>
              <a:rPr lang="en-GB" dirty="0"/>
              <a:t>2013 [1] and Nova book on </a:t>
            </a:r>
            <a:r>
              <a:rPr lang="en-GB" i="1" dirty="0"/>
              <a:t>Planetary-Solar-Terrestrial Interaction</a:t>
            </a:r>
            <a:r>
              <a:rPr lang="en-GB" dirty="0"/>
              <a:t> 2015 [2]. </a:t>
            </a:r>
            <a:endParaRPr lang="en-GB" dirty="0" smtClean="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r>
              <a:rPr lang="en-GB" dirty="0"/>
              <a:t> </a:t>
            </a:r>
          </a:p>
          <a:p>
            <a:pPr algn="ctr"/>
            <a:endParaRPr lang="en-GB" dirty="0"/>
          </a:p>
          <a:p>
            <a:pPr algn="ctr"/>
            <a:r>
              <a:rPr lang="en-GB" sz="1600" dirty="0"/>
              <a:t>Fig. 1. Planetary-Solar-Terrestrial </a:t>
            </a:r>
            <a:r>
              <a:rPr lang="en-GB" sz="1600" dirty="0" smtClean="0"/>
              <a:t>interaction.</a:t>
            </a:r>
          </a:p>
          <a:p>
            <a:pPr algn="ctr"/>
            <a:endParaRPr lang="en-GB" dirty="0"/>
          </a:p>
          <a:p>
            <a:pPr algn="r"/>
            <a:r>
              <a:rPr lang="en-GB" sz="1000" i="1" dirty="0" smtClean="0"/>
              <a:t>From: Mörner, Tattersall &amp; Solheim, PRP, 2013 and Mörner, Nova book, 2015</a:t>
            </a:r>
            <a:endParaRPr lang="en-GB" sz="1000" i="1" dirty="0"/>
          </a:p>
        </p:txBody>
      </p:sp>
      <p:pic>
        <p:nvPicPr>
          <p:cNvPr id="3" name="Bildobjekt 2" descr="Skärmavbild 2018-08-30 kl. 22.36.5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914" y="2216760"/>
            <a:ext cx="8632490" cy="2932930"/>
          </a:xfrm>
          <a:prstGeom prst="rect">
            <a:avLst/>
          </a:prstGeom>
        </p:spPr>
      </p:pic>
    </p:spTree>
    <p:extLst>
      <p:ext uri="{BB962C8B-B14F-4D97-AF65-F5344CB8AC3E}">
        <p14:creationId xmlns:p14="http://schemas.microsoft.com/office/powerpoint/2010/main" val="233338380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MaldivSLcurve.jpg                                              000474D6PowerbookG4                    C3B537D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60988"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2" name="Bildobjekt 1" descr="Skärmavbild 2013-11-15 kl. 18.11.0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0"/>
            <a:ext cx="35941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Bildobjekt 3" descr="Skärmavbild 2013-11-15 kl. 18.14.4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2997200"/>
            <a:ext cx="3814762"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Bildobjekt 4" descr="Träd-00-3b kopi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69100" y="5084763"/>
            <a:ext cx="2374900"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Bildobjekt 5" descr="Fig. 3 kopia.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3390900"/>
            <a:ext cx="2771775"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textruta 6"/>
          <p:cNvSpPr txBox="1">
            <a:spLocks noChangeArrowheads="1"/>
          </p:cNvSpPr>
          <p:nvPr/>
        </p:nvSpPr>
        <p:spPr bwMode="auto">
          <a:xfrm>
            <a:off x="5292725" y="5373688"/>
            <a:ext cx="14398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pPr algn="ctr"/>
            <a:r>
              <a:rPr lang="en-GB" sz="1800" b="0" dirty="0">
                <a:solidFill>
                  <a:srgbClr val="FF0000"/>
                </a:solidFill>
              </a:rPr>
              <a:t>Coastal</a:t>
            </a:r>
          </a:p>
          <a:p>
            <a:pPr algn="ctr"/>
            <a:r>
              <a:rPr lang="en-GB" sz="1800" b="0" dirty="0">
                <a:solidFill>
                  <a:srgbClr val="FF0000"/>
                </a:solidFill>
              </a:rPr>
              <a:t>morphology</a:t>
            </a:r>
          </a:p>
          <a:p>
            <a:pPr algn="ctr"/>
            <a:r>
              <a:rPr lang="en-GB" sz="1800" b="0" dirty="0">
                <a:solidFill>
                  <a:srgbClr val="FF0000"/>
                </a:solidFill>
              </a:rPr>
              <a:t>in the</a:t>
            </a:r>
          </a:p>
          <a:p>
            <a:pPr algn="ctr"/>
            <a:r>
              <a:rPr lang="en-GB" sz="1800" b="0" dirty="0">
                <a:solidFill>
                  <a:srgbClr val="FF0000"/>
                </a:solidFill>
              </a:rPr>
              <a:t>Maldives</a:t>
            </a:r>
          </a:p>
        </p:txBody>
      </p:sp>
      <p:pic>
        <p:nvPicPr>
          <p:cNvPr id="46087" name="Bildobjekt 1" descr="QueensBath13.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4287838"/>
            <a:ext cx="5292725"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807554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Fig. 3.A-D. 615jpg k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008"/>
            <a:ext cx="9144000" cy="6677934"/>
          </a:xfrm>
          <a:prstGeom prst="rect">
            <a:avLst/>
          </a:prstGeom>
        </p:spPr>
      </p:pic>
    </p:spTree>
    <p:extLst>
      <p:ext uri="{BB962C8B-B14F-4D97-AF65-F5344CB8AC3E}">
        <p14:creationId xmlns:p14="http://schemas.microsoft.com/office/powerpoint/2010/main" val="183000141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Fig. 46 kop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972312"/>
            <a:ext cx="4175515" cy="1643888"/>
          </a:xfrm>
          <a:prstGeom prst="rect">
            <a:avLst/>
          </a:prstGeom>
        </p:spPr>
      </p:pic>
      <p:pic>
        <p:nvPicPr>
          <p:cNvPr id="3" name="Bildobjekt 2" descr="Fig. 25 kopi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300" y="114301"/>
            <a:ext cx="2142738" cy="2514600"/>
          </a:xfrm>
          <a:prstGeom prst="rect">
            <a:avLst/>
          </a:prstGeom>
        </p:spPr>
      </p:pic>
      <p:pic>
        <p:nvPicPr>
          <p:cNvPr id="4" name="Bildobjekt 3" descr="Fig. 49 kopi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 y="4364228"/>
            <a:ext cx="4175515" cy="1332187"/>
          </a:xfrm>
          <a:prstGeom prst="rect">
            <a:avLst/>
          </a:prstGeom>
        </p:spPr>
      </p:pic>
      <p:pic>
        <p:nvPicPr>
          <p:cNvPr id="5" name="Bildobjekt 4" descr="Fig. 47 kopi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3369" y="3822700"/>
            <a:ext cx="2985632" cy="2238522"/>
          </a:xfrm>
          <a:prstGeom prst="rect">
            <a:avLst/>
          </a:prstGeom>
        </p:spPr>
      </p:pic>
      <p:sp>
        <p:nvSpPr>
          <p:cNvPr id="6" name="textruta 5"/>
          <p:cNvSpPr txBox="1"/>
          <p:nvPr/>
        </p:nvSpPr>
        <p:spPr>
          <a:xfrm>
            <a:off x="317500" y="2705100"/>
            <a:ext cx="4175515" cy="738664"/>
          </a:xfrm>
          <a:prstGeom prst="rect">
            <a:avLst/>
          </a:prstGeom>
          <a:noFill/>
        </p:spPr>
        <p:txBody>
          <a:bodyPr wrap="square" rtlCol="0">
            <a:spAutoFit/>
          </a:bodyPr>
          <a:lstStyle/>
          <a:p>
            <a:r>
              <a:rPr lang="sv-SE" sz="1400" b="1" dirty="0" smtClean="0"/>
              <a:t>Idag: </a:t>
            </a:r>
            <a:r>
              <a:rPr lang="sv-SE" sz="1400" dirty="0" smtClean="0"/>
              <a:t>högvattennivån är mycket klart utbildad som erosions hak med </a:t>
            </a:r>
            <a:r>
              <a:rPr lang="en-GB" sz="1400" i="1" dirty="0" smtClean="0"/>
              <a:t>”rock-cut platform”, </a:t>
            </a:r>
            <a:r>
              <a:rPr lang="sv-SE" sz="1400" dirty="0" smtClean="0"/>
              <a:t>även sand-stranden intill har väl utbildad högvattens nivå.</a:t>
            </a:r>
            <a:endParaRPr lang="sv-SE" sz="1400" b="1" i="1" dirty="0"/>
          </a:p>
        </p:txBody>
      </p:sp>
      <p:sp>
        <p:nvSpPr>
          <p:cNvPr id="7" name="textruta 6"/>
          <p:cNvSpPr txBox="1"/>
          <p:nvPr/>
        </p:nvSpPr>
        <p:spPr>
          <a:xfrm>
            <a:off x="5384800" y="2743200"/>
            <a:ext cx="3543300" cy="738664"/>
          </a:xfrm>
          <a:prstGeom prst="rect">
            <a:avLst/>
          </a:prstGeom>
          <a:noFill/>
        </p:spPr>
        <p:txBody>
          <a:bodyPr wrap="square" rtlCol="0">
            <a:spAutoFit/>
          </a:bodyPr>
          <a:lstStyle/>
          <a:p>
            <a:r>
              <a:rPr lang="sv-SE" sz="1400" b="1" dirty="0" smtClean="0"/>
              <a:t>Senaste 200 åren: </a:t>
            </a:r>
            <a:r>
              <a:rPr lang="sv-SE" sz="1400" dirty="0" smtClean="0"/>
              <a:t>Strandsporren, 155 m lång, har byggts ut under 200 år. Nivån har avvägts med hög precision. </a:t>
            </a:r>
            <a:r>
              <a:rPr lang="sv-SE" sz="1400" b="1" dirty="0" smtClean="0">
                <a:solidFill>
                  <a:srgbClr val="FF0000"/>
                </a:solidFill>
              </a:rPr>
              <a:t>±0 m</a:t>
            </a:r>
            <a:endParaRPr lang="sv-SE" sz="1400" b="1" dirty="0">
              <a:solidFill>
                <a:srgbClr val="FF0000"/>
              </a:solidFill>
            </a:endParaRPr>
          </a:p>
        </p:txBody>
      </p:sp>
      <p:sp>
        <p:nvSpPr>
          <p:cNvPr id="8" name="textruta 7"/>
          <p:cNvSpPr txBox="1"/>
          <p:nvPr/>
        </p:nvSpPr>
        <p:spPr>
          <a:xfrm>
            <a:off x="342900" y="5854700"/>
            <a:ext cx="4175515" cy="738664"/>
          </a:xfrm>
          <a:prstGeom prst="rect">
            <a:avLst/>
          </a:prstGeom>
          <a:noFill/>
        </p:spPr>
        <p:txBody>
          <a:bodyPr wrap="square" rtlCol="0">
            <a:spAutoFit/>
          </a:bodyPr>
          <a:lstStyle/>
          <a:p>
            <a:r>
              <a:rPr lang="sv-SE" sz="1400" b="1" dirty="0" smtClean="0"/>
              <a:t>På 1700-talet: </a:t>
            </a:r>
            <a:r>
              <a:rPr lang="sv-SE" sz="1400" dirty="0" smtClean="0"/>
              <a:t>bildades strand hak och</a:t>
            </a:r>
            <a:r>
              <a:rPr lang="en-GB" sz="1400" i="1" dirty="0" smtClean="0"/>
              <a:t> rock-cut platform</a:t>
            </a:r>
            <a:r>
              <a:rPr lang="sv-SE" sz="1400" dirty="0" smtClean="0"/>
              <a:t> (från den tidens högvattennivå) där vi nu har dagens lågvattennivå. Ca </a:t>
            </a:r>
            <a:r>
              <a:rPr lang="mr-IN" sz="1400" b="1" dirty="0" smtClean="0">
                <a:solidFill>
                  <a:srgbClr val="FF0000"/>
                </a:solidFill>
              </a:rPr>
              <a:t>–</a:t>
            </a:r>
            <a:r>
              <a:rPr lang="sv-SE" sz="1400" b="1" dirty="0" smtClean="0">
                <a:solidFill>
                  <a:srgbClr val="FF0000"/>
                </a:solidFill>
              </a:rPr>
              <a:t>1,3 m </a:t>
            </a:r>
            <a:endParaRPr lang="sv-SE" sz="1400" b="1" dirty="0">
              <a:solidFill>
                <a:srgbClr val="FF0000"/>
              </a:solidFill>
            </a:endParaRPr>
          </a:p>
        </p:txBody>
      </p:sp>
      <p:sp>
        <p:nvSpPr>
          <p:cNvPr id="9" name="textruta 8"/>
          <p:cNvSpPr txBox="1"/>
          <p:nvPr/>
        </p:nvSpPr>
        <p:spPr>
          <a:xfrm>
            <a:off x="5384800" y="6121400"/>
            <a:ext cx="3454400" cy="523220"/>
          </a:xfrm>
          <a:prstGeom prst="rect">
            <a:avLst/>
          </a:prstGeom>
          <a:noFill/>
        </p:spPr>
        <p:txBody>
          <a:bodyPr wrap="square" rtlCol="0">
            <a:spAutoFit/>
          </a:bodyPr>
          <a:lstStyle/>
          <a:p>
            <a:r>
              <a:rPr lang="sv-SE" sz="1400" b="1" dirty="0" smtClean="0"/>
              <a:t>På 1600-talet: </a:t>
            </a:r>
            <a:r>
              <a:rPr lang="sv-SE" sz="1400" dirty="0" smtClean="0"/>
              <a:t>bildades ett strand hak 70 cm över dagens högvattennivå. </a:t>
            </a:r>
            <a:r>
              <a:rPr lang="sv-SE" sz="1400" b="1" dirty="0" smtClean="0">
                <a:solidFill>
                  <a:srgbClr val="FF0000"/>
                </a:solidFill>
              </a:rPr>
              <a:t>+0,7 m</a:t>
            </a:r>
            <a:endParaRPr lang="sv-SE" sz="1400" b="1" dirty="0">
              <a:solidFill>
                <a:srgbClr val="FF0000"/>
              </a:solidFill>
            </a:endParaRPr>
          </a:p>
        </p:txBody>
      </p:sp>
      <p:sp>
        <p:nvSpPr>
          <p:cNvPr id="10" name="textruta 9"/>
          <p:cNvSpPr txBox="1"/>
          <p:nvPr/>
        </p:nvSpPr>
        <p:spPr>
          <a:xfrm>
            <a:off x="342900" y="114301"/>
            <a:ext cx="4914900" cy="584776"/>
          </a:xfrm>
          <a:prstGeom prst="rect">
            <a:avLst/>
          </a:prstGeom>
          <a:noFill/>
        </p:spPr>
        <p:txBody>
          <a:bodyPr wrap="square" rtlCol="0">
            <a:spAutoFit/>
          </a:bodyPr>
          <a:lstStyle/>
          <a:p>
            <a:r>
              <a:rPr lang="sv-SE" sz="1600" b="1" dirty="0" smtClean="0">
                <a:solidFill>
                  <a:srgbClr val="0000FF"/>
                </a:solidFill>
              </a:rPr>
              <a:t>Strandlinjeförskjutningar i Fijiöarna under 500 år</a:t>
            </a:r>
          </a:p>
          <a:p>
            <a:r>
              <a:rPr lang="sv-SE" sz="1600" dirty="0" smtClean="0"/>
              <a:t>med hjälp av strandmorfologi och C14-dateringar </a:t>
            </a:r>
            <a:endParaRPr lang="sv-SE" sz="1600" dirty="0"/>
          </a:p>
        </p:txBody>
      </p:sp>
    </p:spTree>
    <p:extLst>
      <p:ext uri="{BB962C8B-B14F-4D97-AF65-F5344CB8AC3E}">
        <p14:creationId xmlns:p14="http://schemas.microsoft.com/office/powerpoint/2010/main" val="177527181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530014" y="44322"/>
            <a:ext cx="8062774" cy="2477602"/>
          </a:xfrm>
          <a:prstGeom prst="rect">
            <a:avLst/>
          </a:prstGeom>
          <a:noFill/>
        </p:spPr>
        <p:txBody>
          <a:bodyPr wrap="square" rtlCol="0">
            <a:spAutoFit/>
          </a:bodyPr>
          <a:lstStyle/>
          <a:p>
            <a:pPr algn="ctr">
              <a:spcAft>
                <a:spcPts val="600"/>
              </a:spcAft>
            </a:pPr>
            <a:r>
              <a:rPr lang="sv-SE" sz="2400" b="1" dirty="0">
                <a:solidFill>
                  <a:srgbClr val="FF0000"/>
                </a:solidFill>
              </a:rPr>
              <a:t>Observations vs </a:t>
            </a:r>
            <a:r>
              <a:rPr lang="sv-SE" sz="2400" b="1" dirty="0" smtClean="0">
                <a:solidFill>
                  <a:srgbClr val="FF0000"/>
                </a:solidFill>
              </a:rPr>
              <a:t>models</a:t>
            </a:r>
            <a:endParaRPr lang="sv-SE" sz="2400" b="1" dirty="0">
              <a:solidFill>
                <a:srgbClr val="FF0000"/>
              </a:solidFill>
            </a:endParaRPr>
          </a:p>
          <a:p>
            <a:r>
              <a:rPr lang="en-GB" dirty="0" smtClean="0"/>
              <a:t>In this figure (Mörner, 2015), we compare sea level data as observed in the field with model out-puts (i.e. not observed model</a:t>
            </a:r>
            <a:r>
              <a:rPr lang="en-GB" dirty="0"/>
              <a:t> </a:t>
            </a:r>
            <a:r>
              <a:rPr lang="en-GB" dirty="0" smtClean="0"/>
              <a:t>values). The differences are striking with model values lying very far above actually observed values. By year 2100, the observational facts suggest a sea level position of </a:t>
            </a:r>
            <a:r>
              <a:rPr lang="en-GB" b="1" dirty="0" smtClean="0"/>
              <a:t>+5 ±15 cm</a:t>
            </a:r>
            <a:r>
              <a:rPr lang="en-GB" dirty="0" smtClean="0"/>
              <a:t>. </a:t>
            </a:r>
          </a:p>
          <a:p>
            <a:r>
              <a:rPr lang="en-GB" dirty="0" smtClean="0"/>
              <a:t>    We, of course, insist that only actual facts from the field itself and documented by sea level specialists should provide meaningful forecasts of possible future changes in sea level. </a:t>
            </a:r>
          </a:p>
        </p:txBody>
      </p:sp>
      <p:pic>
        <p:nvPicPr>
          <p:cNvPr id="3" name="Bildobjekt 2" descr="Figure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115" y="2475997"/>
            <a:ext cx="6194455" cy="4382003"/>
          </a:xfrm>
          <a:prstGeom prst="rect">
            <a:avLst/>
          </a:prstGeom>
        </p:spPr>
      </p:pic>
    </p:spTree>
    <p:extLst>
      <p:ext uri="{BB962C8B-B14F-4D97-AF65-F5344CB8AC3E}">
        <p14:creationId xmlns:p14="http://schemas.microsoft.com/office/powerpoint/2010/main" val="290648937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367332" y="4415153"/>
            <a:ext cx="8494066" cy="2308324"/>
          </a:xfrm>
          <a:prstGeom prst="rect">
            <a:avLst/>
          </a:prstGeom>
          <a:noFill/>
        </p:spPr>
        <p:txBody>
          <a:bodyPr wrap="square" rtlCol="0">
            <a:spAutoFit/>
          </a:bodyPr>
          <a:lstStyle/>
          <a:p>
            <a:pPr algn="just"/>
            <a:r>
              <a:rPr lang="en-GB" dirty="0" smtClean="0"/>
              <a:t>5 = less than +1.14 mm/</a:t>
            </a:r>
            <a:r>
              <a:rPr lang="en-GB" dirty="0" err="1" smtClean="0"/>
              <a:t>ys</a:t>
            </a:r>
            <a:r>
              <a:rPr lang="en-GB" dirty="0" smtClean="0"/>
              <a:t>, the mean of 184 tide gauges used by Univ. Colorado</a:t>
            </a:r>
          </a:p>
          <a:p>
            <a:pPr algn="just"/>
            <a:r>
              <a:rPr lang="en-GB" dirty="0" smtClean="0"/>
              <a:t>4 = +1.0 ±0.1 mm/yr in the NW-European test sites</a:t>
            </a:r>
          </a:p>
          <a:p>
            <a:pPr algn="just"/>
            <a:r>
              <a:rPr lang="en-GB" dirty="0" smtClean="0"/>
              <a:t>3 = +0.55 ±0.1 mm/yr from revised satellite altimetry records (NOAA &amp; UC)</a:t>
            </a:r>
          </a:p>
          <a:p>
            <a:pPr algn="just"/>
            <a:r>
              <a:rPr lang="en-GB" dirty="0" smtClean="0"/>
              <a:t>2 = +0.25 ±0.19 mm/yr, the mean of 170 PSMSL tide gauges of &gt;60 years</a:t>
            </a:r>
          </a:p>
          <a:p>
            <a:pPr algn="just"/>
            <a:r>
              <a:rPr lang="en-GB" dirty="0" smtClean="0"/>
              <a:t>1 = ±0.0 mm/yr from many global test sites; e.g. Maldives, Bangladesh, Goa (Indian Ocean), Fiji, Tuvalu, Vanuatu, Kiribati (Pacific), NE South America, Venice.</a:t>
            </a:r>
          </a:p>
          <a:p>
            <a:pPr algn="just"/>
            <a:r>
              <a:rPr lang="en-GB" dirty="0" smtClean="0"/>
              <a:t>giving </a:t>
            </a:r>
            <a:r>
              <a:rPr lang="en-GB" b="1" dirty="0" smtClean="0">
                <a:solidFill>
                  <a:srgbClr val="0000FF"/>
                </a:solidFill>
              </a:rPr>
              <a:t>a congruent picture of ±0.0 to +1.0 mm/yr (+0.5 ±0.5 mm/yr) </a:t>
            </a:r>
            <a:r>
              <a:rPr lang="en-GB" dirty="0" smtClean="0"/>
              <a:t>with</a:t>
            </a:r>
          </a:p>
          <a:p>
            <a:pPr algn="just"/>
            <a:r>
              <a:rPr lang="en-GB" dirty="0" smtClean="0"/>
              <a:t>only the IPCC estimates hanging above “in the air”. (from Mörner, 2015). </a:t>
            </a:r>
          </a:p>
        </p:txBody>
      </p:sp>
      <p:pic>
        <p:nvPicPr>
          <p:cNvPr id="4" name="Bildobjekt 3" descr="Fig.2b-62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071" y="0"/>
            <a:ext cx="6504489" cy="4312759"/>
          </a:xfrm>
          <a:prstGeom prst="rect">
            <a:avLst/>
          </a:prstGeom>
        </p:spPr>
      </p:pic>
    </p:spTree>
    <p:extLst>
      <p:ext uri="{BB962C8B-B14F-4D97-AF65-F5344CB8AC3E}">
        <p14:creationId xmlns:p14="http://schemas.microsoft.com/office/powerpoint/2010/main" val="265897163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357906" y="4734247"/>
            <a:ext cx="8612909" cy="2123658"/>
          </a:xfrm>
          <a:prstGeom prst="rect">
            <a:avLst/>
          </a:prstGeom>
        </p:spPr>
        <p:txBody>
          <a:bodyPr wrap="square">
            <a:spAutoFit/>
          </a:bodyPr>
          <a:lstStyle/>
          <a:p>
            <a:r>
              <a:rPr lang="en-GB" sz="1400" dirty="0"/>
              <a:t>Fig. 2. Planetary beat processes and the spectrum of terrestrial variables </a:t>
            </a:r>
            <a:r>
              <a:rPr lang="en-GB" sz="1400" dirty="0" smtClean="0"/>
              <a:t>affected: </a:t>
            </a:r>
          </a:p>
          <a:p>
            <a:endParaRPr lang="en-GB" sz="200" dirty="0"/>
          </a:p>
          <a:p>
            <a:pPr lvl="0"/>
            <a:r>
              <a:rPr lang="en-GB" dirty="0" smtClean="0"/>
              <a:t>      </a:t>
            </a:r>
            <a:r>
              <a:rPr lang="en-GB" sz="1400" dirty="0" smtClean="0"/>
              <a:t>  </a:t>
            </a:r>
            <a:r>
              <a:rPr lang="en-GB" sz="1400" dirty="0" smtClean="0">
                <a:solidFill>
                  <a:srgbClr val="3366FF"/>
                </a:solidFill>
              </a:rPr>
              <a:t>1. Dominant factor according to </a:t>
            </a:r>
            <a:r>
              <a:rPr lang="en-GB" sz="1400" i="1" dirty="0" smtClean="0">
                <a:solidFill>
                  <a:srgbClr val="3366FF"/>
                </a:solidFill>
              </a:rPr>
              <a:t>Nils-Axel Mörner</a:t>
            </a:r>
            <a:endParaRPr lang="en-GB" sz="1400" i="1" dirty="0">
              <a:solidFill>
                <a:srgbClr val="3366FF"/>
              </a:solidFill>
            </a:endParaRPr>
          </a:p>
          <a:p>
            <a:pPr lvl="0"/>
            <a:r>
              <a:rPr lang="en-GB" sz="1400" dirty="0" smtClean="0">
                <a:solidFill>
                  <a:srgbClr val="3366FF"/>
                </a:solidFill>
              </a:rPr>
              <a:t>          2. Dominant </a:t>
            </a:r>
            <a:r>
              <a:rPr lang="en-GB" sz="1400" dirty="0">
                <a:solidFill>
                  <a:srgbClr val="3366FF"/>
                </a:solidFill>
              </a:rPr>
              <a:t>factor according to </a:t>
            </a:r>
            <a:r>
              <a:rPr lang="en-GB" sz="1400" i="1" dirty="0">
                <a:solidFill>
                  <a:srgbClr val="3366FF"/>
                </a:solidFill>
              </a:rPr>
              <a:t>Piers Corbyn</a:t>
            </a:r>
          </a:p>
          <a:p>
            <a:pPr lvl="0"/>
            <a:r>
              <a:rPr lang="en-GB" sz="1400" dirty="0" smtClean="0">
                <a:solidFill>
                  <a:srgbClr val="3366FF"/>
                </a:solidFill>
              </a:rPr>
              <a:t>          3. Dominant </a:t>
            </a:r>
            <a:r>
              <a:rPr lang="en-GB" sz="1400" dirty="0">
                <a:solidFill>
                  <a:srgbClr val="3366FF"/>
                </a:solidFill>
              </a:rPr>
              <a:t>factor according to </a:t>
            </a:r>
            <a:r>
              <a:rPr lang="en-GB" sz="1400" i="1" dirty="0">
                <a:solidFill>
                  <a:srgbClr val="3366FF"/>
                </a:solidFill>
              </a:rPr>
              <a:t>Henrik Svensmark</a:t>
            </a:r>
          </a:p>
          <a:p>
            <a:pPr lvl="0"/>
            <a:r>
              <a:rPr lang="en-GB" sz="1400" dirty="0" smtClean="0">
                <a:solidFill>
                  <a:srgbClr val="3366FF"/>
                </a:solidFill>
              </a:rPr>
              <a:t>          4. Dominant </a:t>
            </a:r>
            <a:r>
              <a:rPr lang="en-GB" sz="1400" dirty="0">
                <a:solidFill>
                  <a:srgbClr val="3366FF"/>
                </a:solidFill>
              </a:rPr>
              <a:t>idea of solar luminosity forcing </a:t>
            </a:r>
            <a:endParaRPr lang="en-GB" sz="1400" dirty="0" smtClean="0">
              <a:solidFill>
                <a:srgbClr val="3366FF"/>
              </a:solidFill>
            </a:endParaRPr>
          </a:p>
          <a:p>
            <a:endParaRPr lang="en-GB" sz="200" dirty="0" smtClean="0"/>
          </a:p>
          <a:p>
            <a:r>
              <a:rPr lang="en-GB" sz="1400" dirty="0" smtClean="0"/>
              <a:t>Most </a:t>
            </a:r>
            <a:r>
              <a:rPr lang="en-GB" sz="1400" dirty="0"/>
              <a:t>probably all four lines are active in affecting Earth’s climate changes, sea level changes and other environmental variables</a:t>
            </a:r>
            <a:r>
              <a:rPr lang="en-GB" sz="1400" dirty="0" smtClean="0"/>
              <a:t>.</a:t>
            </a:r>
          </a:p>
          <a:p>
            <a:pPr algn="r"/>
            <a:endParaRPr lang="en-GB" sz="200" dirty="0" smtClean="0"/>
          </a:p>
          <a:p>
            <a:pPr algn="r"/>
            <a:r>
              <a:rPr lang="en-GB" sz="1000" dirty="0" smtClean="0"/>
              <a:t>From my paper at the London 2016 Climate Change Conference [5]</a:t>
            </a:r>
          </a:p>
          <a:p>
            <a:pPr algn="r"/>
            <a:r>
              <a:rPr lang="en-GB" sz="1000" dirty="0" smtClean="0"/>
              <a:t> with the four (1-4) main lines of solar-terrestrial forcing. </a:t>
            </a:r>
            <a:endParaRPr lang="en-GB" sz="1000" dirty="0"/>
          </a:p>
        </p:txBody>
      </p:sp>
      <p:pic>
        <p:nvPicPr>
          <p:cNvPr id="5" name="Bildobjekt 4" descr="Fig. 2 - 2018-07-20 kl. 21.39.4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653" y="184726"/>
            <a:ext cx="7271297" cy="4433456"/>
          </a:xfrm>
          <a:prstGeom prst="rect">
            <a:avLst/>
          </a:prstGeom>
        </p:spPr>
      </p:pic>
    </p:spTree>
    <p:extLst>
      <p:ext uri="{BB962C8B-B14F-4D97-AF65-F5344CB8AC3E}">
        <p14:creationId xmlns:p14="http://schemas.microsoft.com/office/powerpoint/2010/main" val="95176712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Fig. 3 - 2018-07-21 kl. 15.53.5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4185" y="288641"/>
            <a:ext cx="6781800" cy="4127500"/>
          </a:xfrm>
          <a:prstGeom prst="rect">
            <a:avLst/>
          </a:prstGeom>
        </p:spPr>
      </p:pic>
      <p:sp>
        <p:nvSpPr>
          <p:cNvPr id="4" name="Rektangel 3"/>
          <p:cNvSpPr/>
          <p:nvPr/>
        </p:nvSpPr>
        <p:spPr>
          <a:xfrm>
            <a:off x="107892" y="4700560"/>
            <a:ext cx="8989928" cy="2130506"/>
          </a:xfrm>
          <a:prstGeom prst="rect">
            <a:avLst/>
          </a:prstGeom>
        </p:spPr>
        <p:txBody>
          <a:bodyPr wrap="square">
            <a:spAutoFit/>
          </a:bodyPr>
          <a:lstStyle/>
          <a:p>
            <a:r>
              <a:rPr lang="en-GB" sz="1600" b="1" dirty="0"/>
              <a:t>The 60-yr cycle </a:t>
            </a:r>
            <a:r>
              <a:rPr lang="en-GB" sz="1600" dirty="0"/>
              <a:t>is a fundamental cycle in Earth’s climate changes [17]. It is also a </a:t>
            </a:r>
            <a:r>
              <a:rPr lang="en-GB" sz="1600" dirty="0" smtClean="0"/>
              <a:t>fundamental </a:t>
            </a:r>
            <a:r>
              <a:rPr lang="en-GB" sz="1600" dirty="0"/>
              <a:t>cycle in planetary beat [18] and solar variability [19]. The Gulf Stream beat is dominated by a 60-yr cycle over the last 200 years, driven by changes in the Earth’s rate of rotation [14, 13, 4]. The Earth’s geomagnetic field variations exhibit a strong 60-yr cyclicity [20, 21]. This implies at that the </a:t>
            </a:r>
            <a:r>
              <a:rPr lang="en-GB" sz="1600" dirty="0">
                <a:solidFill>
                  <a:srgbClr val="FF00FF"/>
                </a:solidFill>
              </a:rPr>
              <a:t>60-year cycle must originate from the Solar Wind interaction </a:t>
            </a:r>
            <a:r>
              <a:rPr lang="en-GB" sz="1600" dirty="0"/>
              <a:t>with the magnetosphere generating changes in rotation, ocean circulation and sea level changes as given in Fig. 2 (line 1). Because lunar tidal components are identified [22], we can be sure that </a:t>
            </a:r>
            <a:r>
              <a:rPr lang="en-GB" sz="1600" dirty="0">
                <a:solidFill>
                  <a:srgbClr val="3366FF"/>
                </a:solidFill>
              </a:rPr>
              <a:t>also the Earth/Moon system </a:t>
            </a:r>
            <a:r>
              <a:rPr lang="en-GB" sz="1600" dirty="0"/>
              <a:t>was affected [8]. This is illustrated </a:t>
            </a:r>
            <a:r>
              <a:rPr lang="en-GB" sz="1600" dirty="0" smtClean="0"/>
              <a:t>in the above figure.</a:t>
            </a:r>
            <a:endParaRPr lang="en-GB" sz="1600" dirty="0"/>
          </a:p>
        </p:txBody>
      </p:sp>
    </p:spTree>
    <p:extLst>
      <p:ext uri="{BB962C8B-B14F-4D97-AF65-F5344CB8AC3E}">
        <p14:creationId xmlns:p14="http://schemas.microsoft.com/office/powerpoint/2010/main" val="213739929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173182" y="842803"/>
            <a:ext cx="8820727" cy="5355313"/>
          </a:xfrm>
          <a:prstGeom prst="rect">
            <a:avLst/>
          </a:prstGeom>
          <a:noFill/>
        </p:spPr>
        <p:txBody>
          <a:bodyPr wrap="square" rtlCol="0">
            <a:spAutoFit/>
          </a:bodyPr>
          <a:lstStyle/>
          <a:p>
            <a:r>
              <a:rPr lang="en-GB" b="1" dirty="0">
                <a:solidFill>
                  <a:srgbClr val="0000FF"/>
                </a:solidFill>
              </a:rPr>
              <a:t>Sea level changes</a:t>
            </a:r>
            <a:endParaRPr lang="en-GB" dirty="0">
              <a:solidFill>
                <a:srgbClr val="0000FF"/>
              </a:solidFill>
            </a:endParaRPr>
          </a:p>
          <a:p>
            <a:r>
              <a:rPr lang="en-GB" dirty="0"/>
              <a:t>The science of sea level changes is complicated and multi-disciplinary and always expands in view of knowledge &amp; interpretation [6-12]. It must be solidly anchored in observational facts in the field – model shortcuts don’t pay off. Glacial eustasy and thermal heating are primarily driven by the Sun. Their contribution to sea level change is small [6]. Rotational eustasy has turned out to be the dominant factor over the last 500 years [11, even 8]. Rotational eustasy can only be understood in terms of planetary-solar-terrestrial interaction. </a:t>
            </a:r>
          </a:p>
          <a:p>
            <a:r>
              <a:rPr lang="en-GB" dirty="0"/>
              <a:t> </a:t>
            </a:r>
          </a:p>
          <a:p>
            <a:r>
              <a:rPr lang="en-GB" b="1" dirty="0">
                <a:solidFill>
                  <a:schemeClr val="accent6">
                    <a:lumMod val="75000"/>
                  </a:schemeClr>
                </a:solidFill>
              </a:rPr>
              <a:t>Rotational eustasy and planetary-solar-terrestrial interaction</a:t>
            </a:r>
            <a:endParaRPr lang="en-GB" dirty="0">
              <a:solidFill>
                <a:schemeClr val="accent6">
                  <a:lumMod val="75000"/>
                </a:schemeClr>
              </a:solidFill>
            </a:endParaRPr>
          </a:p>
          <a:p>
            <a:r>
              <a:rPr lang="en-GB" dirty="0"/>
              <a:t>The Spörer, Maunder and Dalton Grand Solar Minima with associated Little Ice Age climatic conditions were all found to correspond to periods of rotational speeding-ups [13, 3, 4]. The speeding-up at solar minima refers to a total speeding-up of the entire Earth system (not just the hydrosphere), and this must be the effect of the Solar Wind interaction with the magneto-sphere [14, 13, 3, 4, 8]. In response to the general speeding up, the equatorial bulge increases and the polar flattening deepens. The slowing down at solar minima, on the other hand, implies a lowering in the equatorial region and a rise in the polar region. </a:t>
            </a:r>
          </a:p>
          <a:p>
            <a:endParaRPr lang="sv-SE" dirty="0"/>
          </a:p>
        </p:txBody>
      </p:sp>
    </p:spTree>
    <p:extLst>
      <p:ext uri="{BB962C8B-B14F-4D97-AF65-F5344CB8AC3E}">
        <p14:creationId xmlns:p14="http://schemas.microsoft.com/office/powerpoint/2010/main" val="123478338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230909" y="1258432"/>
            <a:ext cx="8659091" cy="4154984"/>
          </a:xfrm>
          <a:prstGeom prst="rect">
            <a:avLst/>
          </a:prstGeom>
          <a:noFill/>
        </p:spPr>
        <p:txBody>
          <a:bodyPr wrap="square" rtlCol="0">
            <a:spAutoFit/>
          </a:bodyPr>
          <a:lstStyle/>
          <a:p>
            <a:pPr>
              <a:spcAft>
                <a:spcPts val="1200"/>
              </a:spcAft>
            </a:pPr>
            <a:r>
              <a:rPr lang="en-GB" b="1" i="1" dirty="0">
                <a:solidFill>
                  <a:srgbClr val="E46C0A"/>
                </a:solidFill>
              </a:rPr>
              <a:t>The Grand Solar Cycle Oscillation (GSCO</a:t>
            </a:r>
            <a:r>
              <a:rPr lang="en-GB" b="1" i="1" dirty="0" smtClean="0">
                <a:solidFill>
                  <a:srgbClr val="E46C0A"/>
                </a:solidFill>
              </a:rPr>
              <a:t>)</a:t>
            </a:r>
            <a:endParaRPr lang="en-GB" sz="600" dirty="0">
              <a:solidFill>
                <a:srgbClr val="E46C0A"/>
              </a:solidFill>
            </a:endParaRPr>
          </a:p>
          <a:p>
            <a:pPr>
              <a:spcAft>
                <a:spcPts val="1200"/>
              </a:spcAft>
            </a:pPr>
            <a:r>
              <a:rPr lang="en-GB" dirty="0"/>
              <a:t>The alternation between Grand Solar Maxima and Minima must be driven by Planetary-Solar forcing [1, 2, 3, 4, 5, 24]. The Gulf Steam beat and the periods of Little Ice Age climate conditions follow the Grand Solar Cycles oscillations in great details over the last 600 years [13, 25, 26]. </a:t>
            </a:r>
          </a:p>
          <a:p>
            <a:pPr>
              <a:spcAft>
                <a:spcPts val="1200"/>
              </a:spcAft>
            </a:pPr>
            <a:r>
              <a:rPr lang="en-GB" dirty="0" smtClean="0"/>
              <a:t>The </a:t>
            </a:r>
            <a:r>
              <a:rPr lang="en-GB" dirty="0"/>
              <a:t>changes in sea level during the last 500 years in the Maldives [27], Bangladesh [28], Goa [10] and the Fiji Islands [12] all provide solid observational facts of high sea levels during Grand Solar Minima (i.e. periods Little Ice Ages) and low sea levels during Grand Solar Maxima [11, also 8]. This is quite opposite to glacial eustasy. Instead, it indicates that, during the last 500 years, rotational eustasy has been the dominant eustatic sea level factor [11]. </a:t>
            </a:r>
            <a:endParaRPr lang="en-GB" dirty="0" smtClean="0"/>
          </a:p>
          <a:p>
            <a:pPr>
              <a:spcAft>
                <a:spcPts val="1200"/>
              </a:spcAft>
            </a:pPr>
            <a:r>
              <a:rPr lang="en-GB" dirty="0" smtClean="0"/>
              <a:t>Rotational </a:t>
            </a:r>
            <a:r>
              <a:rPr lang="en-GB" dirty="0"/>
              <a:t>eustasy implies horizontal interchanges of water masses; in this case changes between high and equatorial regions as illustrated in Fig. 3. </a:t>
            </a:r>
          </a:p>
        </p:txBody>
      </p:sp>
    </p:spTree>
    <p:extLst>
      <p:ext uri="{BB962C8B-B14F-4D97-AF65-F5344CB8AC3E}">
        <p14:creationId xmlns:p14="http://schemas.microsoft.com/office/powerpoint/2010/main" val="152890254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Fig. 4 - 2018-07-21 kl. 17.14.3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6350"/>
            <a:ext cx="9144000" cy="5810607"/>
          </a:xfrm>
          <a:prstGeom prst="rect">
            <a:avLst/>
          </a:prstGeom>
        </p:spPr>
      </p:pic>
      <p:sp>
        <p:nvSpPr>
          <p:cNvPr id="3" name="textruta 2"/>
          <p:cNvSpPr txBox="1"/>
          <p:nvPr/>
        </p:nvSpPr>
        <p:spPr>
          <a:xfrm>
            <a:off x="230909" y="6419272"/>
            <a:ext cx="8624455" cy="307777"/>
          </a:xfrm>
          <a:prstGeom prst="rect">
            <a:avLst/>
          </a:prstGeom>
          <a:noFill/>
        </p:spPr>
        <p:txBody>
          <a:bodyPr wrap="square" rtlCol="0">
            <a:spAutoFit/>
          </a:bodyPr>
          <a:lstStyle/>
          <a:p>
            <a:pPr algn="ctr"/>
            <a:r>
              <a:rPr lang="en-GB" sz="1400" i="1" dirty="0" smtClean="0">
                <a:solidFill>
                  <a:srgbClr val="0000FF"/>
                </a:solidFill>
              </a:rPr>
              <a:t>Rotational eustasy </a:t>
            </a:r>
            <a:r>
              <a:rPr lang="en-GB" sz="1400" dirty="0" smtClean="0">
                <a:solidFill>
                  <a:srgbClr val="0000FF"/>
                </a:solidFill>
              </a:rPr>
              <a:t>(horizontal eustasy) implies the lateral redistribution of ocean water masses</a:t>
            </a:r>
            <a:r>
              <a:rPr lang="en-GB" sz="1400" dirty="0" smtClean="0"/>
              <a:t>. </a:t>
            </a:r>
            <a:endParaRPr lang="en-GB" sz="1400" dirty="0"/>
          </a:p>
        </p:txBody>
      </p:sp>
    </p:spTree>
    <p:extLst>
      <p:ext uri="{BB962C8B-B14F-4D97-AF65-F5344CB8AC3E}">
        <p14:creationId xmlns:p14="http://schemas.microsoft.com/office/powerpoint/2010/main" val="405532109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634988" y="1789537"/>
            <a:ext cx="7862455" cy="3185488"/>
          </a:xfrm>
          <a:prstGeom prst="rect">
            <a:avLst/>
          </a:prstGeom>
          <a:noFill/>
        </p:spPr>
        <p:txBody>
          <a:bodyPr wrap="square" rtlCol="0">
            <a:spAutoFit/>
          </a:bodyPr>
          <a:lstStyle/>
          <a:p>
            <a:pPr>
              <a:spcAft>
                <a:spcPts val="600"/>
              </a:spcAft>
            </a:pPr>
            <a:r>
              <a:rPr lang="en-GB" b="1" dirty="0"/>
              <a:t>The identification </a:t>
            </a:r>
            <a:r>
              <a:rPr lang="en-GB" dirty="0"/>
              <a:t>of the Grand Solar Cycles in ocean circulation [13] and predominant global eustatic sea level changes [8, 11] implies that all previous talk about an on-going rapid rise in global sea level (as driven by the IPCC project and its proponents) is nothing but a serious </a:t>
            </a:r>
            <a:r>
              <a:rPr lang="en-GB" dirty="0" smtClean="0"/>
              <a:t>mistake* </a:t>
            </a:r>
            <a:r>
              <a:rPr lang="en-GB" dirty="0"/>
              <a:t>[29, 30, 31, 32].  </a:t>
            </a:r>
            <a:r>
              <a:rPr lang="en-GB" dirty="0" smtClean="0"/>
              <a:t>                                                                                </a:t>
            </a:r>
            <a:r>
              <a:rPr lang="en-GB" sz="1000" dirty="0" smtClean="0"/>
              <a:t>*Not to say “bullshit”</a:t>
            </a:r>
            <a:endParaRPr lang="en-GB" dirty="0" smtClean="0"/>
          </a:p>
          <a:p>
            <a:pPr>
              <a:spcAft>
                <a:spcPts val="600"/>
              </a:spcAft>
            </a:pPr>
            <a:endParaRPr lang="en-GB" sz="600" b="1" dirty="0" smtClean="0"/>
          </a:p>
          <a:p>
            <a:pPr>
              <a:spcAft>
                <a:spcPts val="600"/>
              </a:spcAft>
            </a:pPr>
            <a:r>
              <a:rPr lang="en-GB" b="1" dirty="0" smtClean="0"/>
              <a:t>This </a:t>
            </a:r>
            <a:r>
              <a:rPr lang="en-GB" b="1" dirty="0"/>
              <a:t>implies </a:t>
            </a:r>
            <a:r>
              <a:rPr lang="en-GB" dirty="0"/>
              <a:t>that sea level changes are natural phenomena [33, 34] – which humans cannot control or do anything about; just have to learn to live with and adapt for (as humans have done through millennia of the postglacial period).</a:t>
            </a:r>
          </a:p>
          <a:p>
            <a:endParaRPr lang="sv-SE" dirty="0"/>
          </a:p>
        </p:txBody>
      </p:sp>
    </p:spTree>
    <p:extLst>
      <p:ext uri="{BB962C8B-B14F-4D97-AF65-F5344CB8AC3E}">
        <p14:creationId xmlns:p14="http://schemas.microsoft.com/office/powerpoint/2010/main" val="181854576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Fig. 5 - 2018-07-21 kl. 17.15.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779" y="0"/>
            <a:ext cx="6807850" cy="6858000"/>
          </a:xfrm>
          <a:prstGeom prst="rect">
            <a:avLst/>
          </a:prstGeom>
        </p:spPr>
      </p:pic>
      <p:sp>
        <p:nvSpPr>
          <p:cNvPr id="3" name="textruta 2"/>
          <p:cNvSpPr txBox="1"/>
          <p:nvPr/>
        </p:nvSpPr>
        <p:spPr>
          <a:xfrm>
            <a:off x="69273" y="4722078"/>
            <a:ext cx="3833091" cy="2123658"/>
          </a:xfrm>
          <a:prstGeom prst="rect">
            <a:avLst/>
          </a:prstGeom>
          <a:noFill/>
        </p:spPr>
        <p:txBody>
          <a:bodyPr wrap="square" rtlCol="0">
            <a:spAutoFit/>
          </a:bodyPr>
          <a:lstStyle/>
          <a:p>
            <a:r>
              <a:rPr lang="en-GB" sz="1200" dirty="0" smtClean="0"/>
              <a:t>Generation </a:t>
            </a:r>
            <a:r>
              <a:rPr lang="en-GB" sz="1200" dirty="0"/>
              <a:t>of observed oceanic “oscillations” (</a:t>
            </a:r>
            <a:r>
              <a:rPr lang="en-GB" sz="1000" dirty="0"/>
              <a:t>EEO, 60yrCO, GSCO</a:t>
            </a:r>
            <a:r>
              <a:rPr lang="en-GB" sz="1200" dirty="0"/>
              <a:t>) in terms of planetary-solar forcing functions. Pressure, gravity and rotation affect wind and ocean circulation, and ocean circulation generates redistribution of ocean masses and sea level changes on the inter-annual basis (ENSO), on the 60-yr time scale and on the Grand Solar Cycle time scale. The 60yr geomagnetic cycle and the Grand Solar Cycle changes in shielding provide firm evidence of the simultaneous interaction of Solar Wind variations with the Earth’s magnetosphere</a:t>
            </a:r>
            <a:r>
              <a:rPr lang="en-GB" sz="1200" dirty="0" smtClean="0"/>
              <a:t>.</a:t>
            </a:r>
            <a:endParaRPr lang="en-GB" sz="1200" dirty="0"/>
          </a:p>
        </p:txBody>
      </p:sp>
    </p:spTree>
    <p:extLst>
      <p:ext uri="{BB962C8B-B14F-4D97-AF65-F5344CB8AC3E}">
        <p14:creationId xmlns:p14="http://schemas.microsoft.com/office/powerpoint/2010/main" val="334341810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212</TotalTime>
  <Words>1893</Words>
  <Application>Microsoft Macintosh PowerPoint</Application>
  <PresentationFormat>Bildspel på skärmen (4:3)</PresentationFormat>
  <Paragraphs>156</Paragraphs>
  <Slides>24</Slides>
  <Notes>0</Notes>
  <HiddenSlides>0</HiddenSlides>
  <MMClips>0</MMClips>
  <ScaleCrop>false</ScaleCrop>
  <HeadingPairs>
    <vt:vector size="4" baseType="variant">
      <vt:variant>
        <vt:lpstr>Tema</vt:lpstr>
      </vt:variant>
      <vt:variant>
        <vt:i4>1</vt:i4>
      </vt:variant>
      <vt:variant>
        <vt:lpstr>Bildrubriker</vt:lpstr>
      </vt:variant>
      <vt:variant>
        <vt:i4>24</vt:i4>
      </vt:variant>
    </vt:vector>
  </HeadingPairs>
  <TitlesOfParts>
    <vt:vector size="25" baseType="lpstr">
      <vt:lpstr>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Mörner Nils Axel</dc:creator>
  <cp:lastModifiedBy>Mörner Nils Axel</cp:lastModifiedBy>
  <cp:revision>38</cp:revision>
  <dcterms:created xsi:type="dcterms:W3CDTF">2018-08-30T14:22:50Z</dcterms:created>
  <dcterms:modified xsi:type="dcterms:W3CDTF">2018-09-04T20:59:35Z</dcterms:modified>
</cp:coreProperties>
</file>