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2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18-09-08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4869" y="1977146"/>
            <a:ext cx="9022232" cy="2421464"/>
          </a:xfrm>
        </p:spPr>
        <p:txBody>
          <a:bodyPr>
            <a:normAutofit fontScale="90000"/>
          </a:bodyPr>
          <a:lstStyle/>
          <a:p>
            <a:r>
              <a:rPr lang="en-GB" dirty="0"/>
              <a:t>Climate change: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solar-interplanetary </a:t>
            </a:r>
            <a:r>
              <a:rPr lang="en-GB" dirty="0"/>
              <a:t>forces </a:t>
            </a:r>
            <a:r>
              <a:rPr lang="en-GB" dirty="0" smtClean="0"/>
              <a:t> </a:t>
            </a:r>
            <a:r>
              <a:rPr lang="en-GB" dirty="0"/>
              <a:t>not human activity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9375" y="4875129"/>
            <a:ext cx="7197726" cy="1405467"/>
          </a:xfrm>
        </p:spPr>
        <p:txBody>
          <a:bodyPr/>
          <a:lstStyle/>
          <a:p>
            <a:r>
              <a:rPr lang="en-GB" dirty="0" smtClean="0"/>
              <a:t>Roger </a:t>
            </a:r>
            <a:r>
              <a:rPr lang="en-GB" dirty="0"/>
              <a:t>Tattersall &amp; Stuart </a:t>
            </a:r>
            <a:r>
              <a:rPr lang="en-GB" dirty="0" smtClean="0"/>
              <a:t>Graham</a:t>
            </a:r>
          </a:p>
          <a:p>
            <a:r>
              <a:rPr lang="en-GB" dirty="0" smtClean="0"/>
              <a:t>Tallbloke.wordpress.com</a:t>
            </a:r>
          </a:p>
          <a:p>
            <a:r>
              <a:rPr lang="en-GB" dirty="0" smtClean="0"/>
              <a:t>rog@tallbloke.net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72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317309" cy="1456267"/>
          </a:xfrm>
        </p:spPr>
        <p:txBody>
          <a:bodyPr/>
          <a:lstStyle/>
          <a:p>
            <a:r>
              <a:rPr lang="en-GB" dirty="0" smtClean="0"/>
              <a:t>Integrating the solar data to mimic ocean response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71081"/>
            <a:ext cx="6565574" cy="4600625"/>
          </a:xfrm>
        </p:spPr>
      </p:pic>
      <p:sp>
        <p:nvSpPr>
          <p:cNvPr id="5" name="TextBox 4"/>
          <p:cNvSpPr txBox="1"/>
          <p:nvPr/>
        </p:nvSpPr>
        <p:spPr>
          <a:xfrm>
            <a:off x="7572777" y="2730321"/>
            <a:ext cx="41598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Integral of the 10Be solar reconstruction</a:t>
            </a:r>
          </a:p>
          <a:p>
            <a:r>
              <a:rPr lang="en-GB" sz="2800" dirty="0"/>
              <a:t>c</a:t>
            </a:r>
            <a:r>
              <a:rPr lang="en-GB" sz="2800" dirty="0" smtClean="0"/>
              <a:t>orrelates</a:t>
            </a:r>
            <a:r>
              <a:rPr lang="en-GB" dirty="0" smtClean="0"/>
              <a:t> </a:t>
            </a:r>
            <a:r>
              <a:rPr lang="en-GB" sz="2800" dirty="0" smtClean="0"/>
              <a:t>well with Michael Mann’s multiproxy global temperature reconstruction at the millennial timescale.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45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317309" cy="1456267"/>
          </a:xfrm>
        </p:spPr>
        <p:txBody>
          <a:bodyPr/>
          <a:lstStyle/>
          <a:p>
            <a:r>
              <a:rPr lang="en-GB" dirty="0"/>
              <a:t>Integrating the solar data to mimic ocean response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65867"/>
            <a:ext cx="7373301" cy="4233504"/>
          </a:xfrm>
        </p:spPr>
      </p:pic>
      <p:sp>
        <p:nvSpPr>
          <p:cNvPr id="5" name="TextBox 4"/>
          <p:cNvSpPr txBox="1"/>
          <p:nvPr/>
        </p:nvSpPr>
        <p:spPr>
          <a:xfrm>
            <a:off x="8182987" y="2266682"/>
            <a:ext cx="29443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9500 year Solar integral of 10Be data appears to match historical warm and cold epochs in Earth’s ever changing climate.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502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609600"/>
            <a:ext cx="12350840" cy="1456267"/>
          </a:xfrm>
        </p:spPr>
        <p:txBody>
          <a:bodyPr/>
          <a:lstStyle/>
          <a:p>
            <a:r>
              <a:rPr lang="en-GB" dirty="0" smtClean="0"/>
              <a:t>Modelling solar variation using planetary periodicities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1948354"/>
            <a:ext cx="6973213" cy="4753407"/>
          </a:xfrm>
        </p:spPr>
      </p:pic>
      <p:sp>
        <p:nvSpPr>
          <p:cNvPr id="5" name="TextBox 4"/>
          <p:cNvSpPr txBox="1"/>
          <p:nvPr/>
        </p:nvSpPr>
        <p:spPr>
          <a:xfrm>
            <a:off x="7753082" y="2266681"/>
            <a:ext cx="3374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Rick Salvador’s model replicates the 10Be TSI reconstruction over the last 4000 years to a Pearson R^2 value of 0.72.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9391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609600"/>
            <a:ext cx="12647053" cy="1456267"/>
          </a:xfrm>
        </p:spPr>
        <p:txBody>
          <a:bodyPr/>
          <a:lstStyle/>
          <a:p>
            <a:r>
              <a:rPr lang="en-GB" dirty="0"/>
              <a:t>Modelling solar variation using planetary periodicities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7" y="2141537"/>
            <a:ext cx="7903497" cy="4375173"/>
          </a:xfrm>
        </p:spPr>
      </p:pic>
      <p:sp>
        <p:nvSpPr>
          <p:cNvPr id="5" name="TextBox 4"/>
          <p:cNvSpPr txBox="1"/>
          <p:nvPr/>
        </p:nvSpPr>
        <p:spPr>
          <a:xfrm>
            <a:off x="8706118" y="2730321"/>
            <a:ext cx="2962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same model replicates the Sunspot Number since 1749 to a Pearson R^2 value of 0.91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6323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Solar-planetary Model Prediction to 2100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74111"/>
            <a:ext cx="6667714" cy="4560977"/>
          </a:xfrm>
        </p:spPr>
      </p:pic>
      <p:sp>
        <p:nvSpPr>
          <p:cNvPr id="5" name="TextBox 4"/>
          <p:cNvSpPr txBox="1"/>
          <p:nvPr/>
        </p:nvSpPr>
        <p:spPr>
          <a:xfrm>
            <a:off x="7521261" y="2253803"/>
            <a:ext cx="3387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model prediction made in 2013 now has 5 years of additional solar data to compare against. So far, so good.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716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 surface temperature prediction to 2050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7" y="2065867"/>
            <a:ext cx="7599058" cy="4432854"/>
          </a:xfrm>
        </p:spPr>
      </p:pic>
      <p:sp>
        <p:nvSpPr>
          <p:cNvPr id="5" name="TextBox 4"/>
          <p:cNvSpPr txBox="1"/>
          <p:nvPr/>
        </p:nvSpPr>
        <p:spPr>
          <a:xfrm>
            <a:off x="8293994" y="2369712"/>
            <a:ext cx="32454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Using Solar model integral, AMO cycle, LnCO2 0.4C per doubling and SOI to ‘curve fit’ a simple empirical model. Predictive power? Time will tell.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822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 for your attention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Please Visit </a:t>
            </a:r>
            <a:r>
              <a:rPr lang="en-GB" dirty="0" err="1" smtClean="0"/>
              <a:t>Tallbloke’s</a:t>
            </a:r>
            <a:r>
              <a:rPr lang="en-GB" dirty="0" smtClean="0"/>
              <a:t> </a:t>
            </a:r>
            <a:r>
              <a:rPr lang="en-GB" dirty="0" err="1" smtClean="0"/>
              <a:t>talkshop</a:t>
            </a:r>
            <a:r>
              <a:rPr lang="en-GB" dirty="0" smtClean="0"/>
              <a:t> at</a:t>
            </a:r>
          </a:p>
          <a:p>
            <a:r>
              <a:rPr lang="en-GB" dirty="0" smtClean="0"/>
              <a:t>tallbloke.wordpress.com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6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laplace</a:t>
            </a:r>
            <a:r>
              <a:rPr lang="en-GB" dirty="0" smtClean="0"/>
              <a:t> resonance in Galilean moons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77976" y="2135509"/>
            <a:ext cx="33392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classical view compares orbital periods and observes an approximate 4:2:1 Mean Motion Resonance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2118220"/>
            <a:ext cx="5957240" cy="3998695"/>
          </a:xfrm>
        </p:spPr>
      </p:pic>
    </p:spTree>
    <p:extLst>
      <p:ext uri="{BB962C8B-B14F-4D97-AF65-F5344CB8AC3E}">
        <p14:creationId xmlns:p14="http://schemas.microsoft.com/office/powerpoint/2010/main" val="202188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1:2:3 synodic resonance in Galilean moons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85656" y="2246172"/>
            <a:ext cx="35288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Our new finding is that there is a more exact 1:2:3 ratio between the synodic conjunctions of the moon pairs.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3" y="2148503"/>
            <a:ext cx="6028065" cy="4046235"/>
          </a:xfrm>
        </p:spPr>
      </p:pic>
    </p:spTree>
    <p:extLst>
      <p:ext uri="{BB962C8B-B14F-4D97-AF65-F5344CB8AC3E}">
        <p14:creationId xmlns:p14="http://schemas.microsoft.com/office/powerpoint/2010/main" val="97862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381703" cy="1456267"/>
          </a:xfrm>
        </p:spPr>
        <p:txBody>
          <a:bodyPr/>
          <a:lstStyle/>
          <a:p>
            <a:r>
              <a:rPr lang="en-GB" dirty="0"/>
              <a:t>Exoplanetary systems with 1:2:3 synodic resonance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6" y="2397195"/>
            <a:ext cx="5381812" cy="4312698"/>
          </a:xfrm>
        </p:spPr>
      </p:pic>
      <p:sp>
        <p:nvSpPr>
          <p:cNvPr id="5" name="TextBox 4"/>
          <p:cNvSpPr txBox="1"/>
          <p:nvPr/>
        </p:nvSpPr>
        <p:spPr>
          <a:xfrm>
            <a:off x="862886" y="1804257"/>
            <a:ext cx="1065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Trappist-1 has a </a:t>
            </a:r>
            <a:r>
              <a:rPr lang="en-GB" sz="2800" dirty="0" smtClean="0"/>
              <a:t>1:1</a:t>
            </a:r>
            <a:r>
              <a:rPr lang="en-GB" sz="2800" dirty="0" smtClean="0"/>
              <a:t>:2:3:6:9 synodic pair resonance series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99057" y="2568385"/>
            <a:ext cx="4267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After discussing orbital periods only </a:t>
            </a:r>
            <a:r>
              <a:rPr lang="en-GB" dirty="0" smtClean="0"/>
              <a:t> </a:t>
            </a:r>
            <a:r>
              <a:rPr lang="en-GB" sz="2800" dirty="0" smtClean="0"/>
              <a:t>in their original write up, the Trappist-1 investigators rushed out a paper describing the synodic </a:t>
            </a:r>
            <a:r>
              <a:rPr lang="en-GB" sz="2800" dirty="0" smtClean="0"/>
              <a:t>resonance </a:t>
            </a:r>
            <a:r>
              <a:rPr lang="en-GB" sz="2800" dirty="0" smtClean="0"/>
              <a:t>3 months after it was published at </a:t>
            </a:r>
            <a:r>
              <a:rPr lang="en-GB" sz="2800" dirty="0"/>
              <a:t> </a:t>
            </a:r>
            <a:r>
              <a:rPr lang="en-GB" sz="2800" dirty="0" err="1" smtClean="0"/>
              <a:t>Tallblokes</a:t>
            </a:r>
            <a:r>
              <a:rPr lang="en-GB" sz="2800" dirty="0" smtClean="0"/>
              <a:t> </a:t>
            </a:r>
            <a:r>
              <a:rPr lang="en-GB" sz="2800" dirty="0" err="1" smtClean="0"/>
              <a:t>Talkshop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9823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124126" cy="1456267"/>
          </a:xfrm>
        </p:spPr>
        <p:txBody>
          <a:bodyPr/>
          <a:lstStyle/>
          <a:p>
            <a:r>
              <a:rPr lang="en-GB" dirty="0" smtClean="0"/>
              <a:t>Exoplanetary systems with 1:2:3 synodic resonance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9" y="2880712"/>
            <a:ext cx="2476500" cy="2790825"/>
          </a:xfrm>
        </p:spPr>
      </p:pic>
      <p:sp>
        <p:nvSpPr>
          <p:cNvPr id="4" name="TextBox 3"/>
          <p:cNvSpPr txBox="1"/>
          <p:nvPr/>
        </p:nvSpPr>
        <p:spPr>
          <a:xfrm>
            <a:off x="778389" y="2103957"/>
            <a:ext cx="332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Gliese 876 </a:t>
            </a:r>
            <a:r>
              <a:rPr lang="en-GB" sz="2800" dirty="0" err="1" smtClean="0"/>
              <a:t>c,b,e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38192" y="2103957"/>
            <a:ext cx="242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HR 8799 </a:t>
            </a:r>
            <a:r>
              <a:rPr lang="en-GB" sz="2800" dirty="0" err="1" smtClean="0"/>
              <a:t>b,c,d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5" y="2880712"/>
            <a:ext cx="3711203" cy="2790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3989" y="2880712"/>
            <a:ext cx="3335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Astrophysicists estimate 40% of exoplanetary systems contain syzygy pairs exhibiting orbital resonance. We think it will be more.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488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428667" cy="1456267"/>
          </a:xfrm>
        </p:spPr>
        <p:txBody>
          <a:bodyPr/>
          <a:lstStyle/>
          <a:p>
            <a:r>
              <a:rPr lang="en-GB" dirty="0" smtClean="0"/>
              <a:t>More resonant moon triplets now discovered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044662"/>
            <a:ext cx="4572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685801" y="182632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Styx, Nix and Hydra’s </a:t>
            </a:r>
            <a:r>
              <a:rPr lang="en-GB" sz="2400" dirty="0" err="1" smtClean="0"/>
              <a:t>synodics</a:t>
            </a:r>
            <a:r>
              <a:rPr lang="en-GB" sz="2400" dirty="0" smtClean="0"/>
              <a:t> exhibit a 2:3:5 resonance around Pluto.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3" y="3266196"/>
            <a:ext cx="4604018" cy="3207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5037" y="1812013"/>
            <a:ext cx="772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Miranda-Ariel </a:t>
            </a:r>
            <a:r>
              <a:rPr lang="en-GB" sz="2400" dirty="0"/>
              <a:t>= 3.21845 d [* 18 = 57.9321 d]</a:t>
            </a:r>
            <a:br>
              <a:rPr lang="en-GB" sz="2400" dirty="0"/>
            </a:br>
            <a:r>
              <a:rPr lang="en-GB" sz="2400" dirty="0"/>
              <a:t>Ariel-Umbriel = 6.432386 d [* 9 = 57.891474 d]</a:t>
            </a:r>
            <a:br>
              <a:rPr lang="en-GB" sz="2400" dirty="0"/>
            </a:br>
            <a:r>
              <a:rPr lang="en-GB" sz="2400" dirty="0"/>
              <a:t>Miranda-Umbriel = 2.145132 d [* 27 = 57.918564 d]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271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633701" cy="1456267"/>
          </a:xfrm>
        </p:spPr>
        <p:txBody>
          <a:bodyPr/>
          <a:lstStyle/>
          <a:p>
            <a:r>
              <a:rPr lang="en-GB" dirty="0" smtClean="0"/>
              <a:t>Major Synodic resonance in our solar system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" y="2418360"/>
            <a:ext cx="3644206" cy="3629629"/>
          </a:xfrm>
        </p:spPr>
      </p:pic>
      <p:sp>
        <p:nvSpPr>
          <p:cNvPr id="5" name="TextBox 4"/>
          <p:cNvSpPr txBox="1"/>
          <p:nvPr/>
        </p:nvSpPr>
        <p:spPr>
          <a:xfrm>
            <a:off x="785611" y="1718894"/>
            <a:ext cx="1117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 Jupiter and 2 Saturn orbits form 3 synodic conjunctions every ~60 years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10301" y="6211669"/>
            <a:ext cx="361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Kepler’s Trigon - De Stella Nova 1606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46242" y="2418360"/>
            <a:ext cx="7645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42 Kepler trigons </a:t>
            </a:r>
            <a:r>
              <a:rPr lang="en-GB" sz="2800" dirty="0" err="1" smtClean="0"/>
              <a:t>precess</a:t>
            </a:r>
            <a:r>
              <a:rPr lang="en-GB" sz="2800" dirty="0" smtClean="0"/>
              <a:t> through 360 degrees over a period of 2503 years which coincides with a paleoclimate periodicity called the Hallstatt Cycle.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3" y="3808272"/>
            <a:ext cx="6103559" cy="28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Multi-body resonances in our solar system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7" y="2708208"/>
            <a:ext cx="2591426" cy="36496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18" y="2699330"/>
            <a:ext cx="2667685" cy="3658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18" y="2672821"/>
            <a:ext cx="5688406" cy="3685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677" y="1815346"/>
            <a:ext cx="1170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Bond Events occur every 1470 years coinciding with cyclic planetary alignments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0085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</a:t>
            </a:r>
            <a:r>
              <a:rPr lang="en-GB" dirty="0" err="1" smtClean="0"/>
              <a:t>barycentric</a:t>
            </a:r>
            <a:r>
              <a:rPr lang="en-GB" dirty="0" smtClean="0"/>
              <a:t> motion and activity cycles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59212" y="2297687"/>
            <a:ext cx="41072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60 year harmonious and 120 year chaotic periods </a:t>
            </a:r>
            <a:r>
              <a:rPr lang="en-GB" sz="2800" smtClean="0"/>
              <a:t>form the </a:t>
            </a:r>
            <a:r>
              <a:rPr lang="en-GB" sz="2800" dirty="0" smtClean="0"/>
              <a:t>~180 year Jose Cycle of 3 Kepler trigons. These coincide with high and low solar activity periods varying over a 2403 year cycle.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56068" y="6321907"/>
            <a:ext cx="933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Ivanka </a:t>
            </a:r>
            <a:r>
              <a:rPr lang="en-GB" dirty="0"/>
              <a:t>Charvatova: The solar motion and the variability of solar activity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6" y="1877753"/>
            <a:ext cx="7035600" cy="4444154"/>
          </a:xfrm>
        </p:spPr>
      </p:pic>
    </p:spTree>
    <p:extLst>
      <p:ext uri="{BB962C8B-B14F-4D97-AF65-F5344CB8AC3E}">
        <p14:creationId xmlns:p14="http://schemas.microsoft.com/office/powerpoint/2010/main" val="71930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1538</TotalTime>
  <Words>530</Words>
  <Application>Microsoft Macintosh PowerPoint</Application>
  <PresentationFormat>Anpassad</PresentationFormat>
  <Paragraphs>44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Celestial</vt:lpstr>
      <vt:lpstr>Climate change:  solar-interplanetary forces  not human activity </vt:lpstr>
      <vt:lpstr>The laplace resonance in Galilean moons</vt:lpstr>
      <vt:lpstr>The 1:2:3 synodic resonance in Galilean moons</vt:lpstr>
      <vt:lpstr>Exoplanetary systems with 1:2:3 synodic resonance</vt:lpstr>
      <vt:lpstr>Exoplanetary systems with 1:2:3 synodic resonance</vt:lpstr>
      <vt:lpstr>More resonant moon triplets now discovered</vt:lpstr>
      <vt:lpstr>Major Synodic resonance in our solar system</vt:lpstr>
      <vt:lpstr>Multi-body resonances in our solar system</vt:lpstr>
      <vt:lpstr>Solar barycentric motion and activity cycles</vt:lpstr>
      <vt:lpstr>Integrating the solar data to mimic ocean response</vt:lpstr>
      <vt:lpstr>Integrating the solar data to mimic ocean response</vt:lpstr>
      <vt:lpstr>Modelling solar variation using planetary periodicities</vt:lpstr>
      <vt:lpstr>Modelling solar variation using planetary periodicities</vt:lpstr>
      <vt:lpstr>Solar-planetary Model Prediction to 2100</vt:lpstr>
      <vt:lpstr>Sea surface temperature prediction to 2050</vt:lpstr>
      <vt:lpstr>Thank You 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change: solar-interplanetary forces  not human activity</dc:title>
  <dc:creator>Roger</dc:creator>
  <cp:lastModifiedBy>Mörner Nils Axel</cp:lastModifiedBy>
  <cp:revision>33</cp:revision>
  <dcterms:created xsi:type="dcterms:W3CDTF">2018-09-02T13:34:29Z</dcterms:created>
  <dcterms:modified xsi:type="dcterms:W3CDTF">2018-09-07T22:54:04Z</dcterms:modified>
</cp:coreProperties>
</file>