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5" r:id="rId3"/>
    <p:sldId id="258" r:id="rId4"/>
    <p:sldId id="262" r:id="rId5"/>
    <p:sldId id="272" r:id="rId6"/>
    <p:sldId id="267" r:id="rId7"/>
    <p:sldId id="266" r:id="rId8"/>
    <p:sldId id="273" r:id="rId9"/>
    <p:sldId id="261" r:id="rId10"/>
    <p:sldId id="264" r:id="rId11"/>
    <p:sldId id="285" r:id="rId12"/>
    <p:sldId id="286" r:id="rId13"/>
    <p:sldId id="282" r:id="rId14"/>
    <p:sldId id="287" r:id="rId15"/>
    <p:sldId id="290" r:id="rId16"/>
    <p:sldId id="277" r:id="rId17"/>
    <p:sldId id="270" r:id="rId18"/>
    <p:sldId id="280" r:id="rId19"/>
    <p:sldId id="293" r:id="rId20"/>
    <p:sldId id="291" r:id="rId21"/>
    <p:sldId id="279" r:id="rId22"/>
    <p:sldId id="263" r:id="rId2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39" autoAdjust="0"/>
    <p:restoredTop sz="94660"/>
  </p:normalViewPr>
  <p:slideViewPr>
    <p:cSldViewPr snapToGrid="0" snapToObjects="1">
      <p:cViewPr>
        <p:scale>
          <a:sx n="85" d="100"/>
          <a:sy n="85" d="100"/>
        </p:scale>
        <p:origin x="-7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309527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213584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335069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267659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1520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313926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278177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340480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9070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272695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5A37E73-2DE3-4F44-AC42-F9E3F666B1D7}" type="datetimeFigureOut">
              <a:rPr lang="sv-SE" smtClean="0"/>
              <a:t>18-09-06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81A4403-9F6F-114F-A01D-618630713E4E}" type="slidenum">
              <a:rPr lang="sv-SE" smtClean="0"/>
              <a:t>‹Nr.›</a:t>
            </a:fld>
            <a:endParaRPr lang="sv-SE" dirty="0"/>
          </a:p>
        </p:txBody>
      </p:sp>
    </p:spTree>
    <p:extLst>
      <p:ext uri="{BB962C8B-B14F-4D97-AF65-F5344CB8AC3E}">
        <p14:creationId xmlns:p14="http://schemas.microsoft.com/office/powerpoint/2010/main" val="652445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37E73-2DE3-4F44-AC42-F9E3F666B1D7}" type="datetimeFigureOut">
              <a:rPr lang="sv-SE" smtClean="0"/>
              <a:t>18-09-06</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A4403-9F6F-114F-A01D-618630713E4E}" type="slidenum">
              <a:rPr lang="sv-SE" smtClean="0"/>
              <a:t>‹Nr.›</a:t>
            </a:fld>
            <a:endParaRPr lang="sv-SE" dirty="0"/>
          </a:p>
        </p:txBody>
      </p:sp>
    </p:spTree>
    <p:extLst>
      <p:ext uri="{BB962C8B-B14F-4D97-AF65-F5344CB8AC3E}">
        <p14:creationId xmlns:p14="http://schemas.microsoft.com/office/powerpoint/2010/main" val="283568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ethic.com/" TargetMode="External"/><Relationship Id="rId4" Type="http://schemas.openxmlformats.org/officeDocument/2006/relationships/hyperlink" Target="https://www.researchgate.net/publication/327427275_Atlantic_Ocean_circulation_and_Gulf_Stream_beat" TargetMode="External"/><Relationship Id="rId1" Type="http://schemas.openxmlformats.org/officeDocument/2006/relationships/slideLayout" Target="../slideLayouts/slideLayout7.xml"/><Relationship Id="rId2" Type="http://schemas.openxmlformats.org/officeDocument/2006/relationships/hyperlink" Target="mailto:morner@pog.n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08003" y="1613641"/>
            <a:ext cx="8128000" cy="4985980"/>
          </a:xfrm>
          <a:prstGeom prst="rect">
            <a:avLst/>
          </a:prstGeom>
          <a:noFill/>
        </p:spPr>
        <p:txBody>
          <a:bodyPr wrap="square" rtlCol="0">
            <a:spAutoFit/>
          </a:bodyPr>
          <a:lstStyle/>
          <a:p>
            <a:pPr algn="ctr"/>
            <a:r>
              <a:rPr lang="en-GB" sz="2800" b="1" i="1" dirty="0">
                <a:solidFill>
                  <a:srgbClr val="FF0000"/>
                </a:solidFill>
              </a:rPr>
              <a:t>Atlantic Ocean circulation and Gulf Steam beat</a:t>
            </a:r>
            <a:endParaRPr lang="en-GB" sz="2800" dirty="0">
              <a:solidFill>
                <a:srgbClr val="FF0000"/>
              </a:solidFill>
            </a:endParaRPr>
          </a:p>
          <a:p>
            <a:pPr algn="ctr"/>
            <a:r>
              <a:rPr lang="en-GB" dirty="0"/>
              <a:t> </a:t>
            </a:r>
            <a:endParaRPr lang="en-GB" dirty="0" smtClean="0"/>
          </a:p>
          <a:p>
            <a:pPr algn="ctr"/>
            <a:endParaRPr lang="en-GB" dirty="0"/>
          </a:p>
          <a:p>
            <a:pPr algn="ctr"/>
            <a:endParaRPr lang="en-GB" dirty="0"/>
          </a:p>
          <a:p>
            <a:pPr algn="ctr"/>
            <a:r>
              <a:rPr lang="en-GB" sz="2000" b="1" dirty="0"/>
              <a:t>Nils-Axel </a:t>
            </a:r>
            <a:r>
              <a:rPr lang="en-GB" sz="2000" b="1" dirty="0" smtClean="0"/>
              <a:t>Mörner</a:t>
            </a:r>
          </a:p>
          <a:p>
            <a:pPr algn="ctr"/>
            <a:endParaRPr lang="en-GB" dirty="0" smtClean="0"/>
          </a:p>
          <a:p>
            <a:pPr algn="ctr"/>
            <a:endParaRPr lang="en-GB" dirty="0"/>
          </a:p>
          <a:p>
            <a:pPr algn="ctr"/>
            <a:r>
              <a:rPr lang="en-GB" sz="1600" dirty="0"/>
              <a:t>Paleogeophysics &amp; Geodynamics, Stockholm, Sweden, </a:t>
            </a:r>
            <a:r>
              <a:rPr lang="en-GB" sz="1600" u="sng" dirty="0">
                <a:hlinkClick r:id="rId2"/>
              </a:rPr>
              <a:t>morner@pog.nu</a:t>
            </a:r>
            <a:endParaRPr lang="en-GB" sz="1600" dirty="0"/>
          </a:p>
          <a:p>
            <a:pPr algn="ctr"/>
            <a:r>
              <a:rPr lang="en-GB" sz="1600" dirty="0"/>
              <a:t>Independent Committee on Geoethics, </a:t>
            </a:r>
            <a:r>
              <a:rPr lang="en-GB" sz="1600" u="sng" dirty="0">
                <a:hlinkClick r:id="rId3"/>
              </a:rPr>
              <a:t>https://geoethic.com/</a:t>
            </a:r>
            <a:endParaRPr lang="en-GB" sz="1600" dirty="0"/>
          </a:p>
          <a:p>
            <a:pPr algn="ctr"/>
            <a:r>
              <a:rPr lang="en-GB" sz="1600" dirty="0" smtClean="0"/>
              <a:t>Scientific advisor to the Porto Conference</a:t>
            </a:r>
            <a:r>
              <a:rPr lang="en-GB" sz="1600" dirty="0"/>
              <a:t> </a:t>
            </a:r>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r>
              <a:rPr lang="en-GB" sz="1200" dirty="0" smtClean="0"/>
              <a:t>Full paper posted on:</a:t>
            </a:r>
          </a:p>
          <a:p>
            <a:pPr algn="ctr"/>
            <a:r>
              <a:rPr lang="en-GB" sz="1200" u="sng" dirty="0">
                <a:hlinkClick r:id="rId4"/>
              </a:rPr>
              <a:t>https://www.researchgate.net/publication</a:t>
            </a:r>
            <a:r>
              <a:rPr lang="en-GB" sz="1200" u="sng">
                <a:hlinkClick r:id="rId4"/>
              </a:rPr>
              <a:t>/</a:t>
            </a:r>
            <a:r>
              <a:rPr lang="en-GB" sz="1200" u="sng" smtClean="0">
                <a:hlinkClick r:id="rId4"/>
              </a:rPr>
              <a:t>327427275_Atlantic_Ocean_circulation_and_Gulf_Stream_beat</a:t>
            </a:r>
            <a:endParaRPr lang="en-GB" sz="1200" dirty="0"/>
          </a:p>
        </p:txBody>
      </p:sp>
      <p:sp>
        <p:nvSpPr>
          <p:cNvPr id="3" name="textruta 2"/>
          <p:cNvSpPr txBox="1"/>
          <p:nvPr/>
        </p:nvSpPr>
        <p:spPr>
          <a:xfrm>
            <a:off x="343647" y="179294"/>
            <a:ext cx="8501529" cy="276999"/>
          </a:xfrm>
          <a:prstGeom prst="rect">
            <a:avLst/>
          </a:prstGeom>
          <a:noFill/>
        </p:spPr>
        <p:txBody>
          <a:bodyPr wrap="square" rtlCol="0">
            <a:spAutoFit/>
          </a:bodyPr>
          <a:lstStyle/>
          <a:p>
            <a:pPr algn="ctr"/>
            <a:r>
              <a:rPr lang="en-GB" sz="1200" dirty="0" smtClean="0"/>
              <a:t>The Porto Climate Conference, September 7-8, 2018</a:t>
            </a:r>
            <a:endParaRPr lang="en-GB" sz="1200" dirty="0"/>
          </a:p>
        </p:txBody>
      </p:sp>
    </p:spTree>
    <p:extLst>
      <p:ext uri="{BB962C8B-B14F-4D97-AF65-F5344CB8AC3E}">
        <p14:creationId xmlns:p14="http://schemas.microsoft.com/office/powerpoint/2010/main" val="3828341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Arctic 2050 (F) (kopia)                                        00019E2EHD G4                          B9FD29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113"/>
            <a:ext cx="838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1174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8-08-31 kl. 15.26.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719" y="0"/>
            <a:ext cx="5543749" cy="5513675"/>
          </a:xfrm>
          <a:prstGeom prst="rect">
            <a:avLst/>
          </a:prstGeom>
        </p:spPr>
      </p:pic>
      <p:sp>
        <p:nvSpPr>
          <p:cNvPr id="3" name="textruta 2"/>
          <p:cNvSpPr txBox="1"/>
          <p:nvPr/>
        </p:nvSpPr>
        <p:spPr>
          <a:xfrm>
            <a:off x="542506" y="5695993"/>
            <a:ext cx="8137590" cy="923330"/>
          </a:xfrm>
          <a:prstGeom prst="rect">
            <a:avLst/>
          </a:prstGeom>
          <a:noFill/>
        </p:spPr>
        <p:txBody>
          <a:bodyPr wrap="square" rtlCol="0">
            <a:spAutoFit/>
          </a:bodyPr>
          <a:lstStyle/>
          <a:p>
            <a:pPr algn="ctr"/>
            <a:r>
              <a:rPr lang="en-GB" dirty="0" smtClean="0"/>
              <a:t>At the Spörer, Maunder and Dalton Grand Solar Minima </a:t>
            </a:r>
          </a:p>
          <a:p>
            <a:pPr algn="ctr"/>
            <a:r>
              <a:rPr lang="en-GB" b="1" dirty="0" smtClean="0">
                <a:solidFill>
                  <a:srgbClr val="0000FF"/>
                </a:solidFill>
              </a:rPr>
              <a:t>cold Arctic water </a:t>
            </a:r>
            <a:r>
              <a:rPr lang="en-GB" dirty="0" smtClean="0"/>
              <a:t>reached all the way down to Lisbon. </a:t>
            </a:r>
          </a:p>
          <a:p>
            <a:pPr algn="ctr"/>
            <a:r>
              <a:rPr lang="en-GB" dirty="0" smtClean="0"/>
              <a:t>This will be repeated at the Next Grand Solar Minimum in 2030-2050.</a:t>
            </a:r>
            <a:endParaRPr lang="en-GB" dirty="0"/>
          </a:p>
        </p:txBody>
      </p:sp>
    </p:spTree>
    <p:extLst>
      <p:ext uri="{BB962C8B-B14F-4D97-AF65-F5344CB8AC3E}">
        <p14:creationId xmlns:p14="http://schemas.microsoft.com/office/powerpoint/2010/main" val="1479992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Fig. 0b - Por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3985"/>
            <a:ext cx="4026531" cy="2884989"/>
          </a:xfrm>
          <a:prstGeom prst="rect">
            <a:avLst/>
          </a:prstGeom>
        </p:spPr>
      </p:pic>
      <p:sp>
        <p:nvSpPr>
          <p:cNvPr id="2" name="textruta 1"/>
          <p:cNvSpPr txBox="1"/>
          <p:nvPr/>
        </p:nvSpPr>
        <p:spPr>
          <a:xfrm>
            <a:off x="4296818" y="1442488"/>
            <a:ext cx="4827268" cy="5324535"/>
          </a:xfrm>
          <a:prstGeom prst="rect">
            <a:avLst/>
          </a:prstGeom>
          <a:noFill/>
        </p:spPr>
        <p:txBody>
          <a:bodyPr wrap="square" rtlCol="0">
            <a:spAutoFit/>
          </a:bodyPr>
          <a:lstStyle/>
          <a:p>
            <a:pPr lvl="0"/>
            <a:endParaRPr lang="en-GB" sz="1000" dirty="0" smtClean="0"/>
          </a:p>
          <a:p>
            <a:pPr lvl="0"/>
            <a:endParaRPr lang="en-GB" sz="1000" dirty="0" smtClean="0"/>
          </a:p>
          <a:p>
            <a:pPr lvl="0"/>
            <a:r>
              <a:rPr lang="en-GB" sz="1600" dirty="0" smtClean="0"/>
              <a:t>At periods of rotational speeding-up at Grand Solar Minima (and of the 60-years cycles), cold Arctic water penetrates all the way down to the Lisbon area, with Little Ice Age conditions in the north and Little Interglacial conditions in the south.</a:t>
            </a:r>
          </a:p>
          <a:p>
            <a:pPr lvl="0"/>
            <a:endParaRPr lang="en-GB" sz="1000" dirty="0" smtClean="0"/>
          </a:p>
          <a:p>
            <a:pPr lvl="0"/>
            <a:endParaRPr lang="en-GB" sz="1000" dirty="0"/>
          </a:p>
          <a:p>
            <a:pPr lvl="0"/>
            <a:endParaRPr lang="en-GB" sz="1000" dirty="0" smtClean="0"/>
          </a:p>
          <a:p>
            <a:pPr lvl="0"/>
            <a:endParaRPr lang="en-GB" sz="1000" dirty="0"/>
          </a:p>
          <a:p>
            <a:pPr lvl="0"/>
            <a:endParaRPr lang="en-GB" sz="1000" dirty="0" smtClean="0"/>
          </a:p>
          <a:p>
            <a:pPr lvl="0"/>
            <a:endParaRPr lang="en-GB" sz="1000" dirty="0"/>
          </a:p>
          <a:p>
            <a:pPr lvl="0"/>
            <a:endParaRPr lang="en-GB" sz="1000" dirty="0" smtClean="0"/>
          </a:p>
          <a:p>
            <a:pPr lvl="0"/>
            <a:endParaRPr lang="en-GB" sz="1000" dirty="0"/>
          </a:p>
          <a:p>
            <a:pPr lvl="0"/>
            <a:endParaRPr lang="en-GB" sz="1000" dirty="0" smtClean="0"/>
          </a:p>
          <a:p>
            <a:pPr lvl="0"/>
            <a:endParaRPr lang="en-GB" sz="1000" dirty="0"/>
          </a:p>
          <a:p>
            <a:pPr lvl="0"/>
            <a:endParaRPr lang="en-GB" sz="1000" dirty="0"/>
          </a:p>
          <a:p>
            <a:pPr lvl="0"/>
            <a:endParaRPr lang="en-GB" sz="1000" dirty="0" smtClean="0"/>
          </a:p>
          <a:p>
            <a:r>
              <a:rPr lang="en-GB" sz="1600" dirty="0" smtClean="0"/>
              <a:t>At normal conditions, the coast is heated by warm equatorial water via the Bay of Biscay branch and via the main Gibraltar branch of the Gulf Stream.</a:t>
            </a:r>
          </a:p>
          <a:p>
            <a:pPr algn="ctr"/>
            <a:endParaRPr lang="en-GB" sz="1600" dirty="0"/>
          </a:p>
          <a:p>
            <a:pPr algn="ctr"/>
            <a:endParaRPr lang="en-GB" sz="1200" dirty="0" smtClean="0"/>
          </a:p>
          <a:p>
            <a:pPr algn="ctr"/>
            <a:endParaRPr lang="en-GB" sz="1200" dirty="0" smtClean="0"/>
          </a:p>
          <a:p>
            <a:pPr algn="ctr"/>
            <a:r>
              <a:rPr lang="en-GB" sz="1400" dirty="0" smtClean="0"/>
              <a:t>This makes the northern coast of Portugal ideal for integrated studies in changes of climate and sea level. </a:t>
            </a:r>
          </a:p>
        </p:txBody>
      </p:sp>
      <p:pic>
        <p:nvPicPr>
          <p:cNvPr id="4" name="Bildobjekt 3" descr="Fig. 0c - Por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3010"/>
            <a:ext cx="4026531" cy="2884989"/>
          </a:xfrm>
          <a:prstGeom prst="rect">
            <a:avLst/>
          </a:prstGeom>
        </p:spPr>
      </p:pic>
      <p:sp>
        <p:nvSpPr>
          <p:cNvPr id="5" name="textruta 4"/>
          <p:cNvSpPr txBox="1"/>
          <p:nvPr/>
        </p:nvSpPr>
        <p:spPr>
          <a:xfrm>
            <a:off x="209605" y="49316"/>
            <a:ext cx="8729414" cy="892552"/>
          </a:xfrm>
          <a:prstGeom prst="rect">
            <a:avLst/>
          </a:prstGeom>
          <a:noFill/>
        </p:spPr>
        <p:txBody>
          <a:bodyPr wrap="square" rtlCol="0">
            <a:spAutoFit/>
          </a:bodyPr>
          <a:lstStyle/>
          <a:p>
            <a:pPr algn="ctr"/>
            <a:r>
              <a:rPr lang="en-GB" sz="2000" b="1" dirty="0">
                <a:solidFill>
                  <a:srgbClr val="FF6600"/>
                </a:solidFill>
              </a:rPr>
              <a:t>Implications for </a:t>
            </a:r>
            <a:r>
              <a:rPr lang="en-GB" sz="2000" b="1" dirty="0" smtClean="0">
                <a:solidFill>
                  <a:srgbClr val="FF6600"/>
                </a:solidFill>
              </a:rPr>
              <a:t>Portugal: </a:t>
            </a:r>
          </a:p>
          <a:p>
            <a:r>
              <a:rPr lang="en-GB" sz="1600" dirty="0" smtClean="0"/>
              <a:t>The </a:t>
            </a:r>
            <a:r>
              <a:rPr lang="en-GB" sz="1600" dirty="0"/>
              <a:t>Atlantic coasts of the Iberian Peninsula is, of course, strongly affected by the changes ocean circulation because of the changes in the intensity of the 3 branches of the Gulf Stream</a:t>
            </a:r>
            <a:r>
              <a:rPr lang="en-GB" sz="1600" dirty="0" smtClean="0"/>
              <a:t>.</a:t>
            </a:r>
            <a:endParaRPr lang="en-GB" sz="1600" dirty="0"/>
          </a:p>
        </p:txBody>
      </p:sp>
    </p:spTree>
    <p:extLst>
      <p:ext uri="{BB962C8B-B14F-4D97-AF65-F5344CB8AC3E}">
        <p14:creationId xmlns:p14="http://schemas.microsoft.com/office/powerpoint/2010/main" val="24842720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emp-1924-19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77" y="665765"/>
            <a:ext cx="7150608" cy="4736592"/>
          </a:xfrm>
          <a:prstGeom prst="rect">
            <a:avLst/>
          </a:prstGeom>
        </p:spPr>
      </p:pic>
      <p:sp>
        <p:nvSpPr>
          <p:cNvPr id="3" name="textruta 2"/>
          <p:cNvSpPr txBox="1"/>
          <p:nvPr/>
        </p:nvSpPr>
        <p:spPr>
          <a:xfrm>
            <a:off x="394549" y="5622019"/>
            <a:ext cx="8371853" cy="954107"/>
          </a:xfrm>
          <a:prstGeom prst="rect">
            <a:avLst/>
          </a:prstGeom>
          <a:noFill/>
        </p:spPr>
        <p:txBody>
          <a:bodyPr wrap="square" rtlCol="0">
            <a:spAutoFit/>
          </a:bodyPr>
          <a:lstStyle/>
          <a:p>
            <a:r>
              <a:rPr lang="en-GB" sz="1400" dirty="0" smtClean="0"/>
              <a:t>Period 1924–1958 with temperature curves from the three northern stations (1-3) and the two southern stations (7-8). The warm peak in 1930-1940 in the north corresponds to  cold period in the south. Similarly, the cold war-years in the north correspond to a warm period in the south. </a:t>
            </a:r>
          </a:p>
          <a:p>
            <a:pPr algn="ctr"/>
            <a:r>
              <a:rPr lang="en-GB" sz="1400" b="1" dirty="0" smtClean="0">
                <a:solidFill>
                  <a:srgbClr val="FF6600"/>
                </a:solidFill>
              </a:rPr>
              <a:t>The anti-correlation between the North and the South is striking.</a:t>
            </a:r>
            <a:endParaRPr lang="en-GB" sz="1400" b="1" dirty="0">
              <a:solidFill>
                <a:srgbClr val="FF6600"/>
              </a:solidFill>
            </a:endParaRPr>
          </a:p>
        </p:txBody>
      </p:sp>
      <p:sp>
        <p:nvSpPr>
          <p:cNvPr id="4" name="textruta 3"/>
          <p:cNvSpPr txBox="1"/>
          <p:nvPr/>
        </p:nvSpPr>
        <p:spPr>
          <a:xfrm>
            <a:off x="505517" y="221922"/>
            <a:ext cx="8051282" cy="369332"/>
          </a:xfrm>
          <a:prstGeom prst="rect">
            <a:avLst/>
          </a:prstGeom>
          <a:noFill/>
        </p:spPr>
        <p:txBody>
          <a:bodyPr wrap="square" rtlCol="0">
            <a:spAutoFit/>
          </a:bodyPr>
          <a:lstStyle/>
          <a:p>
            <a:pPr algn="ctr"/>
            <a:r>
              <a:rPr lang="en-GB" dirty="0" smtClean="0"/>
              <a:t>Even on the multi-annual to decadal time scale there is a N–S anti-correlation</a:t>
            </a:r>
            <a:endParaRPr lang="en-GB" dirty="0"/>
          </a:p>
        </p:txBody>
      </p:sp>
    </p:spTree>
    <p:extLst>
      <p:ext uri="{BB962C8B-B14F-4D97-AF65-F5344CB8AC3E}">
        <p14:creationId xmlns:p14="http://schemas.microsoft.com/office/powerpoint/2010/main" val="194223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542505" y="4795976"/>
            <a:ext cx="8038952" cy="1938992"/>
          </a:xfrm>
          <a:prstGeom prst="rect">
            <a:avLst/>
          </a:prstGeom>
          <a:noFill/>
        </p:spPr>
        <p:txBody>
          <a:bodyPr wrap="square" rtlCol="0">
            <a:spAutoFit/>
          </a:bodyPr>
          <a:lstStyle/>
          <a:p>
            <a:pPr algn="ctr"/>
            <a:r>
              <a:rPr lang="en-GB" dirty="0" smtClean="0"/>
              <a:t>The sea level changes at Tenerife provides an interesting documentation</a:t>
            </a:r>
          </a:p>
          <a:p>
            <a:pPr algn="ctr"/>
            <a:r>
              <a:rPr lang="en-GB" dirty="0" smtClean="0"/>
              <a:t> of the N–S anti-correlations due to the Gulf Stream beat</a:t>
            </a:r>
          </a:p>
          <a:p>
            <a:pPr algn="ctr"/>
            <a:endParaRPr lang="en-GB" sz="600" dirty="0"/>
          </a:p>
          <a:p>
            <a:r>
              <a:rPr lang="en-GB" dirty="0" smtClean="0"/>
              <a:t>1945–1970 sea level rising and high </a:t>
            </a:r>
            <a:r>
              <a:rPr lang="en-GB" sz="1400" dirty="0" smtClean="0"/>
              <a:t>(just when climate and sea level are held to be low)</a:t>
            </a:r>
          </a:p>
          <a:p>
            <a:r>
              <a:rPr lang="en-GB" dirty="0" smtClean="0"/>
              <a:t>1970–1996 sea level falling </a:t>
            </a:r>
            <a:r>
              <a:rPr lang="en-GB" sz="1400" dirty="0" smtClean="0"/>
              <a:t>(just when climate and sea level are held to be rising rapidly)</a:t>
            </a:r>
          </a:p>
          <a:p>
            <a:pPr algn="ctr"/>
            <a:endParaRPr lang="en-GB" sz="600" dirty="0"/>
          </a:p>
          <a:p>
            <a:pPr algn="ctr"/>
            <a:r>
              <a:rPr lang="en-GB" dirty="0" smtClean="0"/>
              <a:t>This give evidence of ocean circulation dynamics </a:t>
            </a:r>
          </a:p>
          <a:p>
            <a:pPr algn="ctr"/>
            <a:r>
              <a:rPr lang="en-GB" dirty="0" smtClean="0"/>
              <a:t>driven by rotational redistribution of water masses</a:t>
            </a:r>
            <a:endParaRPr lang="en-GB" sz="1400" dirty="0"/>
          </a:p>
        </p:txBody>
      </p:sp>
      <p:pic>
        <p:nvPicPr>
          <p:cNvPr id="5" name="Bildobjekt 4" descr="Tenerif Sea Level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94" y="253999"/>
            <a:ext cx="7806314" cy="4382089"/>
          </a:xfrm>
          <a:prstGeom prst="rect">
            <a:avLst/>
          </a:prstGeom>
        </p:spPr>
      </p:pic>
    </p:spTree>
    <p:extLst>
      <p:ext uri="{BB962C8B-B14F-4D97-AF65-F5344CB8AC3E}">
        <p14:creationId xmlns:p14="http://schemas.microsoft.com/office/powerpoint/2010/main" val="495773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Mallorca-Te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47" y="277247"/>
            <a:ext cx="7166676" cy="3934047"/>
          </a:xfrm>
          <a:prstGeom prst="rect">
            <a:avLst/>
          </a:prstGeom>
        </p:spPr>
      </p:pic>
      <p:sp>
        <p:nvSpPr>
          <p:cNvPr id="3" name="textruta 2"/>
          <p:cNvSpPr txBox="1"/>
          <p:nvPr/>
        </p:nvSpPr>
        <p:spPr>
          <a:xfrm>
            <a:off x="369890" y="4387658"/>
            <a:ext cx="8482821" cy="2215991"/>
          </a:xfrm>
          <a:prstGeom prst="rect">
            <a:avLst/>
          </a:prstGeom>
          <a:noFill/>
        </p:spPr>
        <p:txBody>
          <a:bodyPr wrap="square" rtlCol="0">
            <a:spAutoFit/>
          </a:bodyPr>
          <a:lstStyle/>
          <a:p>
            <a:pPr algn="ctr"/>
            <a:r>
              <a:rPr lang="en-GB" dirty="0"/>
              <a:t>The </a:t>
            </a:r>
            <a:r>
              <a:rPr lang="en-GB" dirty="0" smtClean="0"/>
              <a:t>temperature record from Mallorca provides </a:t>
            </a:r>
            <a:r>
              <a:rPr lang="en-GB" dirty="0"/>
              <a:t>an interesting documentation</a:t>
            </a:r>
          </a:p>
          <a:p>
            <a:pPr algn="ctr"/>
            <a:r>
              <a:rPr lang="en-GB" dirty="0"/>
              <a:t> of the N–S anti-correlations </a:t>
            </a:r>
            <a:r>
              <a:rPr lang="en-GB" dirty="0" smtClean="0"/>
              <a:t>in temperature (due </a:t>
            </a:r>
            <a:r>
              <a:rPr lang="en-GB" dirty="0"/>
              <a:t>to the Gulf Stream </a:t>
            </a:r>
            <a:r>
              <a:rPr lang="en-GB" dirty="0" smtClean="0"/>
              <a:t>beat)</a:t>
            </a:r>
            <a:endParaRPr lang="en-GB" dirty="0"/>
          </a:p>
          <a:p>
            <a:pPr algn="ctr"/>
            <a:endParaRPr lang="en-GB" sz="600" dirty="0"/>
          </a:p>
          <a:p>
            <a:r>
              <a:rPr lang="en-GB" dirty="0" smtClean="0"/>
              <a:t>1878–1938 general fall </a:t>
            </a:r>
            <a:r>
              <a:rPr lang="en-GB" sz="1400" dirty="0" smtClean="0"/>
              <a:t>(</a:t>
            </a:r>
            <a:r>
              <a:rPr lang="en-GB" sz="1400" dirty="0"/>
              <a:t>just when climate </a:t>
            </a:r>
            <a:r>
              <a:rPr lang="en-GB" sz="1400" dirty="0" smtClean="0"/>
              <a:t>is held to rise rapidly)</a:t>
            </a:r>
            <a:endParaRPr lang="en-GB" sz="1400" dirty="0"/>
          </a:p>
          <a:p>
            <a:r>
              <a:rPr lang="en-GB" dirty="0" smtClean="0"/>
              <a:t>1938–1972 rising and high </a:t>
            </a:r>
            <a:r>
              <a:rPr lang="en-GB" sz="1400" dirty="0" smtClean="0"/>
              <a:t>(</a:t>
            </a:r>
            <a:r>
              <a:rPr lang="en-GB" sz="1400" dirty="0"/>
              <a:t>just when climate </a:t>
            </a:r>
            <a:r>
              <a:rPr lang="en-GB" sz="1400" dirty="0" smtClean="0"/>
              <a:t>is held </a:t>
            </a:r>
            <a:r>
              <a:rPr lang="en-GB" sz="1400" dirty="0"/>
              <a:t>to be </a:t>
            </a:r>
            <a:r>
              <a:rPr lang="en-GB" sz="1400" dirty="0" smtClean="0"/>
              <a:t>falling and low)</a:t>
            </a:r>
          </a:p>
          <a:p>
            <a:r>
              <a:rPr lang="en-GB" dirty="0" smtClean="0"/>
              <a:t>1972–1988 falling </a:t>
            </a:r>
            <a:r>
              <a:rPr lang="en-GB" sz="1400" dirty="0" smtClean="0"/>
              <a:t>(just when climate is held to rise rapidly)</a:t>
            </a:r>
          </a:p>
          <a:p>
            <a:r>
              <a:rPr lang="en-GB" dirty="0" smtClean="0"/>
              <a:t>1988–2016 rising </a:t>
            </a:r>
            <a:r>
              <a:rPr lang="en-GB" sz="1400" dirty="0" smtClean="0"/>
              <a:t>(just when climate is held to experience a pause)</a:t>
            </a:r>
            <a:endParaRPr lang="en-GB" sz="1400" dirty="0"/>
          </a:p>
          <a:p>
            <a:pPr algn="ctr"/>
            <a:endParaRPr lang="en-GB" sz="600" dirty="0"/>
          </a:p>
          <a:p>
            <a:pPr algn="ctr"/>
            <a:r>
              <a:rPr lang="en-GB" dirty="0"/>
              <a:t>This give evidence of </a:t>
            </a:r>
            <a:r>
              <a:rPr lang="en-GB" dirty="0" smtClean="0"/>
              <a:t>opposed changes in temperature</a:t>
            </a:r>
            <a:endParaRPr lang="en-GB" sz="1400" dirty="0"/>
          </a:p>
        </p:txBody>
      </p:sp>
    </p:spTree>
    <p:extLst>
      <p:ext uri="{BB962C8B-B14F-4D97-AF65-F5344CB8AC3E}">
        <p14:creationId xmlns:p14="http://schemas.microsoft.com/office/powerpoint/2010/main" val="2468896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creen_shot_2015-12-23_at_9.47.41_am.png.html kop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0"/>
            <a:ext cx="5670550" cy="6795891"/>
          </a:xfrm>
          <a:prstGeom prst="rect">
            <a:avLst/>
          </a:prstGeom>
        </p:spPr>
      </p:pic>
      <p:sp>
        <p:nvSpPr>
          <p:cNvPr id="3" name="textruta 2"/>
          <p:cNvSpPr txBox="1"/>
          <p:nvPr/>
        </p:nvSpPr>
        <p:spPr>
          <a:xfrm>
            <a:off x="6074833" y="208394"/>
            <a:ext cx="2878667" cy="5755423"/>
          </a:xfrm>
          <a:prstGeom prst="rect">
            <a:avLst/>
          </a:prstGeom>
          <a:noFill/>
        </p:spPr>
        <p:txBody>
          <a:bodyPr wrap="square" rtlCol="0">
            <a:spAutoFit/>
          </a:bodyPr>
          <a:lstStyle/>
          <a:p>
            <a:pPr algn="ctr"/>
            <a:r>
              <a:rPr lang="en-GB" sz="2400" b="1" dirty="0" smtClean="0">
                <a:solidFill>
                  <a:schemeClr val="accent6">
                    <a:lumMod val="75000"/>
                  </a:schemeClr>
                </a:solidFill>
              </a:rPr>
              <a:t>Also in Mallorca</a:t>
            </a:r>
          </a:p>
          <a:p>
            <a:pPr algn="ctr"/>
            <a:endParaRPr lang="en-GB" sz="600" b="1" dirty="0" smtClean="0">
              <a:solidFill>
                <a:schemeClr val="accent6">
                  <a:lumMod val="75000"/>
                </a:schemeClr>
              </a:solidFill>
            </a:endParaRPr>
          </a:p>
          <a:p>
            <a:pPr algn="ctr"/>
            <a:endParaRPr lang="en-GB" sz="800" b="1" dirty="0" smtClean="0">
              <a:solidFill>
                <a:schemeClr val="accent6">
                  <a:lumMod val="75000"/>
                </a:schemeClr>
              </a:solidFill>
            </a:endParaRPr>
          </a:p>
          <a:p>
            <a:pPr algn="ctr"/>
            <a:r>
              <a:rPr lang="en-GB" dirty="0" smtClean="0"/>
              <a:t>Temperature </a:t>
            </a:r>
          </a:p>
          <a:p>
            <a:pPr algn="ctr"/>
            <a:r>
              <a:rPr lang="en-GB" dirty="0" smtClean="0"/>
              <a:t>is “up-side-down”</a:t>
            </a:r>
          </a:p>
          <a:p>
            <a:pPr algn="ctr"/>
            <a:r>
              <a:rPr lang="en-GB" dirty="0" smtClean="0"/>
              <a:t>compared to</a:t>
            </a:r>
          </a:p>
          <a:p>
            <a:pPr algn="ctr"/>
            <a:r>
              <a:rPr lang="en-GB" dirty="0" smtClean="0"/>
              <a:t>northwest Europa</a:t>
            </a:r>
          </a:p>
          <a:p>
            <a:pPr algn="ctr"/>
            <a:r>
              <a:rPr lang="en-GB" dirty="0" smtClean="0"/>
              <a:t>and the Arctic</a:t>
            </a:r>
          </a:p>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So what did the IPCC proponents do?</a:t>
            </a:r>
          </a:p>
          <a:p>
            <a:pPr algn="ctr"/>
            <a:endParaRPr lang="en-GB" dirty="0" smtClean="0"/>
          </a:p>
          <a:p>
            <a:pPr algn="ctr"/>
            <a:r>
              <a:rPr lang="en-GB" dirty="0" smtClean="0">
                <a:solidFill>
                  <a:srgbClr val="FF00FF"/>
                </a:solidFill>
              </a:rPr>
              <a:t>They handled it </a:t>
            </a:r>
          </a:p>
          <a:p>
            <a:pPr algn="ctr"/>
            <a:r>
              <a:rPr lang="en-GB" dirty="0" smtClean="0">
                <a:solidFill>
                  <a:srgbClr val="FF00FF"/>
                </a:solidFill>
              </a:rPr>
              <a:t>by </a:t>
            </a:r>
            <a:r>
              <a:rPr lang="en-GB" i="1" dirty="0" smtClean="0">
                <a:solidFill>
                  <a:srgbClr val="FF00FF"/>
                </a:solidFill>
              </a:rPr>
              <a:t>”data adjustment”</a:t>
            </a:r>
          </a:p>
          <a:p>
            <a:pPr algn="ctr"/>
            <a:endParaRPr lang="en-GB" sz="600" i="1" dirty="0" smtClean="0"/>
          </a:p>
          <a:p>
            <a:pPr algn="ctr"/>
            <a:r>
              <a:rPr lang="en-GB" dirty="0" smtClean="0"/>
              <a:t>And by that they</a:t>
            </a:r>
          </a:p>
          <a:p>
            <a:pPr algn="ctr"/>
            <a:r>
              <a:rPr lang="en-GB" dirty="0" smtClean="0"/>
              <a:t>killed the dynamics</a:t>
            </a:r>
          </a:p>
          <a:p>
            <a:pPr algn="ctr"/>
            <a:r>
              <a:rPr lang="en-GB" dirty="0" smtClean="0"/>
              <a:t>of climate change</a:t>
            </a:r>
          </a:p>
          <a:p>
            <a:pPr algn="ctr"/>
            <a:r>
              <a:rPr lang="en-GB" dirty="0" smtClean="0"/>
              <a:t>and </a:t>
            </a:r>
            <a:r>
              <a:rPr lang="en-GB" dirty="0"/>
              <a:t>ocean circulation</a:t>
            </a:r>
            <a:endParaRPr lang="en-GB" dirty="0" smtClean="0"/>
          </a:p>
        </p:txBody>
      </p:sp>
    </p:spTree>
    <p:extLst>
      <p:ext uri="{BB962C8B-B14F-4D97-AF65-F5344CB8AC3E}">
        <p14:creationId xmlns:p14="http://schemas.microsoft.com/office/powerpoint/2010/main" val="10641443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ThermohalineCirculation-SC-Ma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1267" cy="3507638"/>
          </a:xfrm>
          <a:prstGeom prst="rect">
            <a:avLst/>
          </a:prstGeom>
        </p:spPr>
      </p:pic>
      <p:pic>
        <p:nvPicPr>
          <p:cNvPr id="6" name="Bildobjekt 5" descr="ThermohalineCirculation-SC-Ma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909" y="3350362"/>
            <a:ext cx="6481267" cy="3507638"/>
          </a:xfrm>
          <a:prstGeom prst="rect">
            <a:avLst/>
          </a:prstGeom>
        </p:spPr>
      </p:pic>
      <p:sp>
        <p:nvSpPr>
          <p:cNvPr id="2" name="textruta 1"/>
          <p:cNvSpPr txBox="1"/>
          <p:nvPr/>
        </p:nvSpPr>
        <p:spPr>
          <a:xfrm>
            <a:off x="6707909" y="1004433"/>
            <a:ext cx="2417267" cy="1477328"/>
          </a:xfrm>
          <a:prstGeom prst="rect">
            <a:avLst/>
          </a:prstGeom>
          <a:noFill/>
        </p:spPr>
        <p:txBody>
          <a:bodyPr wrap="square" rtlCol="0">
            <a:spAutoFit/>
          </a:bodyPr>
          <a:lstStyle/>
          <a:p>
            <a:pPr algn="r"/>
            <a:r>
              <a:rPr lang="en-GB" dirty="0" smtClean="0"/>
              <a:t>Grand Solar Minima:</a:t>
            </a:r>
          </a:p>
          <a:p>
            <a:pPr algn="r"/>
            <a:r>
              <a:rPr lang="en-GB" sz="1200" dirty="0" smtClean="0"/>
              <a:t>Spörer Minimum 1440-1460</a:t>
            </a:r>
          </a:p>
          <a:p>
            <a:pPr algn="r"/>
            <a:r>
              <a:rPr lang="en-GB" sz="1200" dirty="0" smtClean="0"/>
              <a:t>Maunder Minimum 1687-1703</a:t>
            </a:r>
          </a:p>
          <a:p>
            <a:pPr algn="r"/>
            <a:r>
              <a:rPr lang="en-GB" sz="1200" dirty="0" smtClean="0"/>
              <a:t>Dalton Minimum 1809-1821</a:t>
            </a:r>
          </a:p>
          <a:p>
            <a:pPr algn="r"/>
            <a:r>
              <a:rPr lang="en-GB" sz="1200" dirty="0" smtClean="0"/>
              <a:t>minimum 1880-1915</a:t>
            </a:r>
          </a:p>
          <a:p>
            <a:pPr algn="r"/>
            <a:r>
              <a:rPr lang="en-GB" sz="1200" dirty="0" smtClean="0"/>
              <a:t>minimum 1940-1970</a:t>
            </a:r>
          </a:p>
          <a:p>
            <a:pPr algn="r"/>
            <a:r>
              <a:rPr lang="en-GB" sz="1200" dirty="0" smtClean="0"/>
              <a:t>Next Minimum 20130-2050</a:t>
            </a:r>
            <a:endParaRPr lang="en-GB" sz="1200" dirty="0"/>
          </a:p>
        </p:txBody>
      </p:sp>
      <p:sp>
        <p:nvSpPr>
          <p:cNvPr id="3" name="textruta 2"/>
          <p:cNvSpPr txBox="1"/>
          <p:nvPr/>
        </p:nvSpPr>
        <p:spPr>
          <a:xfrm>
            <a:off x="0" y="4260265"/>
            <a:ext cx="2436091" cy="1661994"/>
          </a:xfrm>
          <a:prstGeom prst="rect">
            <a:avLst/>
          </a:prstGeom>
          <a:noFill/>
        </p:spPr>
        <p:txBody>
          <a:bodyPr wrap="square" rtlCol="0">
            <a:spAutoFit/>
          </a:bodyPr>
          <a:lstStyle/>
          <a:p>
            <a:r>
              <a:rPr lang="en-GB" dirty="0" smtClean="0"/>
              <a:t>Grand Solar Maxima:</a:t>
            </a:r>
          </a:p>
          <a:p>
            <a:r>
              <a:rPr lang="en-GB" sz="1200" dirty="0" smtClean="0"/>
              <a:t>Maximum around 970 AD</a:t>
            </a:r>
          </a:p>
          <a:p>
            <a:r>
              <a:rPr lang="en-GB" sz="1200" dirty="0" smtClean="0"/>
              <a:t>Medieval Warm Optimum ~1250</a:t>
            </a:r>
          </a:p>
          <a:p>
            <a:r>
              <a:rPr lang="en-GB" sz="1200" dirty="0" smtClean="0"/>
              <a:t>Maximum 1390</a:t>
            </a:r>
          </a:p>
          <a:p>
            <a:r>
              <a:rPr lang="en-GB" sz="1200" dirty="0" smtClean="0"/>
              <a:t>Maximum Late 1500</a:t>
            </a:r>
          </a:p>
          <a:p>
            <a:r>
              <a:rPr lang="en-GB" sz="1200" dirty="0" smtClean="0"/>
              <a:t>Maximum Late 1700</a:t>
            </a:r>
          </a:p>
          <a:p>
            <a:r>
              <a:rPr lang="en-GB" sz="1200" dirty="0" smtClean="0"/>
              <a:t>Maximum 1930-1950</a:t>
            </a:r>
          </a:p>
          <a:p>
            <a:r>
              <a:rPr lang="en-GB" sz="1200" dirty="0" smtClean="0"/>
              <a:t>Maximum 1970-2000</a:t>
            </a:r>
            <a:endParaRPr lang="en-GB" sz="1200" dirty="0"/>
          </a:p>
        </p:txBody>
      </p:sp>
    </p:spTree>
    <p:extLst>
      <p:ext uri="{BB962C8B-B14F-4D97-AF65-F5344CB8AC3E}">
        <p14:creationId xmlns:p14="http://schemas.microsoft.com/office/powerpoint/2010/main" val="8526347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1765" y="149424"/>
            <a:ext cx="7410824" cy="6617196"/>
          </a:xfrm>
          <a:prstGeom prst="rect">
            <a:avLst/>
          </a:prstGeom>
          <a:noFill/>
        </p:spPr>
        <p:txBody>
          <a:bodyPr wrap="square" rtlCol="0">
            <a:spAutoFit/>
          </a:bodyPr>
          <a:lstStyle/>
          <a:p>
            <a:pPr algn="ctr"/>
            <a:r>
              <a:rPr lang="en-GB" sz="3200" b="1" dirty="0" smtClean="0">
                <a:solidFill>
                  <a:srgbClr val="FF0000"/>
                </a:solidFill>
              </a:rPr>
              <a:t>CONCLUSIONS</a:t>
            </a:r>
          </a:p>
          <a:p>
            <a:pPr algn="ctr"/>
            <a:endParaRPr lang="en-GB" b="1" dirty="0" smtClean="0">
              <a:solidFill>
                <a:srgbClr val="FF0000"/>
              </a:solidFill>
            </a:endParaRPr>
          </a:p>
          <a:p>
            <a:pPr marL="342900" indent="-342900">
              <a:buFont typeface="Arial"/>
              <a:buChar char="•"/>
            </a:pPr>
            <a:r>
              <a:rPr lang="en-GB" sz="2000" b="1" dirty="0" smtClean="0">
                <a:solidFill>
                  <a:srgbClr val="0000FF"/>
                </a:solidFill>
              </a:rPr>
              <a:t>The changes in climate and sea level presented by the IPCC and its proponents do not agree with observations.</a:t>
            </a:r>
          </a:p>
          <a:p>
            <a:pPr marL="342900" indent="-342900">
              <a:buFont typeface="Arial"/>
              <a:buChar char="•"/>
            </a:pPr>
            <a:endParaRPr lang="en-GB" sz="800" b="1" dirty="0">
              <a:solidFill>
                <a:srgbClr val="0000FF"/>
              </a:solidFill>
            </a:endParaRPr>
          </a:p>
          <a:p>
            <a:pPr marL="342900" indent="-342900">
              <a:buFont typeface="Arial"/>
              <a:buChar char="•"/>
            </a:pPr>
            <a:r>
              <a:rPr lang="en-GB" sz="2000" b="1" dirty="0" smtClean="0">
                <a:solidFill>
                  <a:srgbClr val="0000FF"/>
                </a:solidFill>
              </a:rPr>
              <a:t>Ocean water masses are dislocated laterally, which gives sea level changes that differ over the globe. The driving forces are changes in Earth’s rotation as a function of planetary–solar variations. The Gulf Stream beat plays a central role in Europe. It is a part of the thermohaline global “pump”.</a:t>
            </a:r>
          </a:p>
          <a:p>
            <a:pPr marL="342900" indent="-342900">
              <a:buFont typeface="Arial"/>
              <a:buChar char="•"/>
            </a:pPr>
            <a:endParaRPr lang="en-GB" sz="800" b="1" dirty="0">
              <a:solidFill>
                <a:srgbClr val="0000FF"/>
              </a:solidFill>
            </a:endParaRPr>
          </a:p>
          <a:p>
            <a:pPr marL="342900" indent="-342900">
              <a:buFont typeface="Arial"/>
              <a:buChar char="•"/>
            </a:pPr>
            <a:r>
              <a:rPr lang="en-GB" sz="2000" b="1" dirty="0" smtClean="0">
                <a:solidFill>
                  <a:srgbClr val="0000FF"/>
                </a:solidFill>
              </a:rPr>
              <a:t>This is also true for observed changes in temperature. In Europe, this is primarily caused by changes in the Gulf Stream beat.</a:t>
            </a:r>
          </a:p>
          <a:p>
            <a:pPr marL="342900" indent="-342900">
              <a:buFont typeface="Arial"/>
              <a:buChar char="•"/>
            </a:pPr>
            <a:endParaRPr lang="en-GB" sz="800" b="1" dirty="0">
              <a:solidFill>
                <a:srgbClr val="0000FF"/>
              </a:solidFill>
            </a:endParaRPr>
          </a:p>
          <a:p>
            <a:pPr marL="342900" indent="-342900">
              <a:buFont typeface="Arial"/>
              <a:buChar char="•"/>
            </a:pPr>
            <a:r>
              <a:rPr lang="en-GB" sz="2000" b="1" dirty="0" smtClean="0">
                <a:solidFill>
                  <a:srgbClr val="0000FF"/>
                </a:solidFill>
              </a:rPr>
              <a:t>When data “do not fit”, there is a reason for this. We call for dynamic differentiation, where the IPCC-group falls to quite subjective “data adjustment”, which we consider a shameful disgrace to science. </a:t>
            </a:r>
          </a:p>
          <a:p>
            <a:pPr marL="342900" indent="-342900">
              <a:buFont typeface="Arial"/>
              <a:buChar char="•"/>
            </a:pPr>
            <a:endParaRPr lang="en-GB" sz="800" b="1" dirty="0" smtClean="0">
              <a:solidFill>
                <a:srgbClr val="0000FF"/>
              </a:solidFill>
            </a:endParaRPr>
          </a:p>
          <a:p>
            <a:pPr marL="342900" indent="-342900">
              <a:buFont typeface="Arial"/>
              <a:buChar char="•"/>
            </a:pPr>
            <a:r>
              <a:rPr lang="en-GB" sz="2000" b="1" dirty="0" smtClean="0">
                <a:solidFill>
                  <a:srgbClr val="0000FF"/>
                </a:solidFill>
              </a:rPr>
              <a:t>All talk about </a:t>
            </a:r>
            <a:r>
              <a:rPr lang="en-GB" sz="2000" b="1" i="1" dirty="0" smtClean="0">
                <a:solidFill>
                  <a:srgbClr val="0000FF"/>
                </a:solidFill>
              </a:rPr>
              <a:t>“global mean temperature” </a:t>
            </a:r>
            <a:r>
              <a:rPr lang="en-GB" sz="2000" b="1" dirty="0" smtClean="0">
                <a:solidFill>
                  <a:srgbClr val="0000FF"/>
                </a:solidFill>
              </a:rPr>
              <a:t>and </a:t>
            </a:r>
            <a:r>
              <a:rPr lang="en-GB" sz="2000" b="1" i="1" dirty="0" smtClean="0">
                <a:solidFill>
                  <a:srgbClr val="0000FF"/>
                </a:solidFill>
              </a:rPr>
              <a:t>“global mean sea level”</a:t>
            </a:r>
            <a:r>
              <a:rPr lang="en-GB" sz="2000" b="1" dirty="0" smtClean="0">
                <a:solidFill>
                  <a:srgbClr val="0000FF"/>
                </a:solidFill>
              </a:rPr>
              <a:t> becomes misleading.</a:t>
            </a:r>
          </a:p>
        </p:txBody>
      </p:sp>
    </p:spTree>
    <p:extLst>
      <p:ext uri="{BB962C8B-B14F-4D97-AF65-F5344CB8AC3E}">
        <p14:creationId xmlns:p14="http://schemas.microsoft.com/office/powerpoint/2010/main" val="28943655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8-06-22 kl. 12.38.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 y="0"/>
            <a:ext cx="9144000" cy="6136105"/>
          </a:xfrm>
          <a:prstGeom prst="rect">
            <a:avLst/>
          </a:prstGeom>
        </p:spPr>
      </p:pic>
      <p:sp>
        <p:nvSpPr>
          <p:cNvPr id="3" name="textruta 2"/>
          <p:cNvSpPr txBox="1"/>
          <p:nvPr/>
        </p:nvSpPr>
        <p:spPr>
          <a:xfrm>
            <a:off x="435079" y="6302423"/>
            <a:ext cx="8231216" cy="369332"/>
          </a:xfrm>
          <a:prstGeom prst="rect">
            <a:avLst/>
          </a:prstGeom>
          <a:noFill/>
        </p:spPr>
        <p:txBody>
          <a:bodyPr wrap="square" rtlCol="0">
            <a:spAutoFit/>
          </a:bodyPr>
          <a:lstStyle/>
          <a:p>
            <a:pPr algn="ctr"/>
            <a:r>
              <a:rPr lang="en-GB" b="1" dirty="0" smtClean="0">
                <a:solidFill>
                  <a:srgbClr val="008000"/>
                </a:solidFill>
              </a:rPr>
              <a:t>Finished for today </a:t>
            </a:r>
            <a:r>
              <a:rPr lang="mr-IN" b="1" dirty="0" smtClean="0">
                <a:solidFill>
                  <a:srgbClr val="008000"/>
                </a:solidFill>
              </a:rPr>
              <a:t>–</a:t>
            </a:r>
            <a:r>
              <a:rPr lang="en-GB" b="1" dirty="0" smtClean="0">
                <a:solidFill>
                  <a:srgbClr val="008000"/>
                </a:solidFill>
              </a:rPr>
              <a:t> welcome back tomorrow</a:t>
            </a:r>
            <a:endParaRPr lang="en-GB" b="1" dirty="0">
              <a:solidFill>
                <a:srgbClr val="008000"/>
              </a:solidFill>
            </a:endParaRPr>
          </a:p>
        </p:txBody>
      </p:sp>
    </p:spTree>
    <p:extLst>
      <p:ext uri="{BB962C8B-B14F-4D97-AF65-F5344CB8AC3E}">
        <p14:creationId xmlns:p14="http://schemas.microsoft.com/office/powerpoint/2010/main" val="2856420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8471" y="672353"/>
            <a:ext cx="8396941" cy="5601534"/>
          </a:xfrm>
          <a:prstGeom prst="rect">
            <a:avLst/>
          </a:prstGeom>
          <a:noFill/>
        </p:spPr>
        <p:txBody>
          <a:bodyPr wrap="square" rtlCol="0">
            <a:spAutoFit/>
          </a:bodyPr>
          <a:lstStyle/>
          <a:p>
            <a:pPr algn="ctr"/>
            <a:r>
              <a:rPr lang="en-GB" b="1" dirty="0" smtClean="0"/>
              <a:t>Abstract</a:t>
            </a:r>
          </a:p>
          <a:p>
            <a:pPr algn="ctr"/>
            <a:endParaRPr lang="en-GB" sz="1600" b="1" dirty="0"/>
          </a:p>
          <a:p>
            <a:pPr algn="ctr"/>
            <a:endParaRPr lang="en-GB" sz="1600" b="1" dirty="0" smtClean="0"/>
          </a:p>
          <a:p>
            <a:pPr algn="just"/>
            <a:r>
              <a:rPr lang="en-GB" b="1" dirty="0" smtClean="0"/>
              <a:t>During </a:t>
            </a:r>
            <a:r>
              <a:rPr lang="en-GB" b="1" dirty="0"/>
              <a:t>all the Grand Solar Minima</a:t>
            </a:r>
            <a:r>
              <a:rPr lang="en-GB" dirty="0"/>
              <a:t> in the last 600 years – i.e. the Spörer Minimum 1440-1460, the Maunder Minimum 1687-1703 and the Dalton Minimum 1809-1821 – northwest Europe experienced Little Ice Age climate </a:t>
            </a:r>
            <a:r>
              <a:rPr lang="en-GB" dirty="0" smtClean="0"/>
              <a:t>conditions. Cold </a:t>
            </a:r>
            <a:r>
              <a:rPr lang="en-GB" dirty="0"/>
              <a:t>Arctic water penetrated all the way down to middle Portugal. The Northern branches of the Gulf Stream severely weakened. At the same time, however, the southern branch of the Gulf Stream increased bringing hot equatorial water to the region of Gibraltar and the Canary Islands. This area experienced Little </a:t>
            </a:r>
            <a:r>
              <a:rPr lang="en-GB" dirty="0" smtClean="0"/>
              <a:t>Inter-glacial </a:t>
            </a:r>
            <a:r>
              <a:rPr lang="en-GB" dirty="0"/>
              <a:t>climate conditions</a:t>
            </a:r>
            <a:r>
              <a:rPr lang="en-GB" dirty="0" smtClean="0"/>
              <a:t>.</a:t>
            </a:r>
          </a:p>
          <a:p>
            <a:pPr algn="just"/>
            <a:endParaRPr lang="en-GB" sz="800" dirty="0"/>
          </a:p>
          <a:p>
            <a:pPr algn="just"/>
            <a:r>
              <a:rPr lang="en-GB" b="1" dirty="0" smtClean="0"/>
              <a:t>No </a:t>
            </a:r>
            <a:r>
              <a:rPr lang="en-GB" b="1" dirty="0"/>
              <a:t>doubt</a:t>
            </a:r>
            <a:r>
              <a:rPr lang="en-GB" dirty="0"/>
              <a:t>, we are now heading towards a new Grand Solar Minimum at about 2030-</a:t>
            </a:r>
            <a:r>
              <a:rPr lang="en-GB" dirty="0" smtClean="0"/>
              <a:t>2050. </a:t>
            </a:r>
            <a:r>
              <a:rPr lang="en-GB" dirty="0"/>
              <a:t>Therefore, we are likely to experience similar climate conditions as were the case during the last Grand Solar Minima; i.e. Little Ice Age conditions in NW </a:t>
            </a:r>
            <a:r>
              <a:rPr lang="en-GB" dirty="0" smtClean="0"/>
              <a:t>Europe.</a:t>
            </a:r>
          </a:p>
          <a:p>
            <a:pPr algn="just"/>
            <a:endParaRPr lang="en-GB" sz="800" dirty="0"/>
          </a:p>
          <a:p>
            <a:pPr algn="just"/>
            <a:r>
              <a:rPr lang="en-GB" b="1" dirty="0" smtClean="0"/>
              <a:t>This </a:t>
            </a:r>
            <a:r>
              <a:rPr lang="en-GB" b="1" dirty="0"/>
              <a:t>is a scenario in 100% opposition </a:t>
            </a:r>
            <a:r>
              <a:rPr lang="en-GB" dirty="0"/>
              <a:t>to the one proposed by the IPCC and agreed upon at the Paris Climate Conference, where global temperature is continually going to rise as a function of atmospheric increase in CO2. </a:t>
            </a:r>
          </a:p>
          <a:p>
            <a:endParaRPr lang="sv-SE" dirty="0"/>
          </a:p>
        </p:txBody>
      </p:sp>
    </p:spTree>
    <p:extLst>
      <p:ext uri="{BB962C8B-B14F-4D97-AF65-F5344CB8AC3E}">
        <p14:creationId xmlns:p14="http://schemas.microsoft.com/office/powerpoint/2010/main" val="40073380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968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7-04-08 kl. 14.47.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2579"/>
          </a:xfrm>
          <a:prstGeom prst="rect">
            <a:avLst/>
          </a:prstGeom>
        </p:spPr>
      </p:pic>
    </p:spTree>
    <p:extLst>
      <p:ext uri="{BB962C8B-B14F-4D97-AF65-F5344CB8AC3E}">
        <p14:creationId xmlns:p14="http://schemas.microsoft.com/office/powerpoint/2010/main" val="138586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Sol/Circ                                                       0000FCF2HD G4                          B9FD29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001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7589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Gulf Stream                                                    00006C15HD G4                          B9FD29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88"/>
            <a:ext cx="70104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152400" y="228600"/>
            <a:ext cx="182880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b="1" dirty="0">
                <a:solidFill>
                  <a:schemeClr val="accent2"/>
                </a:solidFill>
                <a:cs typeface="+mn-cs"/>
              </a:rPr>
              <a:t>Gulf Stream</a:t>
            </a:r>
            <a:endParaRPr lang="en-GB" dirty="0">
              <a:cs typeface="+mn-cs"/>
            </a:endParaRPr>
          </a:p>
          <a:p>
            <a:pPr>
              <a:spcBef>
                <a:spcPct val="50000"/>
              </a:spcBef>
              <a:defRPr/>
            </a:pPr>
            <a:r>
              <a:rPr lang="en-GB" dirty="0">
                <a:cs typeface="+mn-cs"/>
              </a:rPr>
              <a:t>and its role in the transfer of rotational potential between the Earth and the Oceans</a:t>
            </a:r>
          </a:p>
          <a:p>
            <a:pPr>
              <a:spcBef>
                <a:spcPct val="50000"/>
              </a:spcBef>
              <a:defRPr/>
            </a:pPr>
            <a:r>
              <a:rPr lang="en-GB" sz="1600" dirty="0">
                <a:cs typeface="+mn-cs"/>
              </a:rPr>
              <a:t>from upper right to lower right</a:t>
            </a:r>
          </a:p>
          <a:p>
            <a:pPr>
              <a:spcBef>
                <a:spcPct val="50000"/>
              </a:spcBef>
              <a:defRPr/>
            </a:pPr>
            <a:endParaRPr lang="en-GB" dirty="0">
              <a:cs typeface="+mn-cs"/>
            </a:endParaRPr>
          </a:p>
        </p:txBody>
      </p:sp>
    </p:spTree>
    <p:extLst>
      <p:ext uri="{BB962C8B-B14F-4D97-AF65-F5344CB8AC3E}">
        <p14:creationId xmlns:p14="http://schemas.microsoft.com/office/powerpoint/2010/main" val="1520105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Gulf Stream.Max                                                00006C15HD G4                          B9FD29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3" descr="Gulf Stream 2050                                               00006C15HD G4                          B9FD29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81250"/>
            <a:ext cx="4572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4724400" y="228600"/>
            <a:ext cx="4114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b="1" dirty="0">
                <a:solidFill>
                  <a:schemeClr val="accent2"/>
                </a:solidFill>
                <a:latin typeface="Geneva" charset="0"/>
                <a:cs typeface="+mn-cs"/>
              </a:rPr>
              <a:t>The Gulf Stream</a:t>
            </a:r>
          </a:p>
          <a:p>
            <a:pPr>
              <a:defRPr/>
            </a:pPr>
            <a:r>
              <a:rPr lang="en-GB" sz="2000" b="1" dirty="0">
                <a:solidFill>
                  <a:schemeClr val="hlink"/>
                </a:solidFill>
                <a:latin typeface="Geneva" charset="0"/>
                <a:cs typeface="+mn-cs"/>
              </a:rPr>
              <a:t> at Solar Maxima (left)</a:t>
            </a:r>
          </a:p>
          <a:p>
            <a:pPr>
              <a:defRPr/>
            </a:pPr>
            <a:r>
              <a:rPr lang="en-GB" sz="2000" b="1" dirty="0">
                <a:solidFill>
                  <a:schemeClr val="hlink"/>
                </a:solidFill>
                <a:latin typeface="Geneva" charset="0"/>
                <a:cs typeface="+mn-cs"/>
              </a:rPr>
              <a:t> with Earth deceleration</a:t>
            </a:r>
            <a:endParaRPr lang="en-GB" dirty="0">
              <a:cs typeface="+mn-cs"/>
            </a:endParaRPr>
          </a:p>
        </p:txBody>
      </p:sp>
      <p:sp>
        <p:nvSpPr>
          <p:cNvPr id="41989" name="Text Box 5"/>
          <p:cNvSpPr txBox="1">
            <a:spLocks noChangeArrowheads="1"/>
          </p:cNvSpPr>
          <p:nvPr/>
        </p:nvSpPr>
        <p:spPr bwMode="auto">
          <a:xfrm>
            <a:off x="174625" y="5249863"/>
            <a:ext cx="310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sv-SE" dirty="0">
              <a:cs typeface="+mn-cs"/>
            </a:endParaRPr>
          </a:p>
        </p:txBody>
      </p:sp>
      <p:sp>
        <p:nvSpPr>
          <p:cNvPr id="41990" name="Text Box 6"/>
          <p:cNvSpPr txBox="1">
            <a:spLocks noChangeArrowheads="1"/>
          </p:cNvSpPr>
          <p:nvPr/>
        </p:nvSpPr>
        <p:spPr bwMode="auto">
          <a:xfrm>
            <a:off x="441325" y="5521325"/>
            <a:ext cx="39020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GB" b="1" dirty="0">
                <a:solidFill>
                  <a:schemeClr val="accent2"/>
                </a:solidFill>
                <a:latin typeface="Geneva" charset="0"/>
                <a:cs typeface="+mn-cs"/>
              </a:rPr>
              <a:t>The Gulf Stream</a:t>
            </a:r>
            <a:endParaRPr lang="en-GB" dirty="0">
              <a:latin typeface="Geneva" charset="0"/>
              <a:cs typeface="+mn-cs"/>
            </a:endParaRPr>
          </a:p>
          <a:p>
            <a:pPr algn="r">
              <a:defRPr/>
            </a:pPr>
            <a:r>
              <a:rPr lang="en-GB" sz="2000" b="1" dirty="0">
                <a:solidFill>
                  <a:schemeClr val="hlink"/>
                </a:solidFill>
                <a:latin typeface="Geneva" charset="0"/>
                <a:cs typeface="+mn-cs"/>
              </a:rPr>
              <a:t>at Solar Minima (right)</a:t>
            </a:r>
          </a:p>
          <a:p>
            <a:pPr algn="r">
              <a:defRPr/>
            </a:pPr>
            <a:r>
              <a:rPr lang="en-GB" sz="2000" b="1" dirty="0">
                <a:solidFill>
                  <a:schemeClr val="hlink"/>
                </a:solidFill>
                <a:latin typeface="Geneva" charset="0"/>
                <a:cs typeface="+mn-cs"/>
              </a:rPr>
              <a:t>with Earth acceleration</a:t>
            </a:r>
            <a:endParaRPr lang="en-GB" dirty="0">
              <a:cs typeface="+mn-cs"/>
            </a:endParaRPr>
          </a:p>
        </p:txBody>
      </p:sp>
    </p:spTree>
    <p:extLst>
      <p:ext uri="{BB962C8B-B14F-4D97-AF65-F5344CB8AC3E}">
        <p14:creationId xmlns:p14="http://schemas.microsoft.com/office/powerpoint/2010/main" val="435070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8-07-23 kl. 17.33.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658"/>
            <a:ext cx="9144000" cy="4119028"/>
          </a:xfrm>
          <a:prstGeom prst="rect">
            <a:avLst/>
          </a:prstGeom>
        </p:spPr>
      </p:pic>
      <p:sp>
        <p:nvSpPr>
          <p:cNvPr id="3" name="textruta 2"/>
          <p:cNvSpPr txBox="1"/>
          <p:nvPr/>
        </p:nvSpPr>
        <p:spPr>
          <a:xfrm>
            <a:off x="283884" y="5842000"/>
            <a:ext cx="8396941" cy="369332"/>
          </a:xfrm>
          <a:prstGeom prst="rect">
            <a:avLst/>
          </a:prstGeom>
          <a:noFill/>
        </p:spPr>
        <p:txBody>
          <a:bodyPr wrap="square" rtlCol="0">
            <a:spAutoFit/>
          </a:bodyPr>
          <a:lstStyle/>
          <a:p>
            <a:pPr algn="ctr"/>
            <a:r>
              <a:rPr lang="en-GB" dirty="0" smtClean="0">
                <a:solidFill>
                  <a:schemeClr val="accent2"/>
                </a:solidFill>
              </a:rPr>
              <a:t>Gulf Stream beat as a function of solar variability and changes in Earth’s rotation  </a:t>
            </a:r>
            <a:endParaRPr lang="en-GB" dirty="0">
              <a:solidFill>
                <a:schemeClr val="accent2"/>
              </a:solidFill>
            </a:endParaRPr>
          </a:p>
        </p:txBody>
      </p:sp>
    </p:spTree>
    <p:extLst>
      <p:ext uri="{BB962C8B-B14F-4D97-AF65-F5344CB8AC3E}">
        <p14:creationId xmlns:p14="http://schemas.microsoft.com/office/powerpoint/2010/main" val="6407898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Fig. 5 - Por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 y="189991"/>
            <a:ext cx="8948790" cy="6473772"/>
          </a:xfrm>
          <a:prstGeom prst="rect">
            <a:avLst/>
          </a:prstGeom>
        </p:spPr>
      </p:pic>
    </p:spTree>
    <p:extLst>
      <p:ext uri="{BB962C8B-B14F-4D97-AF65-F5344CB8AC3E}">
        <p14:creationId xmlns:p14="http://schemas.microsoft.com/office/powerpoint/2010/main" val="21294346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Fig. 1 - Por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0" y="125540"/>
            <a:ext cx="8561298" cy="6656487"/>
          </a:xfrm>
          <a:prstGeom prst="rect">
            <a:avLst/>
          </a:prstGeom>
        </p:spPr>
      </p:pic>
    </p:spTree>
    <p:extLst>
      <p:ext uri="{BB962C8B-B14F-4D97-AF65-F5344CB8AC3E}">
        <p14:creationId xmlns:p14="http://schemas.microsoft.com/office/powerpoint/2010/main" val="34640775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8-07-23 kl. 17.34.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658"/>
            <a:ext cx="9144000" cy="5001744"/>
          </a:xfrm>
          <a:prstGeom prst="rect">
            <a:avLst/>
          </a:prstGeom>
        </p:spPr>
      </p:pic>
      <p:sp>
        <p:nvSpPr>
          <p:cNvPr id="3" name="textruta 2"/>
          <p:cNvSpPr txBox="1"/>
          <p:nvPr/>
        </p:nvSpPr>
        <p:spPr>
          <a:xfrm>
            <a:off x="29882" y="5558119"/>
            <a:ext cx="9144000" cy="1200329"/>
          </a:xfrm>
          <a:prstGeom prst="rect">
            <a:avLst/>
          </a:prstGeom>
          <a:noFill/>
        </p:spPr>
        <p:txBody>
          <a:bodyPr wrap="square" rtlCol="0">
            <a:spAutoFit/>
          </a:bodyPr>
          <a:lstStyle/>
          <a:p>
            <a:r>
              <a:rPr lang="en-GB" i="1" dirty="0"/>
              <a:t>The changes in Earth’s rotation or LOD (down implies acceleration and </a:t>
            </a:r>
            <a:r>
              <a:rPr lang="en-GB" i="1" dirty="0" smtClean="0"/>
              <a:t>up deceleration</a:t>
            </a:r>
            <a:r>
              <a:rPr lang="en-GB" i="1" dirty="0"/>
              <a:t>) </a:t>
            </a:r>
            <a:r>
              <a:rPr lang="en-GB" i="1" dirty="0" smtClean="0"/>
              <a:t>and </a:t>
            </a:r>
            <a:r>
              <a:rPr lang="en-GB" i="1" dirty="0"/>
              <a:t>corresponding changes in temperature and sea level in the Northwest European region [4]. </a:t>
            </a:r>
            <a:r>
              <a:rPr lang="en-GB" i="1" dirty="0" smtClean="0"/>
              <a:t>In </a:t>
            </a:r>
            <a:r>
              <a:rPr lang="en-GB" i="1" dirty="0"/>
              <a:t>southwest Europe, however, the changes in temperature and sea level were rather the opposite. </a:t>
            </a:r>
            <a:endParaRPr lang="en-GB" dirty="0"/>
          </a:p>
        </p:txBody>
      </p:sp>
    </p:spTree>
    <p:extLst>
      <p:ext uri="{BB962C8B-B14F-4D97-AF65-F5344CB8AC3E}">
        <p14:creationId xmlns:p14="http://schemas.microsoft.com/office/powerpoint/2010/main" val="2074585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LOD/SP!!                                                       00006C15HD G4                          B9FD29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 y="152400"/>
            <a:ext cx="8839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000" dirty="0">
                <a:solidFill>
                  <a:schemeClr val="hlink"/>
                </a:solidFill>
                <a:cs typeface="+mn-cs"/>
              </a:rPr>
              <a:t>Correlation between variations in Earth</a:t>
            </a:r>
            <a:r>
              <a:rPr lang="ja-JP" altLang="en-GB" sz="2000" dirty="0">
                <a:solidFill>
                  <a:schemeClr val="hlink"/>
                </a:solidFill>
                <a:latin typeface="Arial"/>
                <a:cs typeface="+mn-cs"/>
              </a:rPr>
              <a:t>’</a:t>
            </a:r>
            <a:r>
              <a:rPr lang="en-GB" sz="2000" dirty="0">
                <a:solidFill>
                  <a:schemeClr val="hlink"/>
                </a:solidFill>
                <a:cs typeface="+mn-cs"/>
              </a:rPr>
              <a:t>s rate of rotation and Solar activity</a:t>
            </a:r>
          </a:p>
          <a:p>
            <a:pPr algn="ctr">
              <a:lnSpc>
                <a:spcPct val="40000"/>
              </a:lnSpc>
              <a:spcBef>
                <a:spcPct val="50000"/>
              </a:spcBef>
              <a:defRPr/>
            </a:pPr>
            <a:r>
              <a:rPr lang="en-GB" sz="2000" dirty="0">
                <a:solidFill>
                  <a:schemeClr val="hlink"/>
                </a:solidFill>
                <a:cs typeface="+mn-cs"/>
              </a:rPr>
              <a:t>During the Spörer, Maunder and Dalton Sunspot Minima </a:t>
            </a:r>
          </a:p>
          <a:p>
            <a:pPr algn="ctr">
              <a:lnSpc>
                <a:spcPct val="40000"/>
              </a:lnSpc>
              <a:spcBef>
                <a:spcPct val="50000"/>
              </a:spcBef>
              <a:defRPr/>
            </a:pPr>
            <a:r>
              <a:rPr lang="en-GB" sz="2000" dirty="0">
                <a:solidFill>
                  <a:schemeClr val="hlink"/>
                </a:solidFill>
                <a:cs typeface="+mn-cs"/>
              </a:rPr>
              <a:t>the Earth experienced significant acceleration</a:t>
            </a:r>
          </a:p>
          <a:p>
            <a:pPr algn="ctr">
              <a:lnSpc>
                <a:spcPct val="40000"/>
              </a:lnSpc>
              <a:spcBef>
                <a:spcPct val="50000"/>
              </a:spcBef>
              <a:defRPr/>
            </a:pPr>
            <a:r>
              <a:rPr lang="en-GB" sz="2000" dirty="0">
                <a:solidFill>
                  <a:schemeClr val="hlink"/>
                </a:solidFill>
                <a:cs typeface="+mn-cs"/>
              </a:rPr>
              <a:t>due to the Solar Wind effect on Earth</a:t>
            </a:r>
            <a:r>
              <a:rPr lang="ja-JP" altLang="en-GB" sz="2000" dirty="0">
                <a:solidFill>
                  <a:schemeClr val="hlink"/>
                </a:solidFill>
                <a:latin typeface="Arial"/>
                <a:cs typeface="+mn-cs"/>
              </a:rPr>
              <a:t>’</a:t>
            </a:r>
            <a:r>
              <a:rPr lang="en-GB" sz="2000" dirty="0">
                <a:solidFill>
                  <a:schemeClr val="hlink"/>
                </a:solidFill>
                <a:cs typeface="+mn-cs"/>
              </a:rPr>
              <a:t>s </a:t>
            </a:r>
            <a:r>
              <a:rPr lang="en-GB" sz="2000" dirty="0" smtClean="0">
                <a:solidFill>
                  <a:schemeClr val="hlink"/>
                </a:solidFill>
                <a:cs typeface="+mn-cs"/>
              </a:rPr>
              <a:t>rotation.</a:t>
            </a:r>
            <a:endParaRPr lang="en-GB" sz="2000" dirty="0">
              <a:solidFill>
                <a:schemeClr val="hlink"/>
              </a:solidFill>
              <a:cs typeface="+mn-cs"/>
            </a:endParaRPr>
          </a:p>
          <a:p>
            <a:pPr algn="ctr">
              <a:lnSpc>
                <a:spcPct val="40000"/>
              </a:lnSpc>
              <a:spcBef>
                <a:spcPct val="50000"/>
              </a:spcBef>
              <a:defRPr/>
            </a:pPr>
            <a:r>
              <a:rPr lang="en-GB" sz="2000" dirty="0">
                <a:solidFill>
                  <a:schemeClr val="hlink"/>
                </a:solidFill>
                <a:cs typeface="+mn-cs"/>
              </a:rPr>
              <a:t>This lead to strong effects in the ocean circulation</a:t>
            </a:r>
          </a:p>
          <a:p>
            <a:pPr algn="ctr">
              <a:lnSpc>
                <a:spcPct val="40000"/>
              </a:lnSpc>
              <a:spcBef>
                <a:spcPct val="50000"/>
              </a:spcBef>
              <a:defRPr/>
            </a:pPr>
            <a:r>
              <a:rPr lang="en-GB" sz="2000" dirty="0">
                <a:solidFill>
                  <a:schemeClr val="hlink"/>
                </a:solidFill>
                <a:cs typeface="+mn-cs"/>
              </a:rPr>
              <a:t>generating </a:t>
            </a:r>
            <a:r>
              <a:rPr lang="ja-JP" altLang="en-GB" sz="2000" dirty="0">
                <a:solidFill>
                  <a:schemeClr val="hlink"/>
                </a:solidFill>
                <a:latin typeface="Arial"/>
                <a:cs typeface="+mn-cs"/>
              </a:rPr>
              <a:t>“</a:t>
            </a:r>
            <a:r>
              <a:rPr lang="en-GB" sz="2000" dirty="0">
                <a:solidFill>
                  <a:schemeClr val="hlink"/>
                </a:solidFill>
                <a:cs typeface="+mn-cs"/>
              </a:rPr>
              <a:t>Little Ice Ages</a:t>
            </a:r>
            <a:r>
              <a:rPr lang="ja-JP" altLang="en-GB" sz="2000" dirty="0">
                <a:solidFill>
                  <a:schemeClr val="hlink"/>
                </a:solidFill>
                <a:latin typeface="Arial"/>
                <a:cs typeface="+mn-cs"/>
              </a:rPr>
              <a:t>”</a:t>
            </a:r>
            <a:r>
              <a:rPr lang="en-GB" sz="2000" dirty="0">
                <a:solidFill>
                  <a:schemeClr val="hlink"/>
                </a:solidFill>
                <a:cs typeface="+mn-cs"/>
              </a:rPr>
              <a:t> in northern and northwestern Europe</a:t>
            </a:r>
          </a:p>
        </p:txBody>
      </p:sp>
    </p:spTree>
    <p:extLst>
      <p:ext uri="{BB962C8B-B14F-4D97-AF65-F5344CB8AC3E}">
        <p14:creationId xmlns:p14="http://schemas.microsoft.com/office/powerpoint/2010/main" val="1546009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1113</Words>
  <Application>Microsoft Macintosh PowerPoint</Application>
  <PresentationFormat>Bildspel på skärmen (4:3)</PresentationFormat>
  <Paragraphs>137</Paragraphs>
  <Slides>22</Slides>
  <Notes>0</Notes>
  <HiddenSlides>0</HiddenSlides>
  <MMClips>0</MMClips>
  <ScaleCrop>false</ScaleCrop>
  <HeadingPairs>
    <vt:vector size="4" baseType="variant">
      <vt:variant>
        <vt:lpstr>Tema</vt:lpstr>
      </vt:variant>
      <vt:variant>
        <vt:i4>1</vt:i4>
      </vt:variant>
      <vt:variant>
        <vt:lpstr>Bildrubriker</vt:lpstr>
      </vt:variant>
      <vt:variant>
        <vt:i4>22</vt:i4>
      </vt:variant>
    </vt:vector>
  </HeadingPairs>
  <TitlesOfParts>
    <vt:vector size="23"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Mörner Nils Axel</dc:creator>
  <cp:lastModifiedBy>Mörner Nils Axel</cp:lastModifiedBy>
  <cp:revision>34</cp:revision>
  <dcterms:created xsi:type="dcterms:W3CDTF">2018-07-11T21:45:11Z</dcterms:created>
  <dcterms:modified xsi:type="dcterms:W3CDTF">2018-09-06T10:33:16Z</dcterms:modified>
</cp:coreProperties>
</file>