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964" r:id="rId3"/>
    <p:sldId id="292" r:id="rId4"/>
    <p:sldId id="4471" r:id="rId5"/>
    <p:sldId id="4352" r:id="rId6"/>
    <p:sldId id="4476" r:id="rId7"/>
    <p:sldId id="4444" r:id="rId8"/>
    <p:sldId id="885" r:id="rId9"/>
    <p:sldId id="4473" r:id="rId10"/>
    <p:sldId id="4380" r:id="rId11"/>
    <p:sldId id="4474" r:id="rId12"/>
    <p:sldId id="4475" r:id="rId13"/>
    <p:sldId id="4478" r:id="rId14"/>
    <p:sldId id="899" r:id="rId15"/>
    <p:sldId id="4358" r:id="rId16"/>
    <p:sldId id="4483" r:id="rId17"/>
    <p:sldId id="4479" r:id="rId18"/>
    <p:sldId id="348" r:id="rId19"/>
    <p:sldId id="4480" r:id="rId20"/>
    <p:sldId id="4365" r:id="rId21"/>
    <p:sldId id="4497" r:id="rId22"/>
    <p:sldId id="4484" r:id="rId23"/>
    <p:sldId id="4491" r:id="rId24"/>
    <p:sldId id="4499" r:id="rId25"/>
    <p:sldId id="4498" r:id="rId26"/>
    <p:sldId id="4485" r:id="rId27"/>
    <p:sldId id="4500" r:id="rId28"/>
    <p:sldId id="4501" r:id="rId29"/>
    <p:sldId id="4502" r:id="rId30"/>
    <p:sldId id="4504" r:id="rId31"/>
    <p:sldId id="4506" r:id="rId32"/>
    <p:sldId id="4503" r:id="rId33"/>
    <p:sldId id="4463" r:id="rId34"/>
    <p:sldId id="4430" r:id="rId35"/>
    <p:sldId id="4464" r:id="rId36"/>
    <p:sldId id="4505"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Veyres" initials="CV" lastIdx="1" clrIdx="0">
    <p:extLst>
      <p:ext uri="{19B8F6BF-5375-455C-9EA6-DF929625EA0E}">
        <p15:presenceInfo xmlns:p15="http://schemas.microsoft.com/office/powerpoint/2012/main" userId="ddc6747c116037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A39D1D"/>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650" autoAdjust="0"/>
    <p:restoredTop sz="91228" autoAdjust="0"/>
  </p:normalViewPr>
  <p:slideViewPr>
    <p:cSldViewPr snapToGrid="0">
      <p:cViewPr varScale="1">
        <p:scale>
          <a:sx n="104" d="100"/>
          <a:sy n="104" d="100"/>
        </p:scale>
        <p:origin x="1614" y="150"/>
      </p:cViewPr>
      <p:guideLst/>
    </p:cSldViewPr>
  </p:slideViewPr>
  <p:outlineViewPr>
    <p:cViewPr>
      <p:scale>
        <a:sx n="33" d="100"/>
        <a:sy n="33" d="100"/>
      </p:scale>
      <p:origin x="0" y="0"/>
    </p:cViewPr>
  </p:outlineViewPr>
  <p:notesTextViewPr>
    <p:cViewPr>
      <p:scale>
        <a:sx n="307" d="100"/>
        <a:sy n="307" d="100"/>
      </p:scale>
      <p:origin x="0" y="0"/>
    </p:cViewPr>
  </p:notesTextViewPr>
  <p:sorterViewPr>
    <p:cViewPr varScale="1">
      <p:scale>
        <a:sx n="1" d="1"/>
        <a:sy n="1" d="1"/>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C74C8-0408-4F45-8E91-E95726BC1F0E}" type="datetimeFigureOut">
              <a:rPr lang="fr-FR" smtClean="0"/>
              <a:t>05/09/2018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57A92-A494-4B2D-BE46-CA41C5C482FE}" type="slidenum">
              <a:rPr lang="fr-FR" smtClean="0"/>
              <a:t>‹N°›</a:t>
            </a:fld>
            <a:endParaRPr lang="fr-FR"/>
          </a:p>
        </p:txBody>
      </p:sp>
    </p:spTree>
    <p:extLst>
      <p:ext uri="{BB962C8B-B14F-4D97-AF65-F5344CB8AC3E}">
        <p14:creationId xmlns:p14="http://schemas.microsoft.com/office/powerpoint/2010/main" val="21283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Thank you         Mr. Chairman</a:t>
            </a:r>
          </a:p>
          <a:p>
            <a:r>
              <a:rPr lang="en-US" sz="1200" b="1" kern="1200" dirty="0">
                <a:solidFill>
                  <a:schemeClr val="tx1"/>
                </a:solidFill>
                <a:effectLst/>
                <a:latin typeface="+mn-lt"/>
                <a:ea typeface="+mn-ea"/>
                <a:cs typeface="+mn-cs"/>
              </a:rPr>
              <a:t>Eleven facts prove that the global warming pseudo-science started in the 1960s has been fabricated to deceive. </a:t>
            </a:r>
          </a:p>
          <a:p>
            <a:r>
              <a:rPr lang="en-US" sz="1200" b="1" kern="1200" dirty="0">
                <a:solidFill>
                  <a:schemeClr val="tx1"/>
                </a:solidFill>
                <a:effectLst/>
                <a:latin typeface="+mn-lt"/>
                <a:ea typeface="+mn-ea"/>
                <a:cs typeface="+mn-cs"/>
              </a:rPr>
              <a:t> ***   One: the amount of carbon dioxide in the air is the integral over time of past temperatures; it cannot cause the temperatures. It is a consequence of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Two: The greenhouse effect exists ONLY in VACUUM. It CANNOT exist on Earth because water vapor is a heat pipe between the surface and the top of the troposphere, and  because water vapor makes the air very opaque to thermal Infrared radiation; no heat can be carried by radiation across an opaque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polytropic relation, T equals P to the power a, rules the temperatures of the troposphere both on Earth &amp; on Venus.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AMOUNT of water vapor near 300 millibar controls the global Outgoing Longwave Radiation.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a:t>
            </a:fld>
            <a:endParaRPr lang="fr-FR" dirty="0"/>
          </a:p>
        </p:txBody>
      </p:sp>
    </p:spTree>
    <p:extLst>
      <p:ext uri="{BB962C8B-B14F-4D97-AF65-F5344CB8AC3E}">
        <p14:creationId xmlns:p14="http://schemas.microsoft.com/office/powerpoint/2010/main" val="8069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Another Deception:   </a:t>
            </a:r>
            <a:r>
              <a:rPr lang="en-US" sz="1200" b="1" kern="1200" dirty="0">
                <a:solidFill>
                  <a:schemeClr val="tx1"/>
                </a:solidFill>
                <a:effectLst/>
                <a:latin typeface="+mn-lt"/>
                <a:ea typeface="+mn-ea"/>
                <a:cs typeface="+mn-cs"/>
              </a:rPr>
              <a:t>the A PRIORI hypothesis is that all increase of ppm is from fossil fuels!   Input: fossil fuels, F transfer function, Output:  Mauna Loa ppm.</a:t>
            </a:r>
          </a:p>
          <a:p>
            <a:r>
              <a:rPr lang="en-US" sz="1200" b="1" kern="1200" dirty="0">
                <a:solidFill>
                  <a:schemeClr val="tx1"/>
                </a:solidFill>
                <a:effectLst/>
                <a:latin typeface="+mn-lt"/>
                <a:ea typeface="+mn-ea"/>
                <a:cs typeface="+mn-cs"/>
              </a:rPr>
              <a:t>The temperature driven natural outgassing has disappeared!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compartment model is a set of linear differential equations solved by Laplace transform; its impulse response F is a weighted sum of exponential time decays; here, eight free parameters are tunable at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impulse-responses F  fabricated in the 1980s, Bern and Hamburg formulas are in black, blue and red. The green line, half a Dirac says that an airborne fraction of half the fossil fuels emissions remains forever in the air.  The Bern transfer function has a hundred years decay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All that pseudo-science has been falsified by observations: the doubling of the production of coal between 2000 and 2010, +40% on anthropogenic emissions, had no effect on the time derivative of the Mauna-Loa ppm!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10</a:t>
            </a:fld>
            <a:endParaRPr lang="fr-FR"/>
          </a:p>
        </p:txBody>
      </p:sp>
    </p:spTree>
    <p:extLst>
      <p:ext uri="{BB962C8B-B14F-4D97-AF65-F5344CB8AC3E}">
        <p14:creationId xmlns:p14="http://schemas.microsoft.com/office/powerpoint/2010/main" val="162669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6:</a:t>
            </a:r>
            <a:r>
              <a:rPr lang="en-US" sz="1200" b="1" kern="1200" dirty="0">
                <a:solidFill>
                  <a:schemeClr val="tx1"/>
                </a:solidFill>
                <a:effectLst/>
                <a:latin typeface="+mn-lt"/>
                <a:ea typeface="+mn-ea"/>
                <a:cs typeface="+mn-cs"/>
              </a:rPr>
              <a:t>   The large increase of primary plant production +31% between 1900 and 1999 is confirmed by reports on forest patches of central Europe kept pristine since the nineteenth century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during the twentieth century, fossil fuels and oceans almost equally contributed to the+700 Gigaton increase in the vegetation and soil compartment and to the +220 Gigaton in the atmosphere.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transfer of carbon dioxide from deep ocean to vegetation was described in 1956 by Eriksson and Welander as an exercise in nonlinear mathematics; this proves that the transfer of carbon was properly understood a decade before Revelle’s obfuscations and lies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11</a:t>
            </a:fld>
            <a:endParaRPr lang="fr-FR"/>
          </a:p>
        </p:txBody>
      </p:sp>
    </p:spTree>
    <p:extLst>
      <p:ext uri="{BB962C8B-B14F-4D97-AF65-F5344CB8AC3E}">
        <p14:creationId xmlns:p14="http://schemas.microsoft.com/office/powerpoint/2010/main" val="314836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7:</a:t>
            </a:r>
            <a:r>
              <a:rPr lang="en-US" sz="1200" b="1" kern="1200" dirty="0">
                <a:solidFill>
                  <a:schemeClr val="tx1"/>
                </a:solidFill>
                <a:effectLst/>
                <a:latin typeface="+mn-lt"/>
                <a:ea typeface="+mn-ea"/>
                <a:cs typeface="+mn-cs"/>
              </a:rPr>
              <a:t>   The ocean carbon turnover time may be one or two centuries.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60 meters of ice divided by Antarctic precipitations of 5 mm per year is ten thousand years.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Putting on the same graph  ice core data time averaged over millennia and instantaneous spectroscopic measurements is a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a slice of an ice core, different bubbles had different and random closure times of the air paths to the surface, some 80 meters above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moving-time-average over millennia done by the physics of the closing of the paths between ice crystals removes all and any trace of the oceanic century-long carbon cycles in the deep ocean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Hence ice core records always below 300 ppm are an artefact of the physics of the closing of the ice pores in the firn.</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12</a:t>
            </a:fld>
            <a:endParaRPr lang="fr-FR"/>
          </a:p>
        </p:txBody>
      </p:sp>
    </p:spTree>
    <p:extLst>
      <p:ext uri="{BB962C8B-B14F-4D97-AF65-F5344CB8AC3E}">
        <p14:creationId xmlns:p14="http://schemas.microsoft.com/office/powerpoint/2010/main" val="338658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u="sng" kern="1200" dirty="0">
                <a:solidFill>
                  <a:schemeClr val="tx1"/>
                </a:solidFill>
                <a:effectLst/>
                <a:latin typeface="+mn-lt"/>
                <a:ea typeface="+mn-ea"/>
                <a:cs typeface="+mn-cs"/>
              </a:rPr>
              <a:t>Fact 8:</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atmospheric physics </a:t>
            </a:r>
          </a:p>
          <a:p>
            <a:r>
              <a:rPr lang="en-US" sz="1200" b="1" kern="1200" dirty="0">
                <a:solidFill>
                  <a:schemeClr val="tx1"/>
                </a:solidFill>
                <a:effectLst/>
                <a:latin typeface="+mn-lt"/>
                <a:ea typeface="+mn-ea"/>
                <a:cs typeface="+mn-cs"/>
              </a:rPr>
              <a:t>The diabatic, not adiabatic, polytropic relation between pressure and temperature has an exponent R over Cp minus Ch which is .19 on Earth, .17 on Venus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proof is simple:  d prime Q is Ch d T and the barometric relation deliver the polytropic relation between T and P, and the strictly equivalent gravitational lapse rate.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Its works well on Venus and on Earth    This dispels two nonsenses: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Radiative heat trapping?  No! The tropospheric temperature is an effect of the pressure!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runaway greenhouse effect on Venus?  No! It’s a straight consequence of the mass of the air, one thousand tons per square meter </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13</a:t>
            </a:fld>
            <a:endParaRPr lang="fr-FR"/>
          </a:p>
        </p:txBody>
      </p:sp>
    </p:spTree>
    <p:extLst>
      <p:ext uri="{BB962C8B-B14F-4D97-AF65-F5344CB8AC3E}">
        <p14:creationId xmlns:p14="http://schemas.microsoft.com/office/powerpoint/2010/main" val="230859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61925"/>
            <a:ext cx="5486400" cy="3086100"/>
          </a:xfrm>
        </p:spPr>
      </p:sp>
      <p:sp>
        <p:nvSpPr>
          <p:cNvPr id="3" name="Espace réservé des notes 2"/>
          <p:cNvSpPr>
            <a:spLocks noGrp="1"/>
          </p:cNvSpPr>
          <p:nvPr>
            <p:ph type="body" idx="1"/>
          </p:nvPr>
        </p:nvSpPr>
        <p:spPr>
          <a:xfrm>
            <a:off x="462708" y="3364963"/>
            <a:ext cx="5797627" cy="5514631"/>
          </a:xfrm>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diabatic curve in black is warmer than the green adiabatic: why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because water vapor absorbs solar infrared and releases heat by condensation; it radiates some 200 Watt per square meter to the cosmos. </a:t>
            </a:r>
          </a:p>
          <a:p>
            <a:r>
              <a:rPr lang="en-US" sz="1200" b="1" kern="1200" dirty="0">
                <a:solidFill>
                  <a:schemeClr val="tx1"/>
                </a:solidFill>
                <a:effectLst/>
                <a:latin typeface="+mn-lt"/>
                <a:ea typeface="+mn-ea"/>
                <a:cs typeface="+mn-cs"/>
              </a:rPr>
              <a:t>Stratospheric CO2 and ozone are independent. </a:t>
            </a:r>
          </a:p>
          <a:p>
            <a:r>
              <a:rPr lang="en-US" sz="1200" b="1" kern="1200" dirty="0">
                <a:solidFill>
                  <a:schemeClr val="tx1"/>
                </a:solidFill>
                <a:effectLst/>
                <a:latin typeface="+mn-lt"/>
                <a:ea typeface="+mn-ea"/>
                <a:cs typeface="+mn-cs"/>
              </a:rPr>
              <a:t>Due to clouds, surface-to-cosmos flux is measured at 22 Watt per square meter in global average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another deception:   the thermal infrared emissivity of sea water was revisited four years ago to minus 10% with respect to a black body. Kiehl and Trenberth schemes display a 60 Watt per square meter unbalance between upwelling and downwelling thermal infrared radiation. This is a willful fraud as microwave properties of sea water are known since World War II.</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14</a:t>
            </a:fld>
            <a:endParaRPr lang="fr-FR"/>
          </a:p>
        </p:txBody>
      </p:sp>
    </p:spTree>
    <p:extLst>
      <p:ext uri="{BB962C8B-B14F-4D97-AF65-F5344CB8AC3E}">
        <p14:creationId xmlns:p14="http://schemas.microsoft.com/office/powerpoint/2010/main" val="58668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9:</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Yes!  There exists a greenhouse effect, …  but </a:t>
            </a:r>
            <a:r>
              <a:rPr lang="en-US" sz="1200" b="1" u="sng" kern="1200" dirty="0">
                <a:solidFill>
                  <a:schemeClr val="tx1"/>
                </a:solidFill>
                <a:effectLst/>
                <a:latin typeface="+mn-lt"/>
                <a:ea typeface="+mn-ea"/>
                <a:cs typeface="+mn-cs"/>
              </a:rPr>
              <a:t>only</a:t>
            </a:r>
            <a:r>
              <a:rPr lang="en-US" sz="1200" b="1" kern="1200" dirty="0">
                <a:solidFill>
                  <a:schemeClr val="tx1"/>
                </a:solidFill>
                <a:effectLst/>
                <a:latin typeface="+mn-lt"/>
                <a:ea typeface="+mn-ea"/>
                <a:cs typeface="+mn-cs"/>
              </a:rPr>
              <a:t> in vacuum!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 the Moon, a glass pane under zenithal sun would increase the surface temperature by some 75°C.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trick works only in vacuum and under the sun! </a:t>
            </a:r>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15</a:t>
            </a:fld>
            <a:endParaRPr lang="fr-FR"/>
          </a:p>
        </p:txBody>
      </p:sp>
    </p:spTree>
    <p:extLst>
      <p:ext uri="{BB962C8B-B14F-4D97-AF65-F5344CB8AC3E}">
        <p14:creationId xmlns:p14="http://schemas.microsoft.com/office/powerpoint/2010/main" val="410991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9:</a:t>
            </a:r>
            <a:r>
              <a:rPr lang="en-US" sz="1200" b="1" kern="1200" dirty="0">
                <a:solidFill>
                  <a:schemeClr val="tx1"/>
                </a:solidFill>
                <a:effectLst/>
                <a:latin typeface="+mn-lt"/>
                <a:ea typeface="+mn-ea"/>
                <a:cs typeface="+mn-cs"/>
              </a:rPr>
              <a:t>    A water vapor laden atmosphere is an excellent heat pipe, thanks to evaporation, turbulent convection and condensation.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   The solar heat is taken away from the surface by this heat pipe, the big  blue arrow,  and transferred to the skin of water vapor that radiates thermal infrared to the cosmos.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 opaque, I repeat OPAQUE, atmosphere cannot, can NOT, carry heat by infrared thermal radiation.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heat pipe and the opaque atmosphere make the greenhouse effect disappear completely.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bottom layer of the air absorbs the thermal infrared from the surface and radiates roughly as much thermal infrared to the surface: the net balance, or radiative transfer of heat, is zero between air and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Heating by back-radiation is a nonsense.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16</a:t>
            </a:fld>
            <a:endParaRPr lang="fr-FR"/>
          </a:p>
        </p:txBody>
      </p:sp>
    </p:spTree>
    <p:extLst>
      <p:ext uri="{BB962C8B-B14F-4D97-AF65-F5344CB8AC3E}">
        <p14:creationId xmlns:p14="http://schemas.microsoft.com/office/powerpoint/2010/main" val="320078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73038"/>
            <a:ext cx="5486400" cy="3086100"/>
          </a:xfrm>
        </p:spPr>
      </p:sp>
      <p:sp>
        <p:nvSpPr>
          <p:cNvPr id="3" name="Espace réservé des notes 2"/>
          <p:cNvSpPr>
            <a:spLocks noGrp="1"/>
          </p:cNvSpPr>
          <p:nvPr>
            <p:ph type="body" idx="1"/>
          </p:nvPr>
        </p:nvSpPr>
        <p:spPr>
          <a:xfrm>
            <a:off x="685800" y="3259138"/>
            <a:ext cx="5737034" cy="5711824"/>
          </a:xfrm>
        </p:spPr>
        <p:txBody>
          <a:bodyPr/>
          <a:lstStyle/>
          <a:p>
            <a:r>
              <a:rPr lang="en-US" sz="1200" b="1" u="sng" kern="1200" dirty="0">
                <a:solidFill>
                  <a:schemeClr val="tx1"/>
                </a:solidFill>
                <a:effectLst/>
                <a:latin typeface="+mn-lt"/>
                <a:ea typeface="+mn-ea"/>
                <a:cs typeface="+mn-cs"/>
              </a:rPr>
              <a:t>Fact 10:</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Optical thickness of a body is minus the logarithm of the transmission of light across that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compute thermal radiation, one must use the optical thickness: the simple formulas at the bottom of the slide are in the books of Chandrasekhar 1948 and of Kondratiev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A pellicle or skin of optical thickness 1.07 transmits 20% and absorbs 80% of the incoming thermal infrared; hence it produces about 80% of the thermal infrared radiated by the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optical thickness of the air, in blue for the average water vapor of 25 kilograms per square meter is in the tens and hundreds. CO2 is that little red spike; it radiates from the stratosphere wherever its optical thickness is more than six. The horizontal dashed line slightly above zero marks a thickness of ten and a transmission of seven millionths.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water vapor window from 27 to 39 Tera Hz may be closed by clouds.</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17</a:t>
            </a:fld>
            <a:endParaRPr lang="fr-FR"/>
          </a:p>
        </p:txBody>
      </p:sp>
    </p:spTree>
    <p:extLst>
      <p:ext uri="{BB962C8B-B14F-4D97-AF65-F5344CB8AC3E}">
        <p14:creationId xmlns:p14="http://schemas.microsoft.com/office/powerpoint/2010/main" val="313256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8685B0-7F7D-455F-BDD3-7C4F64032C18}"/>
              </a:ext>
            </a:extLst>
          </p:cNvPr>
          <p:cNvSpPr>
            <a:spLocks noGrp="1" noChangeArrowheads="1"/>
          </p:cNvSpPr>
          <p:nvPr>
            <p:ph type="sldNum" sz="quarter" idx="5"/>
          </p:nvPr>
        </p:nvSpPr>
        <p:spPr>
          <a:ln/>
        </p:spPr>
        <p:txBody>
          <a:bodyPr/>
          <a:lstStyle/>
          <a:p>
            <a:fld id="{4D975BC6-FF4B-4BE1-B90A-C64E54481621}" type="slidenum">
              <a:rPr lang="fr-FR" altLang="fr-FR"/>
              <a:pPr/>
              <a:t>18</a:t>
            </a:fld>
            <a:endParaRPr lang="fr-FR" altLang="fr-FR"/>
          </a:p>
        </p:txBody>
      </p:sp>
      <p:sp>
        <p:nvSpPr>
          <p:cNvPr id="5978114" name="Rectangle 2">
            <a:extLst>
              <a:ext uri="{FF2B5EF4-FFF2-40B4-BE49-F238E27FC236}">
                <a16:creationId xmlns:a16="http://schemas.microsoft.com/office/drawing/2014/main" id="{01614286-6B1A-445F-BE3D-91CFACCE09E9}"/>
              </a:ext>
            </a:extLst>
          </p:cNvPr>
          <p:cNvSpPr>
            <a:spLocks noGrp="1" noRot="1" noChangeAspect="1" noChangeArrowheads="1" noTextEdit="1"/>
          </p:cNvSpPr>
          <p:nvPr>
            <p:ph type="sldImg"/>
          </p:nvPr>
        </p:nvSpPr>
        <p:spPr>
          <a:ln/>
        </p:spPr>
      </p:sp>
      <p:sp>
        <p:nvSpPr>
          <p:cNvPr id="5978115" name="Rectangle 3">
            <a:extLst>
              <a:ext uri="{FF2B5EF4-FFF2-40B4-BE49-F238E27FC236}">
                <a16:creationId xmlns:a16="http://schemas.microsoft.com/office/drawing/2014/main" id="{4A5263A3-1C2F-4F61-B053-0F0EA5FAA7BD}"/>
              </a:ext>
            </a:extLst>
          </p:cNvPr>
          <p:cNvSpPr>
            <a:spLocks noGrp="1" noChangeArrowheads="1"/>
          </p:cNvSpPr>
          <p:nvPr>
            <p:ph type="body" idx="1"/>
          </p:nvPr>
        </p:nvSpPr>
        <p:spPr/>
        <p:txBody>
          <a:bodyPr/>
          <a:lstStyle/>
          <a:p>
            <a:r>
              <a:rPr lang="en-US" sz="1600" b="1" kern="1200" dirty="0">
                <a:solidFill>
                  <a:schemeClr val="tx1"/>
                </a:solidFill>
                <a:effectLst/>
                <a:latin typeface="+mn-lt"/>
                <a:ea typeface="+mn-ea"/>
                <a:cs typeface="+mn-cs"/>
              </a:rPr>
              <a:t>This is a line by line computation of the cooling of the air by thermal infrared radiation lost to the cosmos. Cooling is about 2°C per day in the troposphere</a:t>
            </a:r>
          </a:p>
        </p:txBody>
      </p:sp>
    </p:spTree>
    <p:extLst>
      <p:ext uri="{BB962C8B-B14F-4D97-AF65-F5344CB8AC3E}">
        <p14:creationId xmlns:p14="http://schemas.microsoft.com/office/powerpoint/2010/main" val="299078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6750" y="0"/>
            <a:ext cx="5486400" cy="3086100"/>
          </a:xfrm>
        </p:spPr>
      </p:sp>
      <p:sp>
        <p:nvSpPr>
          <p:cNvPr id="3" name="Espace réservé des notes 2"/>
          <p:cNvSpPr>
            <a:spLocks noGrp="1"/>
          </p:cNvSpPr>
          <p:nvPr>
            <p:ph type="body" idx="1"/>
          </p:nvPr>
        </p:nvSpPr>
        <p:spPr>
          <a:xfrm>
            <a:off x="308701" y="3086100"/>
            <a:ext cx="6202497" cy="5878188"/>
          </a:xfrm>
        </p:spPr>
        <p:txBody>
          <a:bodyPr/>
          <a:lstStyle/>
          <a:p>
            <a:r>
              <a:rPr lang="en-US" sz="1200" b="1" kern="1200" noProof="0" dirty="0">
                <a:solidFill>
                  <a:schemeClr val="tx1"/>
                </a:solidFill>
                <a:effectLst/>
                <a:latin typeface="+mn-lt"/>
                <a:ea typeface="+mn-ea"/>
                <a:cs typeface="+mn-cs"/>
              </a:rPr>
              <a:t>Same picture simplified</a:t>
            </a:r>
          </a:p>
          <a:p>
            <a:r>
              <a:rPr lang="en-US" sz="1200" b="1" kern="1200" noProof="0" dirty="0">
                <a:solidFill>
                  <a:schemeClr val="tx1"/>
                </a:solidFill>
                <a:effectLst/>
                <a:latin typeface="+mn-lt"/>
                <a:ea typeface="+mn-ea"/>
                <a:cs typeface="+mn-cs"/>
              </a:rPr>
              <a:t>The lower limit of the radiating </a:t>
            </a:r>
            <a:r>
              <a:rPr lang="en-US" sz="1200" b="1" kern="1200" dirty="0">
                <a:solidFill>
                  <a:schemeClr val="tx1"/>
                </a:solidFill>
                <a:effectLst/>
                <a:latin typeface="+mn-lt"/>
                <a:ea typeface="+mn-ea"/>
                <a:cs typeface="+mn-cs"/>
              </a:rPr>
              <a:t>skin is in blue for water vapor, in red for today’s CO2, in brown for doubled CO2.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CO2 radiates from the stratosphere except near 18 Tera Hertz and near 22 Tera Hertz. Doubling CO2 shifts the radiating skin from red to brown, to a “higher and colder” place near the tropopause : that reduces the OLR by some 2 Watt per square meter.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blue curve shows that between 200 and 400 millibar water vapor radiates over about 40 Tera Hertz, CO2 over 1 Tera Hertz.</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Now the big and quite efficient deception: IPCC says that the only way to restore OLR is by a warming of the layers below the tropopause; no other option, only warming can do!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alternative option is:  Slightly less water vapor near 300 mbar and OLR is restored, because water vapor radiates from a lower and warmer level over 40 THz! </a:t>
            </a:r>
          </a:p>
          <a:p>
            <a:r>
              <a:rPr lang="en-US" sz="1200" b="1" kern="1200" dirty="0">
                <a:solidFill>
                  <a:schemeClr val="tx1"/>
                </a:solidFill>
                <a:effectLst/>
                <a:latin typeface="+mn-lt"/>
                <a:ea typeface="+mn-ea"/>
                <a:cs typeface="+mn-cs"/>
              </a:rPr>
              <a:t>Near 300 millibar it is </a:t>
            </a:r>
            <a:r>
              <a:rPr lang="en-US" sz="1200" b="1" u="sng" kern="1200" dirty="0">
                <a:solidFill>
                  <a:schemeClr val="tx1"/>
                </a:solidFill>
                <a:effectLst/>
                <a:latin typeface="+mn-lt"/>
                <a:ea typeface="+mn-ea"/>
                <a:cs typeface="+mn-cs"/>
              </a:rPr>
              <a:t>not the temperature but the water vapor content  </a:t>
            </a:r>
            <a:r>
              <a:rPr lang="en-US" sz="1200" b="1" kern="1200" dirty="0">
                <a:solidFill>
                  <a:schemeClr val="tx1"/>
                </a:solidFill>
                <a:effectLst/>
                <a:latin typeface="+mn-lt"/>
                <a:ea typeface="+mn-ea"/>
                <a:cs typeface="+mn-cs"/>
              </a:rPr>
              <a:t>of the air that controls the OLR</a:t>
            </a:r>
            <a:endParaRPr lang="en-US" sz="1200" kern="1200" dirty="0">
              <a:solidFill>
                <a:schemeClr val="tx1"/>
              </a:solidFill>
              <a:effectLst/>
              <a:latin typeface="+mn-lt"/>
              <a:ea typeface="+mn-ea"/>
              <a:cs typeface="+mn-cs"/>
            </a:endParaRPr>
          </a:p>
          <a:p>
            <a:endParaRPr lang="en-US" sz="1200" b="1"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19</a:t>
            </a:fld>
            <a:endParaRPr lang="fr-FR"/>
          </a:p>
        </p:txBody>
      </p:sp>
    </p:spTree>
    <p:extLst>
      <p:ext uri="{BB962C8B-B14F-4D97-AF65-F5344CB8AC3E}">
        <p14:creationId xmlns:p14="http://schemas.microsoft.com/office/powerpoint/2010/main" val="281640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B15DD89D-1B53-49ED-BB86-AA404587F84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first time carbon dioxide was named a pollutant is by Roger Revelle in his 1965 report to the White House.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 Gore calls Roger Revelle his mentor.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two claims on the carbon cycle and on the greenhouse effect are still today the twin pillars of the scam.</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IPCC claims that increasing CO2 has reduced the Outgoing infrared radiation by two and a half Watt per square meter and that 93% of this heat is gone into the oceans, which, as said by James Hansen,  will be boiling.</a:t>
            </a:r>
          </a:p>
          <a:p>
            <a:r>
              <a:rPr lang="en-US" sz="1200" b="1" kern="1200" dirty="0">
                <a:solidFill>
                  <a:schemeClr val="tx1"/>
                </a:solidFill>
                <a:effectLst/>
                <a:latin typeface="+mn-lt"/>
                <a:ea typeface="+mn-ea"/>
                <a:cs typeface="+mn-cs"/>
              </a:rPr>
              <a:t>Check the facts: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OLR has, for the last 40 years, increased by about 1.1 Watt per square meter per decade: is radiative forcing a myth?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ocean heat content increases by zero-point twenty-five Watt per square meter, ten times less than the forcing said by IPCC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Radiative forcing is like the new clothes of the Emperor.  It is invisible and made from nothing, no chemical reaction, no nuclear reaction, only by the mind of some quacks.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And there is a second MIRACLE: according to IPCC, that heat descends from the cold upper troposphere down to the much warmer surface! </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20</a:t>
            </a:fld>
            <a:endParaRPr lang="fr-FR"/>
          </a:p>
        </p:txBody>
      </p:sp>
    </p:spTree>
    <p:extLst>
      <p:ext uri="{BB962C8B-B14F-4D97-AF65-F5344CB8AC3E}">
        <p14:creationId xmlns:p14="http://schemas.microsoft.com/office/powerpoint/2010/main" val="33990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11 : </a:t>
            </a:r>
            <a:r>
              <a:rPr lang="en-US" sz="1200" b="1" kern="1200" dirty="0">
                <a:solidFill>
                  <a:schemeClr val="tx1"/>
                </a:solidFill>
                <a:effectLst/>
                <a:latin typeface="+mn-lt"/>
                <a:ea typeface="+mn-ea"/>
                <a:cs typeface="+mn-cs"/>
              </a:rPr>
              <a:t>Water vapor profiles since 1948. Measurements are, for the last 40 years, reliable. The relative humidity in percent, has been declining in both the middle and the upper troposphere: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hence the tales of positive water vapor feedbacks with constant relative humidity are willful deceptions.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Here is the water vapor content per ton of air : 10 kilograms near the surface, 300 grams at 300 millibar and 9 kilometers.  The specific humidity at 9 kilometers has decreased between 1980 and 2010. </a:t>
            </a: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the radiation of water vapor from a lower and warmer layer may explain the observed increasing OLR reminded in the top right corner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21</a:t>
            </a:fld>
            <a:endParaRPr lang="fr-FR"/>
          </a:p>
        </p:txBody>
      </p:sp>
    </p:spTree>
    <p:extLst>
      <p:ext uri="{BB962C8B-B14F-4D97-AF65-F5344CB8AC3E}">
        <p14:creationId xmlns:p14="http://schemas.microsoft.com/office/powerpoint/2010/main" val="392033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Relative humidity on the horizontal axis, pressure on the vertical axis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Five standard relative humidity profiles from tropics in black to subarctic winter in green: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between 400 millibar and 200 millibar, the relative humidity is between 20% and 50%; the controller of the OLR is the freely floating water vapor content near the tropopause.</a:t>
            </a:r>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22</a:t>
            </a:fld>
            <a:endParaRPr lang="fr-FR"/>
          </a:p>
        </p:txBody>
      </p:sp>
    </p:spTree>
    <p:extLst>
      <p:ext uri="{BB962C8B-B14F-4D97-AF65-F5344CB8AC3E}">
        <p14:creationId xmlns:p14="http://schemas.microsoft.com/office/powerpoint/2010/main" val="417679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kern="1200" dirty="0">
                <a:solidFill>
                  <a:schemeClr val="tx1"/>
                </a:solidFill>
                <a:effectLst/>
                <a:latin typeface="+mn-lt"/>
                <a:ea typeface="+mn-ea"/>
                <a:cs typeface="+mn-cs"/>
              </a:rPr>
              <a:t>Conclusion:     </a:t>
            </a:r>
            <a:r>
              <a:rPr lang="en-US" sz="1400" b="1" u="sng" kern="1200" dirty="0">
                <a:solidFill>
                  <a:schemeClr val="tx1"/>
                </a:solidFill>
                <a:effectLst/>
                <a:latin typeface="+mn-lt"/>
                <a:ea typeface="+mn-ea"/>
                <a:cs typeface="+mn-cs"/>
              </a:rPr>
              <a:t>One:</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only 6% of the carbon dioxide in the air is from fossil fuels!   The tales on a surface ocean isolated from deep ocean have been debunked. The Bern impulse responses and the so called “airborne fraction” have been falsified by the Chinese coal surge. </a:t>
            </a:r>
            <a:r>
              <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94% of the carbon dioxide in the air  is the time integral of past temperatures; it is a consequence of the temperatures </a:t>
            </a:r>
          </a:p>
          <a:p>
            <a:r>
              <a:rPr lang="en-US" sz="1400" b="1" u="sng" kern="1200" dirty="0">
                <a:solidFill>
                  <a:schemeClr val="tx1"/>
                </a:solidFill>
                <a:effectLst/>
                <a:latin typeface="+mn-lt"/>
                <a:ea typeface="+mn-ea"/>
                <a:cs typeface="+mn-cs"/>
              </a:rPr>
              <a:t>Two:</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water vapor makes the air very opaque.  Surface cools mostly by evaporation and convection. </a:t>
            </a:r>
          </a:p>
          <a:p>
            <a:r>
              <a:rPr lang="en-US" sz="1200" b="1" u="sng" kern="1200" dirty="0">
                <a:solidFill>
                  <a:schemeClr val="tx1"/>
                </a:solidFill>
                <a:effectLst/>
                <a:latin typeface="+mn-lt"/>
                <a:ea typeface="+mn-ea"/>
                <a:cs typeface="+mn-cs"/>
              </a:rPr>
              <a:t>Three:</a:t>
            </a:r>
            <a:r>
              <a:rPr lang="en-US" sz="1200" b="1" kern="1200" dirty="0">
                <a:solidFill>
                  <a:schemeClr val="tx1"/>
                </a:solidFill>
                <a:effectLst/>
                <a:latin typeface="+mn-lt"/>
                <a:ea typeface="+mn-ea"/>
                <a:cs typeface="+mn-cs"/>
              </a:rPr>
              <a:t>   The polytropic temperature versus pressure relation rules the troposphere with Ch related to water vapor</a:t>
            </a:r>
            <a:endParaRPr lang="en-US" sz="1200" kern="1200" dirty="0">
              <a:solidFill>
                <a:schemeClr val="tx1"/>
              </a:solidFill>
              <a:effectLst/>
              <a:latin typeface="+mn-lt"/>
              <a:ea typeface="+mn-ea"/>
              <a:cs typeface="+mn-cs"/>
            </a:endParaRPr>
          </a:p>
          <a:p>
            <a:r>
              <a:rPr lang="en-US" sz="1400" b="1" u="sng" kern="1200" dirty="0">
                <a:solidFill>
                  <a:schemeClr val="tx1"/>
                </a:solidFill>
                <a:effectLst/>
                <a:latin typeface="+mn-lt"/>
                <a:ea typeface="+mn-ea"/>
                <a:cs typeface="+mn-cs"/>
              </a:rPr>
              <a:t>Four:</a:t>
            </a:r>
            <a:r>
              <a:rPr lang="en-US" sz="1400" b="1" u="none" kern="1200" dirty="0">
                <a:solidFill>
                  <a:schemeClr val="tx1"/>
                </a:solidFill>
                <a:effectLst/>
                <a:latin typeface="+mn-lt"/>
                <a:ea typeface="+mn-ea"/>
                <a:cs typeface="+mn-cs"/>
              </a:rPr>
              <a:t>  </a:t>
            </a:r>
            <a:r>
              <a:rPr lang="en-US" sz="1400" b="1" u="none" kern="1200" dirty="0">
                <a:solidFill>
                  <a:schemeClr val="tx1"/>
                </a:solidFill>
                <a:effectLst/>
                <a:latin typeface="Calibri" panose="020F0502020204030204" pitchFamily="34" charset="0"/>
                <a:ea typeface="+mn-ea"/>
                <a:cs typeface="Calibri" panose="020F0502020204030204" pitchFamily="34" charset="0"/>
              </a:rPr>
              <a:t>The </a:t>
            </a:r>
            <a:r>
              <a:rPr lang="en-US" sz="1400" b="1" u="sng" dirty="0">
                <a:solidFill>
                  <a:srgbClr val="0066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quantity</a:t>
            </a:r>
            <a:r>
              <a:rPr lang="en-US" sz="1400" b="1" dirty="0">
                <a:latin typeface="Calibri" panose="020F0502020204030204" pitchFamily="34" charset="0"/>
                <a:ea typeface="Calibri" panose="020F0502020204030204" pitchFamily="34" charset="0"/>
                <a:cs typeface="Calibri" panose="020F0502020204030204" pitchFamily="34" charset="0"/>
              </a:rPr>
              <a:t> of water vapor  per ton of air near 300 mbar , about 300 grams, </a:t>
            </a:r>
            <a:r>
              <a:rPr lang="en-US" sz="14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dynamically controls </a:t>
            </a:r>
            <a:r>
              <a:rPr lang="en-US" sz="1400" b="1" dirty="0">
                <a:latin typeface="Calibri" panose="020F0502020204030204" pitchFamily="34" charset="0"/>
                <a:ea typeface="Calibri" panose="020F0502020204030204" pitchFamily="34" charset="0"/>
                <a:cs typeface="Calibri" panose="020F0502020204030204" pitchFamily="34" charset="0"/>
              </a:rPr>
              <a:t>and regulates Earth’s thermal emission, l</a:t>
            </a:r>
            <a:r>
              <a:rPr lang="en-US" sz="1400" b="1" kern="1200" dirty="0">
                <a:solidFill>
                  <a:schemeClr val="tx1"/>
                </a:solidFill>
                <a:effectLst/>
                <a:latin typeface="+mn-lt"/>
                <a:ea typeface="+mn-ea"/>
                <a:cs typeface="+mn-cs"/>
              </a:rPr>
              <a:t>ower and warmer or higher and colder; it  wipes out in hours, any radiative effect of more or less carbon dioxide in the 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You may have been duped into believing nonsenses. I hope those eleven facts will help restore sanity.</a:t>
            </a:r>
            <a:endParaRPr lang="en-US" sz="1200"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23</a:t>
            </a:fld>
            <a:endParaRPr lang="fr-FR"/>
          </a:p>
        </p:txBody>
      </p:sp>
    </p:spTree>
    <p:extLst>
      <p:ext uri="{BB962C8B-B14F-4D97-AF65-F5344CB8AC3E}">
        <p14:creationId xmlns:p14="http://schemas.microsoft.com/office/powerpoint/2010/main" val="326173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Carbon cycle from the last IPCC report: oceans 39000, vegetation and soils 2500, air 860, OK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Cumulative fossil fuels emissions are about one percent of the carbon circulating in oceans, air, vegetation and soils; one percent, where is the problem?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oceans and vegetation absorb, every year a fifth of the CO2 of the atmosphere. OK!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Now two important corrections: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more CO2 in the air means a larger vegetation and an increased absorption:  +31% over the twentieth century!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amount of carbon exchanged between deep ocean and surface ocean is under-estimated by a factor three!      This fraud is to keep the deep ocean out of the carbon cycle.</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3</a:t>
            </a:fld>
            <a:endParaRPr lang="fr-FR" dirty="0"/>
          </a:p>
        </p:txBody>
      </p:sp>
    </p:spTree>
    <p:extLst>
      <p:ext uri="{BB962C8B-B14F-4D97-AF65-F5344CB8AC3E}">
        <p14:creationId xmlns:p14="http://schemas.microsoft.com/office/powerpoint/2010/main" val="3903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One:  </a:t>
            </a:r>
            <a:r>
              <a:rPr lang="en-US" sz="1200" b="1" kern="1200" dirty="0">
                <a:solidFill>
                  <a:schemeClr val="tx1"/>
                </a:solidFill>
                <a:effectLst/>
                <a:latin typeface="+mn-lt"/>
                <a:ea typeface="+mn-ea"/>
                <a:cs typeface="+mn-cs"/>
              </a:rPr>
              <a:t>the partial pressure of the carbon dioxide in sea water increases by almost four times between the border of the ice pack and the intertropical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outgassing is proportional to the difference of the  partial pressures in water and in air; plus one degree in sea water means +4% for the partial pressure and +20% for the sea to air flux.</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Frauds:   To exclude oceans from the carbon cycle two tricks still used today:  </a:t>
            </a:r>
          </a:p>
          <a:p>
            <a:r>
              <a:rPr lang="en-US" sz="1200" b="1" kern="1200" dirty="0">
                <a:solidFill>
                  <a:schemeClr val="tx1"/>
                </a:solidFill>
                <a:effectLst/>
                <a:latin typeface="+mn-lt"/>
                <a:ea typeface="+mn-ea"/>
                <a:cs typeface="+mn-cs"/>
              </a:rPr>
              <a:t>First trick: Revelle’s relation between dissolved inorganic carbon and partial pressure; it applies in a closed bottle with sea water and air; it is sheer nonsense at the global scale: oceans move and there is no equilibrium but a constant renewal of the carbon of the surface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 trick:  a stratified ocean with no carbon exchanged between surface ocean and deep ocean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4</a:t>
            </a:fld>
            <a:endParaRPr lang="fr-FR" dirty="0"/>
          </a:p>
        </p:txBody>
      </p:sp>
    </p:spTree>
    <p:extLst>
      <p:ext uri="{BB962C8B-B14F-4D97-AF65-F5344CB8AC3E}">
        <p14:creationId xmlns:p14="http://schemas.microsoft.com/office/powerpoint/2010/main" val="376059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2:</a:t>
            </a:r>
            <a:r>
              <a:rPr lang="en-US" sz="1200" b="1" kern="1200" dirty="0">
                <a:solidFill>
                  <a:schemeClr val="tx1"/>
                </a:solidFill>
                <a:effectLst/>
                <a:latin typeface="+mn-lt"/>
                <a:ea typeface="+mn-ea"/>
                <a:cs typeface="+mn-cs"/>
              </a:rPr>
              <a:t>    the carbon of the surface ocean is renewed continuously</a:t>
            </a:r>
          </a:p>
          <a:p>
            <a:r>
              <a:rPr lang="en-US" sz="1200" b="1" kern="1200" dirty="0">
                <a:solidFill>
                  <a:schemeClr val="tx1"/>
                </a:solidFill>
                <a:effectLst/>
                <a:latin typeface="+mn-lt"/>
                <a:ea typeface="+mn-ea"/>
                <a:cs typeface="+mn-cs"/>
              </a:rPr>
              <a:t>I quote:   </a:t>
            </a:r>
            <a:r>
              <a:rPr lang="en-US" sz="1200" b="1" i="1" kern="1200" dirty="0">
                <a:solidFill>
                  <a:schemeClr val="tx1"/>
                </a:solidFill>
                <a:effectLst/>
                <a:latin typeface="+mn-lt"/>
                <a:ea typeface="+mn-ea"/>
                <a:cs typeface="+mn-cs"/>
              </a:rPr>
              <a:t>“at temperate latitudes the subduction of dissolved inorganic carbon and to a lesser extent the sinking particles maintain CO2 under-saturation”</a:t>
            </a:r>
            <a:r>
              <a:rPr lang="en-US" sz="1200" b="1" kern="1200" dirty="0">
                <a:solidFill>
                  <a:schemeClr val="tx1"/>
                </a:solidFill>
                <a:effectLst/>
                <a:latin typeface="+mn-lt"/>
                <a:ea typeface="+mn-ea"/>
                <a:cs typeface="+mn-cs"/>
              </a:rPr>
              <a:t>, and hence absorption of carbon dioxide from the air.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 the tropical band and in the Southern Ocean Dissolved Inorganic Carbon is obducted back to the surface.</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275 gigaton per year supply by obduction and the 265 gigaton per year removal by subduction are 3 to 5 times larger than previous estimates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Now, incriminating evidence: Revelle says zero between deep and surface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first IPCC report says 35 and 37 gigaton per year, the fifth report says 90 and 101</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5</a:t>
            </a:fld>
            <a:endParaRPr lang="fr-FR"/>
          </a:p>
        </p:txBody>
      </p:sp>
    </p:spTree>
    <p:extLst>
      <p:ext uri="{BB962C8B-B14F-4D97-AF65-F5344CB8AC3E}">
        <p14:creationId xmlns:p14="http://schemas.microsoft.com/office/powerpoint/2010/main" val="267058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525463"/>
            <a:ext cx="5486400" cy="3086100"/>
          </a:xfrm>
        </p:spPr>
      </p:sp>
      <p:sp>
        <p:nvSpPr>
          <p:cNvPr id="3" name="Espace réservé des notes 2"/>
          <p:cNvSpPr>
            <a:spLocks noGrp="1"/>
          </p:cNvSpPr>
          <p:nvPr>
            <p:ph type="body" idx="1"/>
          </p:nvPr>
        </p:nvSpPr>
        <p:spPr>
          <a:xfrm>
            <a:off x="685800" y="3853781"/>
            <a:ext cx="5486400" cy="4589214"/>
          </a:xfrm>
        </p:spPr>
        <p:txBody>
          <a:bodyPr/>
          <a:lstStyle/>
          <a:p>
            <a:r>
              <a:rPr lang="en-US" sz="1200" b="1" u="sng" kern="1200" dirty="0">
                <a:solidFill>
                  <a:schemeClr val="tx1"/>
                </a:solidFill>
                <a:effectLst/>
                <a:latin typeface="+mn-lt"/>
                <a:ea typeface="+mn-ea"/>
                <a:cs typeface="+mn-cs"/>
              </a:rPr>
              <a:t>Fact 3: </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integral over time of the time-derivative of a function f  is the function itself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in grey the time derivative of the ppm, in yellow-green the temperature anomaly; the derivative of the carbon content of the air is a linear function of the temperatures; the Mauna Loa ppm are the integral over time of past temperatures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Statistical tests on time series, called unit root tests, prove mathematically that the Mauna Loa ppm time series MUST be derived once before attempting a correlation with the stationary time series of the temperatures. The carbon content of the air is a consequence of past temperatures.  It cannot cause the temperatures!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autocorrelation function of emissions in black; autocorrelation of Mauna Loa ppm increments and of temperatures in colors: emissions cannot be related to the increases of the ppm, but temperatures </a:t>
            </a:r>
            <a:r>
              <a:rPr lang="en-US" sz="1200" b="1" kern="1200">
                <a:solidFill>
                  <a:schemeClr val="tx1"/>
                </a:solidFill>
                <a:effectLst/>
                <a:latin typeface="+mn-lt"/>
                <a:ea typeface="+mn-ea"/>
                <a:cs typeface="+mn-cs"/>
              </a:rPr>
              <a:t>are related,</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6</a:t>
            </a:fld>
            <a:endParaRPr lang="fr-FR"/>
          </a:p>
        </p:txBody>
      </p:sp>
    </p:spTree>
    <p:extLst>
      <p:ext uri="{BB962C8B-B14F-4D97-AF65-F5344CB8AC3E}">
        <p14:creationId xmlns:p14="http://schemas.microsoft.com/office/powerpoint/2010/main" val="126206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4:  </a:t>
            </a:r>
            <a:r>
              <a:rPr lang="en-US" sz="1200" b="1" kern="1200" dirty="0">
                <a:solidFill>
                  <a:schemeClr val="tx1"/>
                </a:solidFill>
                <a:effectLst/>
                <a:latin typeface="+mn-lt"/>
                <a:ea typeface="+mn-ea"/>
                <a:cs typeface="+mn-cs"/>
              </a:rPr>
              <a:t>The oceans at the border of the ice pack with a CO2 partial pressure of 200 micro-atmosphere sucks CO2 from the air at 400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intertropical ocean at 600 belches out CO2 to the atmosphere at 400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One fifth of the carbon dioxide of the air is absorbed every year, hence this elementary linear differential equation that applies separately to anthropogenic emissions and to natural outgassing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fossil fuel time series is known exactly; its contribution is today 23 ppm or 6% of the carbon dioxide of the air.      All the rest is from natural outgassing!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The transit time inside the deep ocean may be a century. Discussion on the net flux air to ocean of some 2 Giga ton-Carbon per year is a nonsense due to that delay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7</a:t>
            </a:fld>
            <a:endParaRPr lang="fr-FR"/>
          </a:p>
        </p:txBody>
      </p:sp>
    </p:spTree>
    <p:extLst>
      <p:ext uri="{BB962C8B-B14F-4D97-AF65-F5344CB8AC3E}">
        <p14:creationId xmlns:p14="http://schemas.microsoft.com/office/powerpoint/2010/main" val="142768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1828E0E9-B350-410A-8EDF-D0E354E775B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Natural climate cycles drive the temperatures that drive the natural outgassing in red that went from 62 to 78 ppm per year and provides 94% of the CO2 of today’s air.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CO2 of the air drives the yearly absorption which was and is about a fifth of the carbon content of the air.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sole effect of fossil fuels is that absorption, in blue, is a few years ahead of natural outgassing in red. </a:t>
            </a:r>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u="sng" kern="1200" dirty="0">
                <a:solidFill>
                  <a:schemeClr val="tx1"/>
                </a:solidFill>
                <a:effectLst/>
                <a:latin typeface="+mn-lt"/>
                <a:ea typeface="+mn-ea"/>
                <a:cs typeface="+mn-cs"/>
              </a:rPr>
              <a:t>Fact 5</a:t>
            </a:r>
            <a:r>
              <a:rPr lang="en-US" sz="14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delta thirteen C, in per mil is this function of the numbers of atoms carbon 13 and carbon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minus 30 times 6% for fossil fuels  + minus 7.1  times  94% for natural outgassing  is  what is observed: measurements are shown by the blue curve</a:t>
            </a:r>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Fossil fuels ppm in the air went from 5 ppm in 1960 to 23 ppm</a:t>
            </a: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the delta13C  of fossil fuels reflects the shares of coal, oil and gas</a:t>
            </a:r>
          </a:p>
          <a:p>
            <a:r>
              <a:rPr lang="en-US" sz="1200" b="1" kern="1200" dirty="0">
                <a:solidFill>
                  <a:schemeClr val="tx1"/>
                </a:solidFill>
                <a:effectLst/>
                <a:latin typeface="+mn-lt"/>
                <a:ea typeface="+mn-ea"/>
                <a:cs typeface="+mn-cs"/>
              </a:rPr>
              <a:t> The computed delta13C of the naturally outgassed carbon is the green curve; it is that of the ambient air (blue curve) some sixty years before </a:t>
            </a:r>
          </a:p>
          <a:p>
            <a:r>
              <a:rPr lang="en-US" sz="1200" b="1" kern="1200" dirty="0">
                <a:solidFill>
                  <a:schemeClr val="tx1"/>
                </a:solidFill>
                <a:effectLst/>
                <a:latin typeface="+mn-lt"/>
                <a:ea typeface="+mn-ea"/>
                <a:cs typeface="+mn-cs"/>
              </a:rPr>
              <a:t>***    deceptions from IPCC reports: “</a:t>
            </a:r>
            <a:r>
              <a:rPr lang="en-US" sz="1200" b="1" i="1" kern="1200" dirty="0">
                <a:solidFill>
                  <a:schemeClr val="tx1"/>
                </a:solidFill>
                <a:effectLst/>
                <a:latin typeface="+mn-lt"/>
                <a:ea typeface="+mn-ea"/>
                <a:cs typeface="+mn-cs"/>
              </a:rPr>
              <a:t>agree qualitatively</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“quantitatively consistent</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“is consistent”</a:t>
            </a:r>
            <a:r>
              <a:rPr lang="en-US" sz="1200" b="1" kern="1200" dirty="0">
                <a:solidFill>
                  <a:schemeClr val="tx1"/>
                </a:solidFill>
                <a:effectLst/>
                <a:latin typeface="+mn-lt"/>
                <a:ea typeface="+mn-ea"/>
                <a:cs typeface="+mn-cs"/>
              </a:rPr>
              <a:t>.  Bullshit! delta thirteen C is consistent with 6%!</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9</a:t>
            </a:fld>
            <a:endParaRPr lang="fr-FR"/>
          </a:p>
        </p:txBody>
      </p:sp>
    </p:spTree>
    <p:extLst>
      <p:ext uri="{BB962C8B-B14F-4D97-AF65-F5344CB8AC3E}">
        <p14:creationId xmlns:p14="http://schemas.microsoft.com/office/powerpoint/2010/main" val="413902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C3645-DAF4-4FB5-B965-9E9F4BC051E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5605BF-181A-402E-9EC6-295F5643A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56165A-9831-476E-A2F2-A7BCC7D81BEB}"/>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E5D29425-3144-4E3F-90AF-0B819A6679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71A842-75C9-421E-A3B0-7AB6EF410F75}"/>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294761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ED136-9BCB-42F3-9894-E2C0176776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726FA5B-2ED0-4F9F-931C-234437FE7ED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169E82-F452-4F09-A526-3E4BB38C82E9}"/>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986E304B-AA02-4D06-8F4E-B750C94A58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BF284D-AEFA-49AF-8EAC-ECF1D4679CCE}"/>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46607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D57695-6A0C-4A63-A597-AD2BE646A2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D75B3F0-7D90-46E8-82D0-3528222D4D9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A9D092-11B2-4DB7-AC52-E00FFA8FDC54}"/>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889BA396-473A-4DB7-92E0-C6E21BD736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600053-A18E-4DE1-9562-46FBF790BDFB}"/>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313137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icrosoft Office 98 copy">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0415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35929-00DE-4E6A-876A-2E695ADBBD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5EFB2F-6D9F-4E32-9907-82B79993840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155FBD-0B7F-46EF-BF44-DAD52041E99C}"/>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6A243149-92AD-402B-B520-EDDB65D3BA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01F06F-B3C7-4334-9591-AB3126524B17}"/>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380539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6FB0F-8624-437A-B783-04AC1CB63FA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17B5C9E-EF56-4E07-8FBF-6052D0A64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41E8827-A1CC-4971-B43A-D545728AA19D}"/>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D7678CE4-84E0-4CF1-8CA1-2997FEFF4D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5A9E05-EC04-4848-9887-3F2F6B75D0FD}"/>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266545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A1DD6-E970-4DFB-98B1-FEF8F8469B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7DD870-0BF2-4E52-AA68-4B3052FDC0F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325223-552C-4F64-BC47-CE7F0324404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EB6227-3540-4BF1-92FD-6D2BE98ABA78}"/>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6" name="Espace réservé du pied de page 5">
            <a:extLst>
              <a:ext uri="{FF2B5EF4-FFF2-40B4-BE49-F238E27FC236}">
                <a16:creationId xmlns:a16="http://schemas.microsoft.com/office/drawing/2014/main" id="{ED624CF1-D387-422F-A289-6303BEFC5E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C45AC8-08C3-4A5C-92CA-CC73CD78AF09}"/>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65024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B9374-6BAB-4DEF-B473-FA9CBBB998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317B1F-9F8C-4A94-8EF0-EE061FAEC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E695169-4B6F-4A9B-97D8-89D5AD5CB78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5C83B9-508E-477E-9E65-1F7AEDD9F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7AB784F-6312-42B3-8C1F-1EA619112B4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FF2EE6-8571-4204-A5EC-2965255F1203}"/>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8" name="Espace réservé du pied de page 7">
            <a:extLst>
              <a:ext uri="{FF2B5EF4-FFF2-40B4-BE49-F238E27FC236}">
                <a16:creationId xmlns:a16="http://schemas.microsoft.com/office/drawing/2014/main" id="{794A735C-7B61-4119-A14B-97F974AADFF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46643BE-8CE1-44AA-811C-E101B0A5A6E2}"/>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246321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F30D-8E5A-4C5A-85CE-481B4427D03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FFF026-1A68-4C65-9733-D8889FD16ECA}"/>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4" name="Espace réservé du pied de page 3">
            <a:extLst>
              <a:ext uri="{FF2B5EF4-FFF2-40B4-BE49-F238E27FC236}">
                <a16:creationId xmlns:a16="http://schemas.microsoft.com/office/drawing/2014/main" id="{060B6603-CA7E-4F9A-A566-AFB0CA67F2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CE569B-E7E1-4545-86AB-755243142A0D}"/>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232898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37C313-2986-4DAE-A32A-C8B1F65FA4B6}"/>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3" name="Espace réservé du pied de page 2">
            <a:extLst>
              <a:ext uri="{FF2B5EF4-FFF2-40B4-BE49-F238E27FC236}">
                <a16:creationId xmlns:a16="http://schemas.microsoft.com/office/drawing/2014/main" id="{03FE658A-AFBC-45AB-A935-363CEDDB92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3DE2D5-726B-419D-B756-B8D41085C974}"/>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5584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1C78C-8C9E-4AFF-808D-388B687DD6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76B398-DD28-43EE-A5E8-920F8D747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8A9F57-1613-4A29-8D4B-F4F8D12C9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D204505-CB2F-4351-9EE4-40CF4A7D0CE6}"/>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6" name="Espace réservé du pied de page 5">
            <a:extLst>
              <a:ext uri="{FF2B5EF4-FFF2-40B4-BE49-F238E27FC236}">
                <a16:creationId xmlns:a16="http://schemas.microsoft.com/office/drawing/2014/main" id="{20C6B2E3-0ADC-4736-9394-41D8F7A7B1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E5E327-C0E6-440B-B7A7-1A6044E40ACB}"/>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380303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ABDEA-6463-4605-B3C9-B867D4E69D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5757BC-8A43-4614-BC66-3924BDBCF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F38CCC8-04F7-47CF-96C4-254A950DF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2402358-D599-408D-9ED3-12CF4018B08C}"/>
              </a:ext>
            </a:extLst>
          </p:cNvPr>
          <p:cNvSpPr>
            <a:spLocks noGrp="1"/>
          </p:cNvSpPr>
          <p:nvPr>
            <p:ph type="dt" sz="half" idx="10"/>
          </p:nvPr>
        </p:nvSpPr>
        <p:spPr/>
        <p:txBody>
          <a:bodyPr/>
          <a:lstStyle/>
          <a:p>
            <a:fld id="{A3C53C53-433C-4DDA-969B-54447F07039D}" type="datetimeFigureOut">
              <a:rPr lang="fr-FR" smtClean="0"/>
              <a:t>05/09/2018</a:t>
            </a:fld>
            <a:endParaRPr lang="fr-FR"/>
          </a:p>
        </p:txBody>
      </p:sp>
      <p:sp>
        <p:nvSpPr>
          <p:cNvPr id="6" name="Espace réservé du pied de page 5">
            <a:extLst>
              <a:ext uri="{FF2B5EF4-FFF2-40B4-BE49-F238E27FC236}">
                <a16:creationId xmlns:a16="http://schemas.microsoft.com/office/drawing/2014/main" id="{78ECCE25-6D2A-41FD-BC1B-24A13B03E8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2223A7-7219-4DD3-9FB9-509D17D89572}"/>
              </a:ext>
            </a:extLst>
          </p:cNvPr>
          <p:cNvSpPr>
            <a:spLocks noGrp="1"/>
          </p:cNvSpPr>
          <p:nvPr>
            <p:ph type="sldNum" sz="quarter" idx="12"/>
          </p:nvPr>
        </p:nvSpPr>
        <p:spPr/>
        <p:txBody>
          <a:bodyPr/>
          <a:lstStyle/>
          <a:p>
            <a:fld id="{EB25D4D9-F249-442F-A2FA-26CFA200347A}" type="slidenum">
              <a:rPr lang="fr-FR" smtClean="0"/>
              <a:t>‹N°›</a:t>
            </a:fld>
            <a:endParaRPr lang="fr-FR"/>
          </a:p>
        </p:txBody>
      </p:sp>
    </p:spTree>
    <p:extLst>
      <p:ext uri="{BB962C8B-B14F-4D97-AF65-F5344CB8AC3E}">
        <p14:creationId xmlns:p14="http://schemas.microsoft.com/office/powerpoint/2010/main" val="162425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743685-9B59-4C1C-85CF-C94F57BAD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E9CEF5-023B-46B3-BD45-783D556E5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132F0D-6497-44C1-A2F8-45FDFE004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53C53-433C-4DDA-969B-54447F07039D}" type="datetimeFigureOut">
              <a:rPr lang="fr-FR" smtClean="0"/>
              <a:t>05/09/2018</a:t>
            </a:fld>
            <a:endParaRPr lang="fr-FR"/>
          </a:p>
        </p:txBody>
      </p:sp>
      <p:sp>
        <p:nvSpPr>
          <p:cNvPr id="5" name="Espace réservé du pied de page 4">
            <a:extLst>
              <a:ext uri="{FF2B5EF4-FFF2-40B4-BE49-F238E27FC236}">
                <a16:creationId xmlns:a16="http://schemas.microsoft.com/office/drawing/2014/main" id="{3F728727-09C9-45CF-8EE2-60F532533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BD6A1A-3247-4D9E-B040-648326F1A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5D4D9-F249-442F-A2FA-26CFA200347A}" type="slidenum">
              <a:rPr lang="fr-FR" smtClean="0"/>
              <a:t>‹N°›</a:t>
            </a:fld>
            <a:endParaRPr lang="fr-FR"/>
          </a:p>
        </p:txBody>
      </p:sp>
    </p:spTree>
    <p:extLst>
      <p:ext uri="{BB962C8B-B14F-4D97-AF65-F5344CB8AC3E}">
        <p14:creationId xmlns:p14="http://schemas.microsoft.com/office/powerpoint/2010/main" val="75881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mille.veyres@polytechniqu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ure.com/nature/journal/v544/n7648/full/nature22030.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21sci-tech.com/Articles%202007/20_1-2_CO2_Scandal.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climateandcapitalism.com/wp-content/uploads/sites/2/2014/06/Presidents-Advisory-Report-on-warming-1965.pdf" TargetMode="External"/><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eodg.atm.ox.ac.uk/RFM/atm/saw.a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nature.com/" TargetMode="External"/><Relationship Id="rId4" Type="http://schemas.openxmlformats.org/officeDocument/2006/relationships/hyperlink" Target="http://www.nature.com/nature/journal/v544/n7648/full/nature22030.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emf"/></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fr/imgres?q=charlatan&amp;start=84&amp;sa=X&amp;biw=1600&amp;bih=792&amp;tbm=isch&amp;tbnid=A9h5dgv4mlrqDM:&amp;imgrefurl=http://www.ainbeidaonline.com/?p%3D1410&amp;docid=MxD5ig1A15ARSM&amp;imgurl=http://www.ainbeidaonline.com/wp-content/themes/ONLINE2013/timthumb.php?src%3D/wp-content/uploads/2012/01/charlatan.jpg%26h%3D330%26w%3D660%26a%3Dc&amp;w=660&amp;h=330&amp;ei=4Sj1UcbvL4Wd0AXKioD4AQ&amp;zoom=1&amp;iact=rc&amp;dur=535&amp;page=3&amp;tbnh=133&amp;tbnw=253&amp;ndsp=45&amp;ved=1t:429,r:6,s:100,i:22&amp;tx=106&amp;ty=95" TargetMode="External"/><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hyperlink" Target="http://www.esrl.noaa.gov/psd/map/images/olr/olr.png" TargetMode="External"/><Relationship Id="rId4" Type="http://schemas.openxmlformats.org/officeDocument/2006/relationships/image" Target="http://www.esrl.noaa.gov/psd/map/images/olr/olr.pn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462E0B5-603C-41E2-8C3C-8D59525BA0E4}"/>
              </a:ext>
            </a:extLst>
          </p:cNvPr>
          <p:cNvSpPr>
            <a:spLocks noGrp="1"/>
          </p:cNvSpPr>
          <p:nvPr>
            <p:ph type="subTitle" idx="1"/>
          </p:nvPr>
        </p:nvSpPr>
        <p:spPr>
          <a:xfrm>
            <a:off x="7288881" y="50801"/>
            <a:ext cx="4571999" cy="3310292"/>
          </a:xfrm>
        </p:spPr>
        <p:txBody>
          <a:bodyPr>
            <a:normAutofit/>
          </a:bodyPr>
          <a:lstStyle/>
          <a:p>
            <a:r>
              <a:rPr lang="en-US" sz="3200" b="1" dirty="0">
                <a:effectLst>
                  <a:outerShdw blurRad="38100" dist="38100" dir="2700000" algn="tl">
                    <a:srgbClr val="000000">
                      <a:alpha val="43137"/>
                    </a:srgbClr>
                  </a:outerShdw>
                </a:effectLst>
              </a:rPr>
              <a:t>Eleven facts </a:t>
            </a:r>
          </a:p>
          <a:p>
            <a:r>
              <a:rPr lang="en-US" sz="3200" b="1" dirty="0">
                <a:effectLst>
                  <a:outerShdw blurRad="38100" dist="38100" dir="2700000" algn="tl">
                    <a:srgbClr val="000000">
                      <a:alpha val="43137"/>
                    </a:srgbClr>
                  </a:outerShdw>
                </a:effectLst>
              </a:rPr>
              <a:t>you MUST know </a:t>
            </a:r>
          </a:p>
          <a:p>
            <a:r>
              <a:rPr lang="en-US" sz="3200" b="1" dirty="0">
                <a:effectLst>
                  <a:outerShdw blurRad="38100" dist="38100" dir="2700000" algn="tl">
                    <a:srgbClr val="000000">
                      <a:alpha val="43137"/>
                    </a:srgbClr>
                  </a:outerShdw>
                </a:effectLst>
              </a:rPr>
              <a:t>to avoid being deceived by</a:t>
            </a:r>
          </a:p>
          <a:p>
            <a:r>
              <a:rPr lang="en-US" sz="3200" b="1" dirty="0">
                <a:effectLst>
                  <a:outerShdw blurRad="38100" dist="38100" dir="2700000" algn="tl">
                    <a:srgbClr val="000000">
                      <a:alpha val="43137"/>
                    </a:srgbClr>
                  </a:outerShdw>
                </a:effectLst>
              </a:rPr>
              <a:t> the AGW “science”</a:t>
            </a:r>
          </a:p>
          <a:p>
            <a:r>
              <a:rPr lang="en-US" u="sng" dirty="0">
                <a:hlinkClick r:id="rId3"/>
              </a:rPr>
              <a:t>camille.veyres@polytechnique.org</a:t>
            </a:r>
            <a:endParaRPr lang="fr-FR" dirty="0"/>
          </a:p>
        </p:txBody>
      </p:sp>
      <p:pic>
        <p:nvPicPr>
          <p:cNvPr id="7" name="Image 6" descr="Une image contenant extérieur, ciel, eau, cité&#10;&#10;Description générée avec un niveau de confiance très élevé">
            <a:extLst>
              <a:ext uri="{FF2B5EF4-FFF2-40B4-BE49-F238E27FC236}">
                <a16:creationId xmlns:a16="http://schemas.microsoft.com/office/drawing/2014/main" id="{DD19C453-1F65-492A-B3AD-0EE241E6E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244" y="129141"/>
            <a:ext cx="4571999" cy="3038301"/>
          </a:xfrm>
          <a:prstGeom prst="rect">
            <a:avLst/>
          </a:prstGeom>
        </p:spPr>
      </p:pic>
      <p:sp>
        <p:nvSpPr>
          <p:cNvPr id="8" name="Rectangle 7">
            <a:extLst>
              <a:ext uri="{FF2B5EF4-FFF2-40B4-BE49-F238E27FC236}">
                <a16:creationId xmlns:a16="http://schemas.microsoft.com/office/drawing/2014/main" id="{75CB44B2-0B51-4913-9F5F-B892CB02CF70}"/>
              </a:ext>
            </a:extLst>
          </p:cNvPr>
          <p:cNvSpPr/>
          <p:nvPr/>
        </p:nvSpPr>
        <p:spPr>
          <a:xfrm>
            <a:off x="216265" y="353125"/>
            <a:ext cx="1817487" cy="2862322"/>
          </a:xfrm>
          <a:prstGeom prst="rect">
            <a:avLst/>
          </a:prstGeom>
        </p:spPr>
        <p:txBody>
          <a:bodyPr wrap="square">
            <a:spAutoFit/>
          </a:bodyPr>
          <a:lstStyle/>
          <a:p>
            <a:pPr algn="ctr"/>
            <a:r>
              <a:rPr lang="en-US" b="1" dirty="0">
                <a:solidFill>
                  <a:srgbClr val="8D2424"/>
                </a:solidFill>
                <a:latin typeface="&amp;quot"/>
              </a:rPr>
              <a:t>Basic Science of a Changing Climate:</a:t>
            </a:r>
            <a:br>
              <a:rPr lang="en-US" dirty="0"/>
            </a:br>
            <a:r>
              <a:rPr lang="en-US" dirty="0">
                <a:solidFill>
                  <a:srgbClr val="8D2424"/>
                </a:solidFill>
                <a:latin typeface="&amp;quot"/>
              </a:rPr>
              <a:t> </a:t>
            </a:r>
            <a:br>
              <a:rPr lang="en-US" dirty="0"/>
            </a:br>
            <a:r>
              <a:rPr lang="en-US" dirty="0">
                <a:solidFill>
                  <a:srgbClr val="8D2424"/>
                </a:solidFill>
                <a:latin typeface="&amp;quot"/>
              </a:rPr>
              <a:t>How Processes in the Sun, Atmosphere and Ocean Affect Weather and Climate</a:t>
            </a:r>
            <a:endParaRPr lang="fr-FR" dirty="0"/>
          </a:p>
        </p:txBody>
      </p:sp>
      <p:sp>
        <p:nvSpPr>
          <p:cNvPr id="5" name="Rectangle 4">
            <a:extLst>
              <a:ext uri="{FF2B5EF4-FFF2-40B4-BE49-F238E27FC236}">
                <a16:creationId xmlns:a16="http://schemas.microsoft.com/office/drawing/2014/main" id="{9F53799A-2F38-4E14-9545-72DECEDE8681}"/>
              </a:ext>
            </a:extLst>
          </p:cNvPr>
          <p:cNvSpPr>
            <a:spLocks noChangeArrowheads="1"/>
          </p:cNvSpPr>
          <p:nvPr/>
        </p:nvSpPr>
        <p:spPr bwMode="auto">
          <a:xfrm>
            <a:off x="16579"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9" name="Rectangle 8">
            <a:extLst>
              <a:ext uri="{FF2B5EF4-FFF2-40B4-BE49-F238E27FC236}">
                <a16:creationId xmlns:a16="http://schemas.microsoft.com/office/drawing/2014/main" id="{6172DFF2-B60E-4023-AC62-9960A873DDA7}"/>
              </a:ext>
            </a:extLst>
          </p:cNvPr>
          <p:cNvSpPr/>
          <p:nvPr/>
        </p:nvSpPr>
        <p:spPr>
          <a:xfrm>
            <a:off x="125923" y="3249775"/>
            <a:ext cx="11973312" cy="3416320"/>
          </a:xfrm>
          <a:prstGeom prst="rect">
            <a:avLst/>
          </a:prstGeom>
          <a:ln w="76200">
            <a:solidFill>
              <a:srgbClr val="C00000"/>
            </a:solidFill>
          </a:ln>
        </p:spPr>
        <p:txBody>
          <a:bodyPr wrap="square">
            <a:spAutoFit/>
          </a:bodyPr>
          <a:lstStyle/>
          <a:p>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(facts 1 to 7 on the carbon cycle)</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amount of CO</a:t>
            </a:r>
            <a:r>
              <a:rPr lang="en-US" sz="2400" b="1" baseline="-25000" dirty="0">
                <a:latin typeface="Calibri" panose="020F0502020204030204" pitchFamily="34" charset="0"/>
                <a:ea typeface="Calibri" panose="020F0502020204030204" pitchFamily="34" charset="0"/>
                <a:cs typeface="Calibri" panose="020F0502020204030204" pitchFamily="34" charset="0"/>
              </a:rPr>
              <a:t>2 </a:t>
            </a:r>
            <a:r>
              <a:rPr lang="en-US" sz="2400" b="1" dirty="0">
                <a:latin typeface="Calibri" panose="020F0502020204030204" pitchFamily="34" charset="0"/>
                <a:ea typeface="Calibri" panose="020F0502020204030204" pitchFamily="34" charset="0"/>
                <a:cs typeface="Calibri" panose="020F0502020204030204" pitchFamily="34" charset="0"/>
              </a:rPr>
              <a:t>in the air is a </a:t>
            </a:r>
            <a:r>
              <a:rPr lang="en-US" sz="2400" b="1" cap="all" dirty="0">
                <a:latin typeface="Calibri" panose="020F0502020204030204" pitchFamily="34" charset="0"/>
                <a:ea typeface="Calibri" panose="020F0502020204030204" pitchFamily="34" charset="0"/>
                <a:cs typeface="Calibri" panose="020F0502020204030204" pitchFamily="34" charset="0"/>
              </a:rPr>
              <a:t>consequence</a:t>
            </a:r>
            <a:r>
              <a:rPr lang="en-US" sz="2400" b="1" dirty="0">
                <a:latin typeface="Calibri" panose="020F0502020204030204" pitchFamily="34" charset="0"/>
                <a:ea typeface="Calibri" panose="020F0502020204030204" pitchFamily="34" charset="0"/>
                <a:cs typeface="Calibri" panose="020F0502020204030204" pitchFamily="34" charset="0"/>
              </a:rPr>
              <a:t> of the temperatures d[CO2]/dt = a AT(t) +b</a:t>
            </a:r>
          </a:p>
          <a:p>
            <a:pPr algn="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and </a:t>
            </a:r>
            <a:r>
              <a:rPr lang="en-US" sz="2400" b="1" cap="all" dirty="0">
                <a:latin typeface="Calibri" panose="020F0502020204030204" pitchFamily="34" charset="0"/>
                <a:ea typeface="Calibri" panose="020F0502020204030204" pitchFamily="34" charset="0"/>
                <a:cs typeface="Calibri" panose="020F0502020204030204" pitchFamily="34" charset="0"/>
              </a:rPr>
              <a:t>cannot</a:t>
            </a:r>
            <a:r>
              <a:rPr lang="en-US" sz="2400" b="1" dirty="0">
                <a:latin typeface="Calibri" panose="020F0502020204030204" pitchFamily="34" charset="0"/>
                <a:ea typeface="Calibri" panose="020F0502020204030204" pitchFamily="34" charset="0"/>
                <a:cs typeface="Calibri" panose="020F0502020204030204" pitchFamily="34" charset="0"/>
              </a:rPr>
              <a:t> be their cause </a:t>
            </a:r>
          </a:p>
          <a:p>
            <a:pPr>
              <a:spcAft>
                <a:spcPts val="0"/>
              </a:spcAft>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(facts 8 to 11 debunk the greenhouse effect)</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greenhouse effect exists ONLY in VACUUM.</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It CANNOT exist on Earth: water vapor is a heat pipe &amp; is opaque in thermal IR</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polytropic </a:t>
            </a:r>
            <a:r>
              <a:rPr lang="en-US" sz="2400" b="1" dirty="0" err="1">
                <a:latin typeface="Calibri" panose="020F0502020204030204" pitchFamily="34" charset="0"/>
                <a:ea typeface="Calibri" panose="020F0502020204030204" pitchFamily="34" charset="0"/>
                <a:cs typeface="Calibri" panose="020F0502020204030204" pitchFamily="34" charset="0"/>
              </a:rPr>
              <a:t>T~P</a:t>
            </a:r>
            <a:r>
              <a:rPr lang="en-US" sz="2400" b="1" baseline="30000" dirty="0" err="1">
                <a:latin typeface="Calibri" panose="020F0502020204030204" pitchFamily="34" charset="0"/>
                <a:ea typeface="Calibri" panose="020F0502020204030204" pitchFamily="34" charset="0"/>
                <a:cs typeface="Calibri" panose="020F0502020204030204" pitchFamily="34" charset="0"/>
              </a:rPr>
              <a:t>a</a:t>
            </a:r>
            <a:r>
              <a:rPr lang="en-US" sz="2400" b="1" dirty="0">
                <a:latin typeface="Calibri" panose="020F0502020204030204" pitchFamily="34" charset="0"/>
                <a:ea typeface="Calibri" panose="020F0502020204030204" pitchFamily="34" charset="0"/>
                <a:cs typeface="Calibri" panose="020F0502020204030204" pitchFamily="34" charset="0"/>
              </a:rPr>
              <a:t> relation describes the tropospheric temperatures on Earth &amp; on Venus</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AMOUNT of water vapor near 300 mbar controls  the global OLR</a:t>
            </a:r>
            <a:endPar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Frauds and obfuscations are explained</a:t>
            </a:r>
          </a:p>
        </p:txBody>
      </p:sp>
    </p:spTree>
    <p:extLst>
      <p:ext uri="{BB962C8B-B14F-4D97-AF65-F5344CB8AC3E}">
        <p14:creationId xmlns:p14="http://schemas.microsoft.com/office/powerpoint/2010/main" val="5138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a:extLst>
              <a:ext uri="{FF2B5EF4-FFF2-40B4-BE49-F238E27FC236}">
                <a16:creationId xmlns:a16="http://schemas.microsoft.com/office/drawing/2014/main" id="{ECE8F5A5-45AE-4E1E-8F97-CFB6FE84F560}"/>
              </a:ext>
            </a:extLst>
          </p:cNvPr>
          <p:cNvSpPr>
            <a:spLocks noGrp="1"/>
          </p:cNvSpPr>
          <p:nvPr>
            <p:ph type="sldNum" sz="quarter" idx="12"/>
          </p:nvPr>
        </p:nvSpPr>
        <p:spPr>
          <a:xfrm>
            <a:off x="10153650" y="6381750"/>
            <a:ext cx="5143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D2F4B1-3DA1-4BD2-A7FC-85372B59EE45}" type="slidenum">
              <a:rPr lang="fr-FR" altLang="fr-FR" sz="1400"/>
              <a:pPr>
                <a:spcBef>
                  <a:spcPct val="0"/>
                </a:spcBef>
                <a:buFontTx/>
                <a:buNone/>
              </a:pPr>
              <a:t>10</a:t>
            </a:fld>
            <a:endParaRPr lang="fr-FR" altLang="fr-FR" sz="1400" dirty="0"/>
          </a:p>
        </p:txBody>
      </p:sp>
      <p:sp>
        <p:nvSpPr>
          <p:cNvPr id="39939" name="AutoShape 2" descr="image">
            <a:extLst>
              <a:ext uri="{FF2B5EF4-FFF2-40B4-BE49-F238E27FC236}">
                <a16:creationId xmlns:a16="http://schemas.microsoft.com/office/drawing/2014/main" id="{95E74DFC-B36D-4595-AAB6-864309F88BA4}"/>
              </a:ext>
            </a:extLst>
          </p:cNvPr>
          <p:cNvSpPr>
            <a:spLocks noChangeAspect="1" noChangeArrowheads="1"/>
          </p:cNvSpPr>
          <p:nvPr/>
        </p:nvSpPr>
        <p:spPr bwMode="auto">
          <a:xfrm>
            <a:off x="1587500" y="-136525"/>
            <a:ext cx="6134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sp>
        <p:nvSpPr>
          <p:cNvPr id="39940" name="AutoShape 4" descr="image">
            <a:extLst>
              <a:ext uri="{FF2B5EF4-FFF2-40B4-BE49-F238E27FC236}">
                <a16:creationId xmlns:a16="http://schemas.microsoft.com/office/drawing/2014/main" id="{C6965305-D5F7-43FB-A44F-450C208372E8}"/>
              </a:ext>
            </a:extLst>
          </p:cNvPr>
          <p:cNvSpPr>
            <a:spLocks noChangeAspect="1" noChangeArrowheads="1"/>
          </p:cNvSpPr>
          <p:nvPr/>
        </p:nvSpPr>
        <p:spPr bwMode="auto">
          <a:xfrm>
            <a:off x="1587500" y="-136525"/>
            <a:ext cx="6134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pic>
        <p:nvPicPr>
          <p:cNvPr id="39941" name="Image 4">
            <a:extLst>
              <a:ext uri="{FF2B5EF4-FFF2-40B4-BE49-F238E27FC236}">
                <a16:creationId xmlns:a16="http://schemas.microsoft.com/office/drawing/2014/main" id="{1585C094-BC1B-4486-AA4E-ADFB771F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702" y="1908780"/>
            <a:ext cx="8183001" cy="38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ZoneTexte 5">
            <a:extLst>
              <a:ext uri="{FF2B5EF4-FFF2-40B4-BE49-F238E27FC236}">
                <a16:creationId xmlns:a16="http://schemas.microsoft.com/office/drawing/2014/main" id="{1FFE2A9C-21B1-4E58-9687-516275E105E4}"/>
              </a:ext>
            </a:extLst>
          </p:cNvPr>
          <p:cNvSpPr txBox="1">
            <a:spLocks noChangeArrowheads="1"/>
          </p:cNvSpPr>
          <p:nvPr/>
        </p:nvSpPr>
        <p:spPr bwMode="auto">
          <a:xfrm>
            <a:off x="4114007" y="4240311"/>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solidFill>
                  <a:srgbClr val="FF3399"/>
                </a:solidFill>
              </a:rPr>
              <a:t>1/e =37%</a:t>
            </a:r>
          </a:p>
        </p:txBody>
      </p:sp>
      <p:sp>
        <p:nvSpPr>
          <p:cNvPr id="39943" name="ZoneTexte 6">
            <a:extLst>
              <a:ext uri="{FF2B5EF4-FFF2-40B4-BE49-F238E27FC236}">
                <a16:creationId xmlns:a16="http://schemas.microsoft.com/office/drawing/2014/main" id="{E0DD1A29-B182-4BFB-AD98-58FCCBE22B7B}"/>
              </a:ext>
            </a:extLst>
          </p:cNvPr>
          <p:cNvSpPr txBox="1">
            <a:spLocks noChangeArrowheads="1"/>
          </p:cNvSpPr>
          <p:nvPr/>
        </p:nvSpPr>
        <p:spPr bwMode="auto">
          <a:xfrm>
            <a:off x="709054" y="1084239"/>
            <a:ext cx="110606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fr-FR" altLang="fr-FR" sz="1800" dirty="0"/>
              <a:t>Input = </a:t>
            </a:r>
            <a:r>
              <a:rPr lang="fr-FR" altLang="fr-FR" sz="1800" dirty="0" err="1"/>
              <a:t>fossil</a:t>
            </a:r>
            <a:r>
              <a:rPr lang="fr-FR" altLang="fr-FR" sz="1800" dirty="0"/>
              <a:t> fuels &amp; </a:t>
            </a:r>
            <a:r>
              <a:rPr lang="fr-FR" altLang="fr-FR" sz="1800" dirty="0" err="1"/>
              <a:t>cements</a:t>
            </a:r>
            <a:r>
              <a:rPr lang="fr-FR" altLang="fr-FR" sz="1800" dirty="0"/>
              <a:t> ; output = Mauna Loa ppm </a:t>
            </a:r>
            <a:endParaRPr lang="fr-FR" altLang="fr-FR" sz="1800" b="1" baseline="-25000" dirty="0"/>
          </a:p>
          <a:p>
            <a:pPr algn="ctr" eaLnBrk="1" hangingPunct="1">
              <a:spcBef>
                <a:spcPct val="0"/>
              </a:spcBef>
              <a:buFontTx/>
              <a:buNone/>
            </a:pPr>
            <a:r>
              <a:rPr lang="fr-FR" altLang="fr-FR" sz="1800" b="1" dirty="0"/>
              <a:t>ppmCO</a:t>
            </a:r>
            <a:r>
              <a:rPr lang="fr-FR" altLang="fr-FR" sz="1800" b="1" baseline="-25000" dirty="0"/>
              <a:t>2</a:t>
            </a:r>
            <a:r>
              <a:rPr lang="fr-FR" altLang="fr-FR" sz="1800" b="1" dirty="0"/>
              <a:t> [t] – ppmCO</a:t>
            </a:r>
            <a:r>
              <a:rPr lang="fr-FR" altLang="fr-FR" sz="1800" b="1" baseline="-25000" dirty="0"/>
              <a:t>2</a:t>
            </a:r>
            <a:r>
              <a:rPr lang="fr-FR" altLang="fr-FR" sz="1800" b="1" dirty="0"/>
              <a:t>[t</a:t>
            </a:r>
            <a:r>
              <a:rPr lang="fr-FR" altLang="fr-FR" sz="1800" b="1" baseline="-25000" dirty="0"/>
              <a:t>0</a:t>
            </a:r>
            <a:r>
              <a:rPr lang="fr-FR" altLang="fr-FR" sz="1800" b="1" dirty="0"/>
              <a:t>] = ∫</a:t>
            </a:r>
            <a:r>
              <a:rPr lang="fr-FR" altLang="fr-FR" sz="1800" b="1" baseline="-25000" dirty="0"/>
              <a:t>t0</a:t>
            </a:r>
            <a:r>
              <a:rPr lang="fr-FR" altLang="fr-FR" sz="1800" b="1" baseline="30000" dirty="0"/>
              <a:t>t</a:t>
            </a:r>
            <a:r>
              <a:rPr lang="fr-FR" altLang="fr-FR" sz="1800" b="1" dirty="0"/>
              <a:t>  </a:t>
            </a:r>
            <a:r>
              <a:rPr lang="fr-FR" altLang="fr-FR" sz="2400" b="1" dirty="0">
                <a:solidFill>
                  <a:srgbClr val="FF0000"/>
                </a:solidFill>
              </a:rPr>
              <a:t>F(t-t’) </a:t>
            </a:r>
            <a:r>
              <a:rPr lang="fr-FR" altLang="fr-FR" sz="1800" b="1" dirty="0" err="1"/>
              <a:t>fossil_fuels</a:t>
            </a:r>
            <a:r>
              <a:rPr lang="fr-FR" altLang="fr-FR" sz="1800" b="1" dirty="0"/>
              <a:t>(t’) </a:t>
            </a:r>
            <a:r>
              <a:rPr lang="fr-FR" altLang="fr-FR" sz="1800" b="1" dirty="0" err="1"/>
              <a:t>dt</a:t>
            </a:r>
            <a:r>
              <a:rPr lang="fr-FR" altLang="fr-FR" sz="1800" b="1" dirty="0"/>
              <a:t>’        </a:t>
            </a:r>
            <a:r>
              <a:rPr lang="fr-FR" altLang="fr-FR" sz="2400" b="1" dirty="0">
                <a:solidFill>
                  <a:srgbClr val="FF0000"/>
                </a:solidFill>
              </a:rPr>
              <a:t>F(t)</a:t>
            </a:r>
            <a:r>
              <a:rPr lang="fr-FR" altLang="fr-FR" sz="1800" dirty="0"/>
              <a:t> </a:t>
            </a:r>
            <a:r>
              <a:rPr lang="fr-FR" altLang="fr-FR" sz="1800" dirty="0" err="1"/>
              <a:t>with</a:t>
            </a:r>
            <a:r>
              <a:rPr lang="fr-FR" altLang="fr-FR" sz="1800" dirty="0"/>
              <a:t> </a:t>
            </a:r>
            <a:r>
              <a:rPr lang="fr-FR" altLang="fr-FR" sz="1800" b="1" dirty="0">
                <a:solidFill>
                  <a:srgbClr val="C00000"/>
                </a:solidFill>
              </a:rPr>
              <a:t>8 coefficients </a:t>
            </a:r>
            <a:r>
              <a:rPr lang="fr-FR" altLang="fr-FR" sz="1800" b="1" dirty="0" err="1">
                <a:solidFill>
                  <a:srgbClr val="C00000"/>
                </a:solidFill>
              </a:rPr>
              <a:t>tuned</a:t>
            </a:r>
            <a:r>
              <a:rPr lang="fr-FR" altLang="fr-FR" sz="1800" b="1" dirty="0">
                <a:solidFill>
                  <a:srgbClr val="C00000"/>
                </a:solidFill>
              </a:rPr>
              <a:t> at </a:t>
            </a:r>
            <a:r>
              <a:rPr lang="fr-FR" altLang="fr-FR" sz="1800" b="1" dirty="0" err="1">
                <a:solidFill>
                  <a:srgbClr val="C00000"/>
                </a:solidFill>
              </a:rPr>
              <a:t>will</a:t>
            </a:r>
            <a:r>
              <a:rPr lang="fr-FR" altLang="fr-FR" sz="1800" b="1" dirty="0">
                <a:solidFill>
                  <a:srgbClr val="C00000"/>
                </a:solidFill>
              </a:rPr>
              <a:t> </a:t>
            </a:r>
            <a:r>
              <a:rPr lang="fr-FR" altLang="fr-FR" sz="1800" dirty="0"/>
              <a:t>!</a:t>
            </a:r>
          </a:p>
        </p:txBody>
      </p:sp>
      <p:cxnSp>
        <p:nvCxnSpPr>
          <p:cNvPr id="39944" name="Connecteur droit 8">
            <a:extLst>
              <a:ext uri="{FF2B5EF4-FFF2-40B4-BE49-F238E27FC236}">
                <a16:creationId xmlns:a16="http://schemas.microsoft.com/office/drawing/2014/main" id="{B8271ED8-9CEC-4092-8E6D-53DA6A7E13B5}"/>
              </a:ext>
            </a:extLst>
          </p:cNvPr>
          <p:cNvCxnSpPr>
            <a:cxnSpLocks noChangeShapeType="1"/>
          </p:cNvCxnSpPr>
          <p:nvPr/>
        </p:nvCxnSpPr>
        <p:spPr bwMode="auto">
          <a:xfrm>
            <a:off x="2247900" y="3727621"/>
            <a:ext cx="7239000" cy="0"/>
          </a:xfrm>
          <a:prstGeom prst="line">
            <a:avLst/>
          </a:prstGeom>
          <a:noFill/>
          <a:ln w="28575" cmpd="thinThick" algn="ctr">
            <a:solidFill>
              <a:srgbClr val="00B050"/>
            </a:solidFill>
            <a:round/>
            <a:headEnd/>
            <a:tailEnd/>
          </a:ln>
          <a:extLst>
            <a:ext uri="{909E8E84-426E-40DD-AFC4-6F175D3DCCD1}">
              <a14:hiddenFill xmlns:a14="http://schemas.microsoft.com/office/drawing/2010/main">
                <a:noFill/>
              </a14:hiddenFill>
            </a:ext>
          </a:extLst>
        </p:spPr>
      </p:cxnSp>
      <p:sp>
        <p:nvSpPr>
          <p:cNvPr id="39946" name="ZoneTexte 11">
            <a:extLst>
              <a:ext uri="{FF2B5EF4-FFF2-40B4-BE49-F238E27FC236}">
                <a16:creationId xmlns:a16="http://schemas.microsoft.com/office/drawing/2014/main" id="{888168EE-F016-41B3-8767-362CC0F835AF}"/>
              </a:ext>
            </a:extLst>
          </p:cNvPr>
          <p:cNvSpPr txBox="1">
            <a:spLocks noChangeArrowheads="1"/>
          </p:cNvSpPr>
          <p:nvPr/>
        </p:nvSpPr>
        <p:spPr bwMode="auto">
          <a:xfrm>
            <a:off x="7666035" y="3129046"/>
            <a:ext cx="4103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fr-FR" sz="1800" b="1" dirty="0">
                <a:solidFill>
                  <a:schemeClr val="accent6">
                    <a:lumMod val="75000"/>
                  </a:schemeClr>
                </a:solidFill>
              </a:rPr>
              <a:t>A half remains forever in the air </a:t>
            </a:r>
          </a:p>
          <a:p>
            <a:pPr algn="r" eaLnBrk="1" hangingPunct="1">
              <a:spcBef>
                <a:spcPct val="0"/>
              </a:spcBef>
              <a:buFontTx/>
              <a:buNone/>
            </a:pPr>
            <a:r>
              <a:rPr lang="en-US" altLang="fr-FR" sz="1800" b="1" dirty="0">
                <a:solidFill>
                  <a:schemeClr val="accent6">
                    <a:lumMod val="75000"/>
                  </a:schemeClr>
                </a:solidFill>
              </a:rPr>
              <a:t>F(t) = 0,5 </a:t>
            </a:r>
            <a:r>
              <a:rPr lang="en-US" altLang="fr-FR" sz="1800" b="1" dirty="0">
                <a:solidFill>
                  <a:schemeClr val="accent6">
                    <a:lumMod val="75000"/>
                  </a:schemeClr>
                </a:solidFill>
                <a:latin typeface="Times New Roman" panose="02020603050405020304" pitchFamily="18" charset="0"/>
                <a:cs typeface="Times New Roman" panose="02020603050405020304" pitchFamily="18" charset="0"/>
              </a:rPr>
              <a:t>δ(t)</a:t>
            </a:r>
            <a:r>
              <a:rPr lang="en-US" altLang="fr-FR" sz="1800" b="1" dirty="0">
                <a:solidFill>
                  <a:schemeClr val="accent6">
                    <a:lumMod val="75000"/>
                  </a:schemeClr>
                </a:solidFill>
              </a:rPr>
              <a:t> (Revelle 1965, IPCC</a:t>
            </a:r>
            <a:r>
              <a:rPr lang="en-US" altLang="fr-FR" sz="1800" dirty="0">
                <a:solidFill>
                  <a:schemeClr val="accent6">
                    <a:lumMod val="75000"/>
                  </a:schemeClr>
                </a:solidFill>
              </a:rPr>
              <a:t>)</a:t>
            </a:r>
          </a:p>
        </p:txBody>
      </p:sp>
      <p:sp>
        <p:nvSpPr>
          <p:cNvPr id="45067" name="ZoneTexte 12">
            <a:extLst>
              <a:ext uri="{FF2B5EF4-FFF2-40B4-BE49-F238E27FC236}">
                <a16:creationId xmlns:a16="http://schemas.microsoft.com/office/drawing/2014/main" id="{D312334E-C134-41B5-AF78-43DDA73D547B}"/>
              </a:ext>
            </a:extLst>
          </p:cNvPr>
          <p:cNvSpPr txBox="1">
            <a:spLocks noChangeArrowheads="1"/>
          </p:cNvSpPr>
          <p:nvPr/>
        </p:nvSpPr>
        <p:spPr bwMode="auto">
          <a:xfrm>
            <a:off x="476997" y="5369383"/>
            <a:ext cx="2881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solidFill>
                  <a:srgbClr val="FF9900"/>
                </a:solidFill>
              </a:rPr>
              <a:t>F(t) = exp(-t/5)</a:t>
            </a:r>
          </a:p>
          <a:p>
            <a:pPr algn="ctr" eaLnBrk="1" hangingPunct="1">
              <a:spcBef>
                <a:spcPct val="0"/>
              </a:spcBef>
              <a:buFontTx/>
              <a:buNone/>
            </a:pPr>
            <a:r>
              <a:rPr lang="fr-FR" altLang="fr-FR" sz="1800" b="1" dirty="0" err="1">
                <a:solidFill>
                  <a:srgbClr val="FF9900"/>
                </a:solidFill>
              </a:rPr>
              <a:t>dy</a:t>
            </a:r>
            <a:r>
              <a:rPr lang="fr-FR" altLang="fr-FR" sz="1800" b="1" dirty="0">
                <a:solidFill>
                  <a:srgbClr val="FF9900"/>
                </a:solidFill>
              </a:rPr>
              <a:t>(t) / </a:t>
            </a:r>
            <a:r>
              <a:rPr lang="fr-FR" altLang="fr-FR" sz="1800" b="1" dirty="0" err="1">
                <a:solidFill>
                  <a:srgbClr val="FF9900"/>
                </a:solidFill>
              </a:rPr>
              <a:t>dt</a:t>
            </a:r>
            <a:r>
              <a:rPr lang="fr-FR" altLang="fr-FR" sz="1800" b="1" dirty="0">
                <a:solidFill>
                  <a:srgbClr val="FF9900"/>
                </a:solidFill>
              </a:rPr>
              <a:t> + y(t)/5 = f(t) </a:t>
            </a:r>
          </a:p>
        </p:txBody>
      </p:sp>
      <p:cxnSp>
        <p:nvCxnSpPr>
          <p:cNvPr id="45068" name="Connecteur droit avec flèche 14">
            <a:extLst>
              <a:ext uri="{FF2B5EF4-FFF2-40B4-BE49-F238E27FC236}">
                <a16:creationId xmlns:a16="http://schemas.microsoft.com/office/drawing/2014/main" id="{45566E77-A94D-4E67-99FB-EE5EDAA5E426}"/>
              </a:ext>
            </a:extLst>
          </p:cNvPr>
          <p:cNvCxnSpPr>
            <a:cxnSpLocks noChangeShapeType="1"/>
          </p:cNvCxnSpPr>
          <p:nvPr/>
        </p:nvCxnSpPr>
        <p:spPr bwMode="auto">
          <a:xfrm flipH="1" flipV="1">
            <a:off x="2604297" y="4156773"/>
            <a:ext cx="72228" cy="1393233"/>
          </a:xfrm>
          <a:prstGeom prst="straightConnector1">
            <a:avLst/>
          </a:prstGeom>
          <a:noFill/>
          <a:ln w="12700" cmpd="thinThick" algn="ctr">
            <a:solidFill>
              <a:srgbClr val="FF9900"/>
            </a:solidFill>
            <a:round/>
            <a:headEnd/>
            <a:tailEnd type="arrow" w="med" len="med"/>
          </a:ln>
          <a:extLst>
            <a:ext uri="{909E8E84-426E-40DD-AFC4-6F175D3DCCD1}">
              <a14:hiddenFill xmlns:a14="http://schemas.microsoft.com/office/drawing/2010/main">
                <a:noFill/>
              </a14:hiddenFill>
            </a:ext>
          </a:extLst>
        </p:spPr>
      </p:cxnSp>
      <p:sp>
        <p:nvSpPr>
          <p:cNvPr id="39949" name="Rectangle 16">
            <a:extLst>
              <a:ext uri="{FF2B5EF4-FFF2-40B4-BE49-F238E27FC236}">
                <a16:creationId xmlns:a16="http://schemas.microsoft.com/office/drawing/2014/main" id="{AD88EFCF-2087-429E-BCD8-AAFC4B6479E2}"/>
              </a:ext>
            </a:extLst>
          </p:cNvPr>
          <p:cNvSpPr>
            <a:spLocks noChangeArrowheads="1"/>
          </p:cNvSpPr>
          <p:nvPr/>
        </p:nvSpPr>
        <p:spPr bwMode="auto">
          <a:xfrm>
            <a:off x="83891" y="197695"/>
            <a:ext cx="11920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effectLst>
                  <a:outerShdw blurRad="38100" dist="38100" dir="2700000" algn="tl">
                    <a:srgbClr val="000000">
                      <a:alpha val="43137"/>
                    </a:srgbClr>
                  </a:outerShdw>
                </a:effectLst>
              </a:rPr>
              <a:t>Deceptions &amp; frauds:    impulse response</a:t>
            </a:r>
            <a:r>
              <a:rPr lang="en-US" altLang="fr-FR" sz="2000" b="1" i="1" dirty="0">
                <a:effectLst>
                  <a:outerShdw blurRad="38100" dist="38100" dir="2700000" algn="tl">
                    <a:srgbClr val="000000">
                      <a:alpha val="43137"/>
                    </a:srgbClr>
                  </a:outerShdw>
                </a:effectLst>
              </a:rPr>
              <a:t> </a:t>
            </a:r>
            <a:r>
              <a:rPr lang="en-US" altLang="fr-FR" sz="2000" b="1" dirty="0">
                <a:effectLst>
                  <a:outerShdw blurRad="38100" dist="38100" dir="2700000" algn="tl">
                    <a:srgbClr val="000000">
                      <a:alpha val="43137"/>
                    </a:srgbClr>
                  </a:outerShdw>
                </a:effectLst>
              </a:rPr>
              <a:t>or transfer functions manufactured in the 1980s </a:t>
            </a:r>
          </a:p>
        </p:txBody>
      </p:sp>
      <p:sp>
        <p:nvSpPr>
          <p:cNvPr id="14" name="Ellipse 13">
            <a:extLst>
              <a:ext uri="{FF2B5EF4-FFF2-40B4-BE49-F238E27FC236}">
                <a16:creationId xmlns:a16="http://schemas.microsoft.com/office/drawing/2014/main" id="{BE9FE34F-621D-4FEA-9755-D5377A9B7A79}"/>
              </a:ext>
            </a:extLst>
          </p:cNvPr>
          <p:cNvSpPr>
            <a:spLocks noChangeArrowheads="1"/>
          </p:cNvSpPr>
          <p:nvPr/>
        </p:nvSpPr>
        <p:spPr bwMode="auto">
          <a:xfrm>
            <a:off x="6616252" y="3909811"/>
            <a:ext cx="769591" cy="519113"/>
          </a:xfrm>
          <a:prstGeom prst="ellipse">
            <a:avLst/>
          </a:prstGeom>
          <a:noFill/>
          <a:ln w="28575" cmpd="thinThick"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7" name="ZoneTexte 16">
            <a:extLst>
              <a:ext uri="{FF2B5EF4-FFF2-40B4-BE49-F238E27FC236}">
                <a16:creationId xmlns:a16="http://schemas.microsoft.com/office/drawing/2014/main" id="{A05B2DB1-F372-49FD-AB72-FAEBB0213B24}"/>
              </a:ext>
            </a:extLst>
          </p:cNvPr>
          <p:cNvSpPr txBox="1">
            <a:spLocks noChangeArrowheads="1"/>
          </p:cNvSpPr>
          <p:nvPr/>
        </p:nvSpPr>
        <p:spPr bwMode="auto">
          <a:xfrm>
            <a:off x="2512219" y="5976895"/>
            <a:ext cx="6710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t>Life time (at 1/e =1 / 2,718 = 0,37= 37%) : </a:t>
            </a:r>
            <a:r>
              <a:rPr lang="fr-FR" altLang="fr-FR" sz="1800" dirty="0" err="1"/>
              <a:t>from</a:t>
            </a:r>
            <a:r>
              <a:rPr lang="fr-FR" altLang="fr-FR" sz="1800" dirty="0"/>
              <a:t>  90 to 100 </a:t>
            </a:r>
            <a:r>
              <a:rPr lang="fr-FR" altLang="fr-FR" sz="1800" dirty="0" err="1"/>
              <a:t>years</a:t>
            </a:r>
            <a:r>
              <a:rPr lang="fr-FR" altLang="fr-FR" sz="1800" dirty="0"/>
              <a:t> </a:t>
            </a:r>
          </a:p>
        </p:txBody>
      </p:sp>
      <p:cxnSp>
        <p:nvCxnSpPr>
          <p:cNvPr id="39959" name="Connecteur droit 24">
            <a:extLst>
              <a:ext uri="{FF2B5EF4-FFF2-40B4-BE49-F238E27FC236}">
                <a16:creationId xmlns:a16="http://schemas.microsoft.com/office/drawing/2014/main" id="{D2D93C15-B16A-4E97-9D11-D2A13D7EAEA7}"/>
              </a:ext>
            </a:extLst>
          </p:cNvPr>
          <p:cNvCxnSpPr>
            <a:cxnSpLocks noChangeShapeType="1"/>
          </p:cNvCxnSpPr>
          <p:nvPr/>
        </p:nvCxnSpPr>
        <p:spPr bwMode="auto">
          <a:xfrm>
            <a:off x="2343945" y="2249170"/>
            <a:ext cx="0" cy="2972506"/>
          </a:xfrm>
          <a:prstGeom prst="line">
            <a:avLst/>
          </a:prstGeom>
          <a:noFill/>
          <a:ln w="57150" cmpd="thinThick" algn="ctr">
            <a:solidFill>
              <a:schemeClr val="tx1"/>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5839C22-29BC-459D-BB37-D5726028ADBA}"/>
              </a:ext>
            </a:extLst>
          </p:cNvPr>
          <p:cNvSpPr txBox="1"/>
          <p:nvPr/>
        </p:nvSpPr>
        <p:spPr>
          <a:xfrm>
            <a:off x="1319483" y="2611678"/>
            <a:ext cx="461665" cy="2064010"/>
          </a:xfrm>
          <a:prstGeom prst="rect">
            <a:avLst/>
          </a:prstGeom>
          <a:solidFill>
            <a:schemeClr val="bg1"/>
          </a:solidFill>
        </p:spPr>
        <p:txBody>
          <a:bodyPr vert="vert270" wrap="square" rtlCol="0">
            <a:spAutoFit/>
          </a:bodyPr>
          <a:lstStyle/>
          <a:p>
            <a:r>
              <a:rPr lang="en-US" dirty="0"/>
              <a:t>Remaining in the air </a:t>
            </a:r>
          </a:p>
        </p:txBody>
      </p:sp>
      <p:sp>
        <p:nvSpPr>
          <p:cNvPr id="4" name="ZoneTexte 3">
            <a:extLst>
              <a:ext uri="{FF2B5EF4-FFF2-40B4-BE49-F238E27FC236}">
                <a16:creationId xmlns:a16="http://schemas.microsoft.com/office/drawing/2014/main" id="{4A6BDC52-9A9C-4ECF-99ED-A71F936B8CD9}"/>
              </a:ext>
            </a:extLst>
          </p:cNvPr>
          <p:cNvSpPr txBox="1"/>
          <p:nvPr/>
        </p:nvSpPr>
        <p:spPr>
          <a:xfrm>
            <a:off x="2038356" y="1774065"/>
            <a:ext cx="7549347" cy="369332"/>
          </a:xfrm>
          <a:prstGeom prst="rect">
            <a:avLst/>
          </a:prstGeom>
          <a:solidFill>
            <a:schemeClr val="bg1"/>
          </a:solidFill>
        </p:spPr>
        <p:txBody>
          <a:bodyPr wrap="square" rtlCol="0">
            <a:spAutoFit/>
          </a:bodyPr>
          <a:lstStyle/>
          <a:p>
            <a:pPr algn="ctr"/>
            <a:r>
              <a:rPr lang="en-US" dirty="0"/>
              <a:t>Bern  &amp; </a:t>
            </a:r>
            <a:r>
              <a:rPr lang="en-US" dirty="0">
                <a:solidFill>
                  <a:srgbClr val="FF0000"/>
                </a:solidFill>
              </a:rPr>
              <a:t>Hamburg </a:t>
            </a:r>
            <a:r>
              <a:rPr lang="en-US" dirty="0"/>
              <a:t> &amp; </a:t>
            </a:r>
            <a:r>
              <a:rPr lang="en-US" dirty="0">
                <a:solidFill>
                  <a:srgbClr val="0066FF"/>
                </a:solidFill>
              </a:rPr>
              <a:t>Berne rev. </a:t>
            </a:r>
            <a:r>
              <a:rPr lang="en-US" dirty="0"/>
              <a:t>transfer functions and “</a:t>
            </a:r>
            <a:r>
              <a:rPr lang="en-US" b="1" dirty="0">
                <a:solidFill>
                  <a:schemeClr val="accent6">
                    <a:lumMod val="75000"/>
                  </a:schemeClr>
                </a:solidFill>
              </a:rPr>
              <a:t>airborne fraction</a:t>
            </a:r>
            <a:r>
              <a:rPr lang="en-US" dirty="0"/>
              <a:t>” </a:t>
            </a:r>
          </a:p>
        </p:txBody>
      </p:sp>
      <p:sp>
        <p:nvSpPr>
          <p:cNvPr id="5" name="ZoneTexte 4">
            <a:extLst>
              <a:ext uri="{FF2B5EF4-FFF2-40B4-BE49-F238E27FC236}">
                <a16:creationId xmlns:a16="http://schemas.microsoft.com/office/drawing/2014/main" id="{CC0778E5-88AB-4809-B070-ACAE191CA355}"/>
              </a:ext>
            </a:extLst>
          </p:cNvPr>
          <p:cNvSpPr txBox="1"/>
          <p:nvPr/>
        </p:nvSpPr>
        <p:spPr>
          <a:xfrm>
            <a:off x="3358309" y="5454966"/>
            <a:ext cx="5781675" cy="369332"/>
          </a:xfrm>
          <a:prstGeom prst="rect">
            <a:avLst/>
          </a:prstGeom>
          <a:solidFill>
            <a:schemeClr val="bg1"/>
          </a:solidFill>
        </p:spPr>
        <p:txBody>
          <a:bodyPr wrap="square" rtlCol="0">
            <a:spAutoFit/>
          </a:bodyPr>
          <a:lstStyle/>
          <a:p>
            <a:r>
              <a:rPr lang="en-US" dirty="0"/>
              <a:t>Years after the impulse of CO</a:t>
            </a:r>
            <a:r>
              <a:rPr lang="en-US" baseline="-25000" dirty="0"/>
              <a:t>2</a:t>
            </a:r>
            <a:r>
              <a:rPr lang="en-US" dirty="0"/>
              <a:t> into the atmosphere </a:t>
            </a:r>
          </a:p>
        </p:txBody>
      </p:sp>
      <p:cxnSp>
        <p:nvCxnSpPr>
          <p:cNvPr id="16" name="Connecteur droit avec flèche 15">
            <a:extLst>
              <a:ext uri="{FF2B5EF4-FFF2-40B4-BE49-F238E27FC236}">
                <a16:creationId xmlns:a16="http://schemas.microsoft.com/office/drawing/2014/main" id="{CC5F12CD-C680-4BA0-9A69-BA87798F482E}"/>
              </a:ext>
            </a:extLst>
          </p:cNvPr>
          <p:cNvCxnSpPr>
            <a:cxnSpLocks noChangeShapeType="1"/>
          </p:cNvCxnSpPr>
          <p:nvPr/>
        </p:nvCxnSpPr>
        <p:spPr bwMode="auto">
          <a:xfrm flipH="1">
            <a:off x="7033687" y="4443918"/>
            <a:ext cx="1" cy="1738137"/>
          </a:xfrm>
          <a:prstGeom prst="straightConnector1">
            <a:avLst/>
          </a:prstGeom>
          <a:noFill/>
          <a:ln w="19050" cmpd="thinThick"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24ED2D92-32FE-4FB0-A2E7-1B1B1EA712C1}"/>
              </a:ext>
            </a:extLst>
          </p:cNvPr>
          <p:cNvSpPr txBox="1"/>
          <p:nvPr/>
        </p:nvSpPr>
        <p:spPr>
          <a:xfrm rot="20759785">
            <a:off x="4767748" y="2459596"/>
            <a:ext cx="3338024" cy="707886"/>
          </a:xfrm>
          <a:prstGeom prst="rect">
            <a:avLst/>
          </a:prstGeom>
          <a:noFill/>
        </p:spPr>
        <p:txBody>
          <a:bodyPr wrap="square" rtlCol="0">
            <a:spAutoFit/>
          </a:bodyPr>
          <a:lstStyle/>
          <a:p>
            <a:pPr algn="ctr"/>
            <a:r>
              <a:rPr lang="en-US" sz="2000" b="1" dirty="0">
                <a:solidFill>
                  <a:srgbClr val="C00000"/>
                </a:solidFill>
              </a:rPr>
              <a:t>Gone are the 160 Gt-C /year  naturally outgassed !</a:t>
            </a:r>
          </a:p>
        </p:txBody>
      </p:sp>
      <p:sp>
        <p:nvSpPr>
          <p:cNvPr id="23" name="Rectangle 22">
            <a:extLst>
              <a:ext uri="{FF2B5EF4-FFF2-40B4-BE49-F238E27FC236}">
                <a16:creationId xmlns:a16="http://schemas.microsoft.com/office/drawing/2014/main" id="{4DDBE0D8-5C1D-4E36-9913-B60EA352368D}"/>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6" name="ZoneTexte 5">
            <a:extLst>
              <a:ext uri="{FF2B5EF4-FFF2-40B4-BE49-F238E27FC236}">
                <a16:creationId xmlns:a16="http://schemas.microsoft.com/office/drawing/2014/main" id="{FCE6C839-8ECA-4D11-BD4C-25ECAA050C84}"/>
              </a:ext>
            </a:extLst>
          </p:cNvPr>
          <p:cNvSpPr txBox="1"/>
          <p:nvPr/>
        </p:nvSpPr>
        <p:spPr>
          <a:xfrm>
            <a:off x="9272723" y="3769180"/>
            <a:ext cx="2873152" cy="3046988"/>
          </a:xfrm>
          <a:prstGeom prst="rect">
            <a:avLst/>
          </a:prstGeom>
          <a:solidFill>
            <a:schemeClr val="bg1">
              <a:lumMod val="95000"/>
            </a:schemeClr>
          </a:solidFill>
          <a:ln w="57150">
            <a:solidFill>
              <a:srgbClr val="FF0000"/>
            </a:solidFill>
          </a:ln>
        </p:spPr>
        <p:txBody>
          <a:bodyPr wrap="square" rtlCol="0">
            <a:spAutoFit/>
          </a:bodyPr>
          <a:lstStyle/>
          <a:p>
            <a:pPr algn="ctr"/>
            <a:r>
              <a:rPr lang="en-US" sz="2400" b="1" dirty="0"/>
              <a:t>Those Bern &amp; Hamburg functions failed miserably: coal production doubled (2000-2010) while the ppm 12-months change did not increase!</a:t>
            </a:r>
          </a:p>
        </p:txBody>
      </p:sp>
      <p:sp>
        <p:nvSpPr>
          <p:cNvPr id="7" name="Rectangle 6">
            <a:extLst>
              <a:ext uri="{FF2B5EF4-FFF2-40B4-BE49-F238E27FC236}">
                <a16:creationId xmlns:a16="http://schemas.microsoft.com/office/drawing/2014/main" id="{FF3E2273-B612-4107-A604-40423589283F}"/>
              </a:ext>
            </a:extLst>
          </p:cNvPr>
          <p:cNvSpPr/>
          <p:nvPr/>
        </p:nvSpPr>
        <p:spPr>
          <a:xfrm>
            <a:off x="1013961" y="582312"/>
            <a:ext cx="9706878" cy="461665"/>
          </a:xfrm>
          <a:prstGeom prst="rect">
            <a:avLst/>
          </a:prstGeom>
        </p:spPr>
        <p:txBody>
          <a:bodyPr wrap="square">
            <a:spAutoFit/>
          </a:bodyPr>
          <a:lstStyle/>
          <a:p>
            <a:pPr algn="ctr">
              <a:spcBef>
                <a:spcPct val="0"/>
              </a:spcBef>
            </a:pPr>
            <a:r>
              <a:rPr lang="fr-FR" altLang="fr-FR" sz="2400" b="1" u="sng" dirty="0">
                <a:solidFill>
                  <a:srgbClr val="C00000"/>
                </a:solidFill>
              </a:rPr>
              <a:t>A PRIORI  </a:t>
            </a:r>
            <a:r>
              <a:rPr lang="fr-FR" altLang="fr-FR" sz="2400" b="1" u="sng" dirty="0" err="1">
                <a:solidFill>
                  <a:srgbClr val="C00000"/>
                </a:solidFill>
              </a:rPr>
              <a:t>assumption</a:t>
            </a:r>
            <a:r>
              <a:rPr lang="fr-FR" altLang="fr-FR" sz="2400" b="1" u="sng" dirty="0">
                <a:solidFill>
                  <a:srgbClr val="C00000"/>
                </a:solidFill>
              </a:rPr>
              <a:t>: all the change of ppm </a:t>
            </a:r>
            <a:r>
              <a:rPr lang="fr-FR" altLang="fr-FR" sz="2400" b="1" u="sng" dirty="0" err="1">
                <a:solidFill>
                  <a:srgbClr val="C00000"/>
                </a:solidFill>
              </a:rPr>
              <a:t>is</a:t>
            </a:r>
            <a:r>
              <a:rPr lang="fr-FR" altLang="fr-FR" sz="2400" b="1" u="sng" dirty="0">
                <a:solidFill>
                  <a:srgbClr val="C00000"/>
                </a:solidFill>
              </a:rPr>
              <a:t> </a:t>
            </a:r>
            <a:r>
              <a:rPr lang="fr-FR" altLang="fr-FR" sz="2400" b="1" u="sng" dirty="0" err="1">
                <a:solidFill>
                  <a:srgbClr val="C00000"/>
                </a:solidFill>
              </a:rPr>
              <a:t>from</a:t>
            </a:r>
            <a:r>
              <a:rPr lang="fr-FR" altLang="fr-FR" sz="2400" b="1" u="sng" dirty="0">
                <a:solidFill>
                  <a:srgbClr val="C00000"/>
                </a:solidFill>
              </a:rPr>
              <a:t> </a:t>
            </a:r>
            <a:r>
              <a:rPr lang="fr-FR" altLang="fr-FR" sz="2400" b="1" u="sng" dirty="0" err="1">
                <a:solidFill>
                  <a:srgbClr val="C00000"/>
                </a:solidFill>
              </a:rPr>
              <a:t>fossil</a:t>
            </a:r>
            <a:r>
              <a:rPr lang="fr-FR" altLang="fr-FR" sz="2400" b="1" u="sng" dirty="0">
                <a:solidFill>
                  <a:srgbClr val="C00000"/>
                </a:solidFill>
              </a:rPr>
              <a:t> fuels </a:t>
            </a:r>
            <a:r>
              <a:rPr lang="fr-FR" altLang="fr-FR" sz="2400" b="1" dirty="0">
                <a:solidFill>
                  <a:srgbClr val="C00000"/>
                </a:solidFill>
              </a:rPr>
              <a:t>! </a:t>
            </a:r>
          </a:p>
        </p:txBody>
      </p:sp>
    </p:spTree>
    <p:extLst>
      <p:ext uri="{BB962C8B-B14F-4D97-AF65-F5344CB8AC3E}">
        <p14:creationId xmlns:p14="http://schemas.microsoft.com/office/powerpoint/2010/main" val="42173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39946" grpId="0"/>
      <p:bldP spid="45067" grpId="0"/>
      <p:bldP spid="14" grpId="0" animBg="1"/>
      <p:bldP spid="17" grpId="0"/>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1CDAD7-7A0E-4B8A-B3BE-E586DE206E2E}"/>
              </a:ext>
            </a:extLst>
          </p:cNvPr>
          <p:cNvSpPr txBox="1"/>
          <p:nvPr/>
        </p:nvSpPr>
        <p:spPr>
          <a:xfrm>
            <a:off x="52935" y="33782"/>
            <a:ext cx="119124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6</a:t>
            </a:r>
          </a:p>
        </p:txBody>
      </p:sp>
      <p:sp>
        <p:nvSpPr>
          <p:cNvPr id="3" name="Rectangle 15">
            <a:extLst>
              <a:ext uri="{FF2B5EF4-FFF2-40B4-BE49-F238E27FC236}">
                <a16:creationId xmlns:a16="http://schemas.microsoft.com/office/drawing/2014/main" id="{D793F2E1-4843-4328-AFAB-F2809EC5EB15}"/>
              </a:ext>
            </a:extLst>
          </p:cNvPr>
          <p:cNvSpPr>
            <a:spLocks noChangeArrowheads="1"/>
          </p:cNvSpPr>
          <p:nvPr/>
        </p:nvSpPr>
        <p:spPr bwMode="auto">
          <a:xfrm>
            <a:off x="1244184" y="123722"/>
            <a:ext cx="109478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fr-FR" sz="1400" dirty="0"/>
              <a:t>J. E. Campbell, J. A. Berry, … </a:t>
            </a:r>
            <a:r>
              <a:rPr lang="en-US" altLang="fr-FR" sz="2400" b="1" dirty="0"/>
              <a:t>Large historical growth in global terrestrial gross primary production (+31% over 1900-1999) </a:t>
            </a:r>
            <a:r>
              <a:rPr lang="fr-FR" altLang="fr-FR" sz="1400" dirty="0">
                <a:hlinkClick r:id="rId3"/>
              </a:rPr>
              <a:t>http://www.nature.com/nature/journal/v544/n7648/full/nature22030.htm</a:t>
            </a:r>
            <a:endParaRPr lang="en-US" altLang="fr-FR" sz="1800" b="1" dirty="0"/>
          </a:p>
          <a:p>
            <a:pPr eaLnBrk="1" hangingPunct="1">
              <a:spcBef>
                <a:spcPct val="0"/>
              </a:spcBef>
              <a:buFontTx/>
              <a:buNone/>
            </a:pPr>
            <a:r>
              <a:rPr lang="en-US" sz="1400" dirty="0" err="1"/>
              <a:t>Pretzsch</a:t>
            </a:r>
            <a:r>
              <a:rPr lang="en-US" sz="1400" dirty="0"/>
              <a:t>, H., </a:t>
            </a:r>
            <a:r>
              <a:rPr lang="en-US" sz="1400" dirty="0" err="1"/>
              <a:t>Biber</a:t>
            </a:r>
            <a:r>
              <a:rPr lang="en-US" sz="1400" dirty="0"/>
              <a:t>, P., </a:t>
            </a:r>
            <a:r>
              <a:rPr lang="en-US" sz="1400" dirty="0" err="1"/>
              <a:t>Schütze</a:t>
            </a:r>
            <a:r>
              <a:rPr lang="en-US" sz="1400" dirty="0"/>
              <a:t>, G., </a:t>
            </a:r>
            <a:r>
              <a:rPr lang="en-US" sz="1400" dirty="0" err="1"/>
              <a:t>Uhl</a:t>
            </a:r>
            <a:r>
              <a:rPr lang="en-US" sz="1400" dirty="0"/>
              <a:t>, E., </a:t>
            </a:r>
            <a:r>
              <a:rPr lang="en-US" sz="1400" dirty="0" err="1"/>
              <a:t>Rötzer</a:t>
            </a:r>
            <a:r>
              <a:rPr lang="en-US" sz="1400" dirty="0"/>
              <a:t>, Th., </a:t>
            </a:r>
            <a:r>
              <a:rPr lang="en-US" sz="2400" b="1" dirty="0"/>
              <a:t>Forest stand growth dynamics in Central Europe have accelerated since 1870</a:t>
            </a:r>
            <a:r>
              <a:rPr lang="en-US" sz="2400" dirty="0"/>
              <a:t>, </a:t>
            </a:r>
            <a:r>
              <a:rPr lang="en-US" sz="1600" dirty="0"/>
              <a:t>(2014) Nat. </a:t>
            </a:r>
            <a:r>
              <a:rPr lang="en-US" sz="1600" dirty="0" err="1"/>
              <a:t>Commun</a:t>
            </a:r>
            <a:r>
              <a:rPr lang="en-US" sz="1600" dirty="0"/>
              <a:t>. 5:4967, 552 DOI:10.1038/ncomms5967</a:t>
            </a:r>
            <a:endParaRPr lang="en-US" altLang="fr-FR" sz="2400" b="1" u="sng" dirty="0">
              <a:solidFill>
                <a:srgbClr val="C00000"/>
              </a:solidFill>
            </a:endParaRPr>
          </a:p>
        </p:txBody>
      </p:sp>
      <p:sp>
        <p:nvSpPr>
          <p:cNvPr id="9" name="ZoneTexte 8">
            <a:extLst>
              <a:ext uri="{FF2B5EF4-FFF2-40B4-BE49-F238E27FC236}">
                <a16:creationId xmlns:a16="http://schemas.microsoft.com/office/drawing/2014/main" id="{A6187B58-F61E-4FF6-A5A2-579680879653}"/>
              </a:ext>
            </a:extLst>
          </p:cNvPr>
          <p:cNvSpPr txBox="1"/>
          <p:nvPr/>
        </p:nvSpPr>
        <p:spPr>
          <a:xfrm>
            <a:off x="4494823" y="3802711"/>
            <a:ext cx="3545591" cy="1446550"/>
          </a:xfrm>
          <a:prstGeom prst="rect">
            <a:avLst/>
          </a:prstGeom>
          <a:solidFill>
            <a:schemeClr val="accent1">
              <a:lumMod val="20000"/>
              <a:lumOff val="80000"/>
            </a:schemeClr>
          </a:solidFill>
        </p:spPr>
        <p:txBody>
          <a:bodyPr wrap="square" rtlCol="0">
            <a:spAutoFit/>
          </a:bodyPr>
          <a:lstStyle/>
          <a:p>
            <a:pPr algn="ctr"/>
            <a:r>
              <a:rPr lang="fr-FR" sz="2400" dirty="0" err="1"/>
              <a:t>Ocean</a:t>
            </a:r>
            <a:r>
              <a:rPr lang="fr-FR" sz="2400" dirty="0"/>
              <a:t>   </a:t>
            </a:r>
          </a:p>
          <a:p>
            <a:pPr algn="ctr"/>
            <a:r>
              <a:rPr lang="fr-FR" sz="2000" b="1" dirty="0">
                <a:solidFill>
                  <a:srgbClr val="3333FF"/>
                </a:solidFill>
              </a:rPr>
              <a:t>39 000 Gt-C </a:t>
            </a:r>
            <a:r>
              <a:rPr lang="fr-FR" sz="4000" b="1" u="sng" dirty="0">
                <a:solidFill>
                  <a:srgbClr val="3333FF"/>
                </a:solidFill>
              </a:rPr>
              <a:t>(- 500)</a:t>
            </a:r>
          </a:p>
          <a:p>
            <a:pPr algn="ctr"/>
            <a:r>
              <a:rPr lang="en-US" sz="2400" b="1" dirty="0">
                <a:solidFill>
                  <a:srgbClr val="3333FF"/>
                </a:solidFill>
              </a:rPr>
              <a:t>Transit time 140 years? </a:t>
            </a:r>
          </a:p>
        </p:txBody>
      </p:sp>
      <p:sp>
        <p:nvSpPr>
          <p:cNvPr id="10" name="ZoneTexte 9">
            <a:extLst>
              <a:ext uri="{FF2B5EF4-FFF2-40B4-BE49-F238E27FC236}">
                <a16:creationId xmlns:a16="http://schemas.microsoft.com/office/drawing/2014/main" id="{DDA97E0A-E1AB-4615-9453-D3AA068ED3ED}"/>
              </a:ext>
            </a:extLst>
          </p:cNvPr>
          <p:cNvSpPr txBox="1"/>
          <p:nvPr/>
        </p:nvSpPr>
        <p:spPr>
          <a:xfrm>
            <a:off x="4494823" y="2535358"/>
            <a:ext cx="3287833" cy="1077218"/>
          </a:xfrm>
          <a:prstGeom prst="rect">
            <a:avLst/>
          </a:prstGeom>
          <a:solidFill>
            <a:schemeClr val="bg2"/>
          </a:solidFill>
        </p:spPr>
        <p:txBody>
          <a:bodyPr wrap="square" rtlCol="0">
            <a:spAutoFit/>
          </a:bodyPr>
          <a:lstStyle/>
          <a:p>
            <a:pPr algn="ctr"/>
            <a:r>
              <a:rPr lang="fr-FR" sz="2400" dirty="0" err="1"/>
              <a:t>Atmosphere</a:t>
            </a:r>
            <a:r>
              <a:rPr lang="fr-FR" sz="2400" dirty="0"/>
              <a:t>  </a:t>
            </a:r>
          </a:p>
          <a:p>
            <a:pPr algn="ctr"/>
            <a:r>
              <a:rPr lang="fr-FR" sz="2000" b="1" dirty="0">
                <a:solidFill>
                  <a:schemeClr val="tx1">
                    <a:lumMod val="50000"/>
                    <a:lumOff val="50000"/>
                  </a:schemeClr>
                </a:solidFill>
              </a:rPr>
              <a:t>860 Gt-C </a:t>
            </a:r>
            <a:r>
              <a:rPr lang="fr-FR" sz="4000" b="1" u="sng" dirty="0">
                <a:solidFill>
                  <a:schemeClr val="tx1">
                    <a:lumMod val="50000"/>
                    <a:lumOff val="50000"/>
                  </a:schemeClr>
                </a:solidFill>
              </a:rPr>
              <a:t>(+ 220)</a:t>
            </a:r>
            <a:endParaRPr lang="fr-FR" u="sng" dirty="0">
              <a:solidFill>
                <a:schemeClr val="tx1">
                  <a:lumMod val="50000"/>
                  <a:lumOff val="50000"/>
                </a:schemeClr>
              </a:solidFill>
            </a:endParaRPr>
          </a:p>
        </p:txBody>
      </p:sp>
      <p:sp>
        <p:nvSpPr>
          <p:cNvPr id="11" name="ZoneTexte 10">
            <a:extLst>
              <a:ext uri="{FF2B5EF4-FFF2-40B4-BE49-F238E27FC236}">
                <a16:creationId xmlns:a16="http://schemas.microsoft.com/office/drawing/2014/main" id="{B864E59F-B476-44F5-A42A-7E3D8C878383}"/>
              </a:ext>
            </a:extLst>
          </p:cNvPr>
          <p:cNvSpPr txBox="1"/>
          <p:nvPr/>
        </p:nvSpPr>
        <p:spPr>
          <a:xfrm>
            <a:off x="7782656" y="2529955"/>
            <a:ext cx="2898910" cy="1077218"/>
          </a:xfrm>
          <a:prstGeom prst="rect">
            <a:avLst/>
          </a:prstGeom>
          <a:solidFill>
            <a:schemeClr val="accent6">
              <a:lumMod val="40000"/>
              <a:lumOff val="60000"/>
            </a:schemeClr>
          </a:solidFill>
        </p:spPr>
        <p:txBody>
          <a:bodyPr wrap="square" rtlCol="0">
            <a:spAutoFit/>
          </a:bodyPr>
          <a:lstStyle/>
          <a:p>
            <a:pPr algn="ctr"/>
            <a:r>
              <a:rPr lang="en-US" sz="2400" dirty="0"/>
              <a:t>Vegetation &amp; soils </a:t>
            </a:r>
          </a:p>
          <a:p>
            <a:pPr algn="ctr"/>
            <a:r>
              <a:rPr lang="en-US" sz="2000" b="1" dirty="0">
                <a:solidFill>
                  <a:schemeClr val="accent6">
                    <a:lumMod val="75000"/>
                  </a:schemeClr>
                </a:solidFill>
              </a:rPr>
              <a:t>2500 Gt-C </a:t>
            </a:r>
            <a:r>
              <a:rPr lang="en-US" sz="4000" b="1" u="sng" dirty="0">
                <a:solidFill>
                  <a:schemeClr val="accent6">
                    <a:lumMod val="75000"/>
                  </a:schemeClr>
                </a:solidFill>
              </a:rPr>
              <a:t>(+ 700)</a:t>
            </a:r>
            <a:endParaRPr lang="en-US" sz="2400" b="1" u="sng" dirty="0">
              <a:solidFill>
                <a:schemeClr val="accent6">
                  <a:lumMod val="75000"/>
                </a:schemeClr>
              </a:solidFill>
            </a:endParaRPr>
          </a:p>
        </p:txBody>
      </p:sp>
      <p:sp>
        <p:nvSpPr>
          <p:cNvPr id="12" name="Flèche : droite 11">
            <a:extLst>
              <a:ext uri="{FF2B5EF4-FFF2-40B4-BE49-F238E27FC236}">
                <a16:creationId xmlns:a16="http://schemas.microsoft.com/office/drawing/2014/main" id="{CBC6408E-530E-4072-AF39-B07F4B062A56}"/>
              </a:ext>
            </a:extLst>
          </p:cNvPr>
          <p:cNvSpPr/>
          <p:nvPr/>
        </p:nvSpPr>
        <p:spPr>
          <a:xfrm>
            <a:off x="4183763" y="2771981"/>
            <a:ext cx="325680" cy="1033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281B274-3411-4869-8121-7FED221AB8BD}"/>
              </a:ext>
            </a:extLst>
          </p:cNvPr>
          <p:cNvSpPr/>
          <p:nvPr/>
        </p:nvSpPr>
        <p:spPr>
          <a:xfrm rot="16200000">
            <a:off x="4605750" y="3504770"/>
            <a:ext cx="396863" cy="26191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RÃ©sultat de recherche d'images pour &quot;tropiques&quot;">
            <a:extLst>
              <a:ext uri="{FF2B5EF4-FFF2-40B4-BE49-F238E27FC236}">
                <a16:creationId xmlns:a16="http://schemas.microsoft.com/office/drawing/2014/main" id="{98130491-7F59-4343-892E-0AC5BF5AB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199" y="3877402"/>
            <a:ext cx="721251" cy="581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associÃ©e">
            <a:extLst>
              <a:ext uri="{FF2B5EF4-FFF2-40B4-BE49-F238E27FC236}">
                <a16:creationId xmlns:a16="http://schemas.microsoft.com/office/drawing/2014/main" id="{980B55C5-296A-462E-BF03-06071B495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1138" y="3796573"/>
            <a:ext cx="833783" cy="578553"/>
          </a:xfrm>
          <a:prstGeom prst="rect">
            <a:avLst/>
          </a:prstGeom>
          <a:noFill/>
          <a:extLst>
            <a:ext uri="{909E8E84-426E-40DD-AFC4-6F175D3DCCD1}">
              <a14:hiddenFill xmlns:a14="http://schemas.microsoft.com/office/drawing/2010/main">
                <a:solidFill>
                  <a:srgbClr val="FFFFFF"/>
                </a:solidFill>
              </a14:hiddenFill>
            </a:ext>
          </a:extLst>
        </p:spPr>
      </p:pic>
      <p:sp>
        <p:nvSpPr>
          <p:cNvPr id="19" name="Flèche : droite 18">
            <a:extLst>
              <a:ext uri="{FF2B5EF4-FFF2-40B4-BE49-F238E27FC236}">
                <a16:creationId xmlns:a16="http://schemas.microsoft.com/office/drawing/2014/main" id="{CDD2A14E-108F-43B8-BF32-7524D402CC4F}"/>
              </a:ext>
            </a:extLst>
          </p:cNvPr>
          <p:cNvSpPr/>
          <p:nvPr/>
        </p:nvSpPr>
        <p:spPr>
          <a:xfrm rot="5400000">
            <a:off x="7232707" y="3504771"/>
            <a:ext cx="396863" cy="26191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25686777-A37C-4B1F-A7A6-93DC92758B5C}"/>
              </a:ext>
            </a:extLst>
          </p:cNvPr>
          <p:cNvSpPr txBox="1"/>
          <p:nvPr/>
        </p:nvSpPr>
        <p:spPr>
          <a:xfrm>
            <a:off x="204787" y="5230127"/>
            <a:ext cx="11782425" cy="1200329"/>
          </a:xfrm>
          <a:prstGeom prst="rect">
            <a:avLst/>
          </a:prstGeom>
          <a:noFill/>
        </p:spPr>
        <p:txBody>
          <a:bodyPr wrap="square" rtlCol="0">
            <a:spAutoFit/>
          </a:bodyPr>
          <a:lstStyle/>
          <a:p>
            <a:pPr algn="ctr"/>
            <a:r>
              <a:rPr lang="en-US" sz="2400" b="1" dirty="0"/>
              <a:t>Both</a:t>
            </a:r>
            <a:r>
              <a:rPr lang="en-US" sz="2400" dirty="0"/>
              <a:t> </a:t>
            </a:r>
            <a:r>
              <a:rPr lang="en-US" sz="2400" b="1" dirty="0"/>
              <a:t>ocean and fossil fuels </a:t>
            </a:r>
            <a:r>
              <a:rPr lang="en-US" sz="2400" dirty="0"/>
              <a:t>have, during the </a:t>
            </a:r>
            <a:r>
              <a:rPr lang="en-US" sz="2400" dirty="0" err="1"/>
              <a:t>XX</a:t>
            </a:r>
            <a:r>
              <a:rPr lang="en-US" sz="2400" baseline="30000" dirty="0" err="1"/>
              <a:t>th</a:t>
            </a:r>
            <a:r>
              <a:rPr lang="en-US" sz="2400" baseline="30000" dirty="0"/>
              <a:t> </a:t>
            </a:r>
            <a:r>
              <a:rPr lang="en-US" sz="2400" dirty="0"/>
              <a:t>century, delivered carbon to the “</a:t>
            </a:r>
            <a:r>
              <a:rPr lang="en-US" sz="2400" u="sng" dirty="0"/>
              <a:t>vegetation &amp; soils”</a:t>
            </a:r>
            <a:r>
              <a:rPr lang="en-US" sz="2400" dirty="0"/>
              <a:t> compartment, more than to air, because of the </a:t>
            </a:r>
            <a:r>
              <a:rPr lang="en-US" sz="2400" dirty="0">
                <a:solidFill>
                  <a:srgbClr val="FF0000"/>
                </a:solidFill>
              </a:rPr>
              <a:t>nonlinear effect </a:t>
            </a:r>
            <a:r>
              <a:rPr lang="en-US" sz="2400" dirty="0"/>
              <a:t>of vegetation growth with more CO</a:t>
            </a:r>
            <a:r>
              <a:rPr lang="en-US" sz="2400" baseline="-25000" dirty="0"/>
              <a:t>2  </a:t>
            </a:r>
            <a:r>
              <a:rPr lang="en-US" sz="2400" dirty="0"/>
              <a:t>:   </a:t>
            </a:r>
            <a:r>
              <a:rPr lang="en-US" sz="2400" baseline="-25000" dirty="0"/>
              <a:t>   </a:t>
            </a:r>
            <a:r>
              <a:rPr lang="en-US" sz="2400" dirty="0" err="1">
                <a:solidFill>
                  <a:srgbClr val="FF0000"/>
                </a:solidFill>
              </a:rPr>
              <a:t>dy</a:t>
            </a:r>
            <a:r>
              <a:rPr lang="en-US" sz="2400" baseline="-25000" dirty="0" err="1">
                <a:solidFill>
                  <a:srgbClr val="FF0000"/>
                </a:solidFill>
              </a:rPr>
              <a:t>veg</a:t>
            </a:r>
            <a:r>
              <a:rPr lang="en-US" sz="2400" baseline="-25000" dirty="0">
                <a:solidFill>
                  <a:srgbClr val="FF0000"/>
                </a:solidFill>
              </a:rPr>
              <a:t> &amp; soils </a:t>
            </a:r>
            <a:r>
              <a:rPr lang="en-US" sz="2400" dirty="0">
                <a:solidFill>
                  <a:srgbClr val="FF0000"/>
                </a:solidFill>
              </a:rPr>
              <a:t>/dt </a:t>
            </a:r>
            <a:r>
              <a:rPr lang="en-US" sz="2400" dirty="0"/>
              <a:t>= (</a:t>
            </a:r>
            <a:r>
              <a:rPr lang="en-US" sz="2400" dirty="0" err="1"/>
              <a:t>y</a:t>
            </a:r>
            <a:r>
              <a:rPr lang="en-US" sz="2400" baseline="-25000" dirty="0" err="1"/>
              <a:t>atm</a:t>
            </a:r>
            <a:r>
              <a:rPr lang="en-US" sz="2400" dirty="0"/>
              <a:t>(t) /10) </a:t>
            </a:r>
            <a:r>
              <a:rPr lang="en-US" sz="2400" b="1" dirty="0">
                <a:solidFill>
                  <a:srgbClr val="FF0000"/>
                </a:solidFill>
              </a:rPr>
              <a:t>(</a:t>
            </a:r>
            <a:r>
              <a:rPr lang="en-US" sz="2400" b="1" dirty="0" err="1">
                <a:solidFill>
                  <a:srgbClr val="FF0000"/>
                </a:solidFill>
              </a:rPr>
              <a:t>y</a:t>
            </a:r>
            <a:r>
              <a:rPr lang="en-US" sz="2400" b="1" baseline="-25000" dirty="0" err="1">
                <a:solidFill>
                  <a:srgbClr val="FF0000"/>
                </a:solidFill>
              </a:rPr>
              <a:t>veg</a:t>
            </a:r>
            <a:r>
              <a:rPr lang="en-US" sz="2400" b="1" baseline="-25000" dirty="0">
                <a:solidFill>
                  <a:srgbClr val="FF0000"/>
                </a:solidFill>
              </a:rPr>
              <a:t> &amp; soils</a:t>
            </a:r>
            <a:r>
              <a:rPr lang="en-US" sz="2400" b="1" dirty="0">
                <a:solidFill>
                  <a:srgbClr val="FF0000"/>
                </a:solidFill>
              </a:rPr>
              <a:t>(t)/</a:t>
            </a:r>
            <a:r>
              <a:rPr lang="en-US" sz="2400" b="1" dirty="0" err="1">
                <a:solidFill>
                  <a:srgbClr val="FF0000"/>
                </a:solidFill>
              </a:rPr>
              <a:t>y</a:t>
            </a:r>
            <a:r>
              <a:rPr lang="en-US" sz="2400" b="1" baseline="-25000" dirty="0" err="1">
                <a:solidFill>
                  <a:srgbClr val="FF0000"/>
                </a:solidFill>
              </a:rPr>
              <a:t>veg</a:t>
            </a:r>
            <a:r>
              <a:rPr lang="en-US" sz="2400" b="1" baseline="-25000" dirty="0">
                <a:solidFill>
                  <a:srgbClr val="FF0000"/>
                </a:solidFill>
              </a:rPr>
              <a:t> &amp; soils</a:t>
            </a:r>
            <a:r>
              <a:rPr lang="en-US" sz="2400" b="1" dirty="0">
                <a:solidFill>
                  <a:srgbClr val="FF0000"/>
                </a:solidFill>
              </a:rPr>
              <a:t>(t</a:t>
            </a:r>
            <a:r>
              <a:rPr lang="en-US" sz="2400" b="1" baseline="-25000" dirty="0">
                <a:solidFill>
                  <a:srgbClr val="FF0000"/>
                </a:solidFill>
              </a:rPr>
              <a:t>0</a:t>
            </a:r>
            <a:r>
              <a:rPr lang="en-US" sz="2400" b="1" dirty="0">
                <a:solidFill>
                  <a:srgbClr val="FF0000"/>
                </a:solidFill>
              </a:rPr>
              <a:t>))</a:t>
            </a:r>
            <a:r>
              <a:rPr lang="en-US" sz="2800" b="1" baseline="30000" dirty="0">
                <a:solidFill>
                  <a:srgbClr val="FF0000"/>
                </a:solidFill>
              </a:rPr>
              <a:t>u</a:t>
            </a:r>
            <a:r>
              <a:rPr lang="en-US" sz="2400" baseline="30000" dirty="0"/>
              <a:t>  </a:t>
            </a:r>
            <a:r>
              <a:rPr lang="en-US" sz="2400" dirty="0"/>
              <a:t>- </a:t>
            </a:r>
            <a:r>
              <a:rPr lang="en-US" sz="2400" dirty="0" err="1"/>
              <a:t>y</a:t>
            </a:r>
            <a:r>
              <a:rPr lang="en-US" sz="2400" baseline="-25000" dirty="0" err="1"/>
              <a:t>veg</a:t>
            </a:r>
            <a:r>
              <a:rPr lang="en-US" sz="2400" baseline="-25000" dirty="0"/>
              <a:t> &amp; soils</a:t>
            </a:r>
            <a:r>
              <a:rPr lang="en-US" sz="2400" dirty="0"/>
              <a:t>(t-30)/ 30</a:t>
            </a:r>
          </a:p>
        </p:txBody>
      </p:sp>
      <p:sp>
        <p:nvSpPr>
          <p:cNvPr id="20" name="ZoneTexte 19">
            <a:extLst>
              <a:ext uri="{FF2B5EF4-FFF2-40B4-BE49-F238E27FC236}">
                <a16:creationId xmlns:a16="http://schemas.microsoft.com/office/drawing/2014/main" id="{EC37FAD4-1D78-4EF9-A797-EEF22FC9AD15}"/>
              </a:ext>
            </a:extLst>
          </p:cNvPr>
          <p:cNvSpPr txBox="1"/>
          <p:nvPr/>
        </p:nvSpPr>
        <p:spPr>
          <a:xfrm>
            <a:off x="2356007" y="2459833"/>
            <a:ext cx="1827756" cy="1077218"/>
          </a:xfrm>
          <a:prstGeom prst="rect">
            <a:avLst/>
          </a:prstGeom>
          <a:solidFill>
            <a:schemeClr val="accent2">
              <a:lumMod val="20000"/>
              <a:lumOff val="80000"/>
            </a:schemeClr>
          </a:solidFill>
        </p:spPr>
        <p:txBody>
          <a:bodyPr wrap="square" rtlCol="0">
            <a:spAutoFit/>
          </a:bodyPr>
          <a:lstStyle/>
          <a:p>
            <a:r>
              <a:rPr lang="en-US" sz="2400" b="1" dirty="0"/>
              <a:t>Fossil fuels</a:t>
            </a:r>
          </a:p>
          <a:p>
            <a:pPr algn="ctr"/>
            <a:r>
              <a:rPr lang="en-US" sz="4000" b="1" u="sng" dirty="0"/>
              <a:t>(- 420)</a:t>
            </a:r>
          </a:p>
        </p:txBody>
      </p:sp>
      <p:sp>
        <p:nvSpPr>
          <p:cNvPr id="23" name="Rectangle 22">
            <a:extLst>
              <a:ext uri="{FF2B5EF4-FFF2-40B4-BE49-F238E27FC236}">
                <a16:creationId xmlns:a16="http://schemas.microsoft.com/office/drawing/2014/main" id="{FBA8C818-894E-4B56-B8EE-0369D7448AB2}"/>
              </a:ext>
            </a:extLst>
          </p:cNvPr>
          <p:cNvSpPr/>
          <p:nvPr/>
        </p:nvSpPr>
        <p:spPr>
          <a:xfrm>
            <a:off x="409574" y="6371259"/>
            <a:ext cx="11782425"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 E. Eriksson, P. </a:t>
            </a:r>
            <a:r>
              <a:rPr lang="en-US" dirty="0" err="1">
                <a:latin typeface="Times New Roman" panose="02020603050405020304" pitchFamily="18" charset="0"/>
                <a:ea typeface="Calibri" panose="020F0502020204030204" pitchFamily="34" charset="0"/>
              </a:rPr>
              <a:t>Welander</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On a mathematical model of the carbon cycle in nature</a:t>
            </a:r>
            <a:r>
              <a:rPr lang="en-US" dirty="0">
                <a:latin typeface="Times New Roman" panose="02020603050405020304" pitchFamily="18" charset="0"/>
                <a:ea typeface="Calibri" panose="020F0502020204030204" pitchFamily="34" charset="0"/>
              </a:rPr>
              <a:t> Tellus, 1956, VIII, 2, pp. 155-175 </a:t>
            </a:r>
            <a:endParaRPr lang="en-US" dirty="0"/>
          </a:p>
        </p:txBody>
      </p:sp>
      <p:sp>
        <p:nvSpPr>
          <p:cNvPr id="24" name="Rectangle 23">
            <a:extLst>
              <a:ext uri="{FF2B5EF4-FFF2-40B4-BE49-F238E27FC236}">
                <a16:creationId xmlns:a16="http://schemas.microsoft.com/office/drawing/2014/main" id="{2668F348-326B-4846-8D85-8C3199F778E8}"/>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34731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9" grpId="0" animBg="1"/>
      <p:bldP spid="21" grpId="0"/>
      <p:bldP spid="20"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BD3D0-BCFD-44B7-9E07-2B8043602342}"/>
              </a:ext>
            </a:extLst>
          </p:cNvPr>
          <p:cNvSpPr/>
          <p:nvPr/>
        </p:nvSpPr>
        <p:spPr>
          <a:xfrm>
            <a:off x="123041" y="52284"/>
            <a:ext cx="12007440" cy="954107"/>
          </a:xfrm>
          <a:prstGeom prst="rect">
            <a:avLst/>
          </a:prstGeom>
        </p:spPr>
        <p:txBody>
          <a:bodyPr wrap="square">
            <a:spAutoFit/>
          </a:bodyPr>
          <a:lstStyle/>
          <a:p>
            <a:pPr algn="ctr"/>
            <a:r>
              <a:rPr lang="en-US" sz="2800" b="1" dirty="0">
                <a:solidFill>
                  <a:srgbClr val="3333FF"/>
                </a:solidFill>
                <a:ea typeface="Calibri" panose="020F0502020204030204" pitchFamily="34" charset="0"/>
              </a:rPr>
              <a:t>ocean carbon turnover time from subduction to upwelling is </a:t>
            </a:r>
            <a:r>
              <a:rPr lang="en-US" sz="2800" dirty="0">
                <a:solidFill>
                  <a:srgbClr val="3333FF"/>
                </a:solidFill>
                <a:ea typeface="Calibri" panose="020F0502020204030204" pitchFamily="34" charset="0"/>
              </a:rPr>
              <a:t>possibly</a:t>
            </a:r>
            <a:r>
              <a:rPr lang="en-US" sz="2800" b="1" dirty="0">
                <a:solidFill>
                  <a:srgbClr val="3333FF"/>
                </a:solidFill>
                <a:ea typeface="Calibri" panose="020F0502020204030204" pitchFamily="34" charset="0"/>
              </a:rPr>
              <a:t> a century </a:t>
            </a:r>
          </a:p>
          <a:p>
            <a:pPr algn="ctr"/>
            <a:r>
              <a:rPr lang="en-US" sz="2800" b="1" dirty="0">
                <a:solidFill>
                  <a:schemeClr val="bg1">
                    <a:lumMod val="50000"/>
                  </a:schemeClr>
                </a:solidFill>
                <a:ea typeface="Calibri" panose="020F0502020204030204" pitchFamily="34" charset="0"/>
              </a:rPr>
              <a:t>(60 m ice) / ( 5 mm/year </a:t>
            </a:r>
            <a:r>
              <a:rPr lang="en-US" sz="2400" b="1" dirty="0">
                <a:solidFill>
                  <a:schemeClr val="bg1">
                    <a:lumMod val="50000"/>
                  </a:schemeClr>
                </a:solidFill>
                <a:ea typeface="Calibri" panose="020F0502020204030204" pitchFamily="34" charset="0"/>
              </a:rPr>
              <a:t>= precipitation over the central Antarctic</a:t>
            </a:r>
            <a:r>
              <a:rPr lang="en-US" sz="2800" b="1" dirty="0">
                <a:solidFill>
                  <a:schemeClr val="bg1">
                    <a:lumMod val="50000"/>
                  </a:schemeClr>
                </a:solidFill>
                <a:ea typeface="Calibri" panose="020F0502020204030204" pitchFamily="34" charset="0"/>
              </a:rPr>
              <a:t>) = 10 000 years</a:t>
            </a:r>
            <a:endParaRPr lang="en-US" sz="2800" b="1" dirty="0">
              <a:solidFill>
                <a:schemeClr val="bg1">
                  <a:lumMod val="50000"/>
                </a:schemeClr>
              </a:solidFill>
            </a:endParaRPr>
          </a:p>
        </p:txBody>
      </p:sp>
      <p:pic>
        <p:nvPicPr>
          <p:cNvPr id="5" name="Image 4">
            <a:extLst>
              <a:ext uri="{FF2B5EF4-FFF2-40B4-BE49-F238E27FC236}">
                <a16:creationId xmlns:a16="http://schemas.microsoft.com/office/drawing/2014/main" id="{DD396210-80B1-43E0-8177-051428D1886E}"/>
              </a:ext>
            </a:extLst>
          </p:cNvPr>
          <p:cNvPicPr>
            <a:picLocks noChangeAspect="1"/>
          </p:cNvPicPr>
          <p:nvPr/>
        </p:nvPicPr>
        <p:blipFill>
          <a:blip r:embed="rId3"/>
          <a:stretch>
            <a:fillRect/>
          </a:stretch>
        </p:blipFill>
        <p:spPr>
          <a:xfrm>
            <a:off x="373271" y="1002879"/>
            <a:ext cx="6469425" cy="3870649"/>
          </a:xfrm>
          <a:prstGeom prst="rect">
            <a:avLst/>
          </a:prstGeom>
        </p:spPr>
      </p:pic>
      <p:sp>
        <p:nvSpPr>
          <p:cNvPr id="6" name="ZoneTexte 5">
            <a:extLst>
              <a:ext uri="{FF2B5EF4-FFF2-40B4-BE49-F238E27FC236}">
                <a16:creationId xmlns:a16="http://schemas.microsoft.com/office/drawing/2014/main" id="{7DE714B0-7453-4062-907E-A531B5EC9161}"/>
              </a:ext>
            </a:extLst>
          </p:cNvPr>
          <p:cNvSpPr txBox="1"/>
          <p:nvPr/>
        </p:nvSpPr>
        <p:spPr>
          <a:xfrm>
            <a:off x="6666990" y="1017320"/>
            <a:ext cx="5151739" cy="3785652"/>
          </a:xfrm>
          <a:prstGeom prst="rect">
            <a:avLst/>
          </a:prstGeom>
          <a:noFill/>
          <a:ln>
            <a:solidFill>
              <a:schemeClr val="tx1"/>
            </a:solidFill>
          </a:ln>
        </p:spPr>
        <p:txBody>
          <a:bodyPr wrap="square" rtlCol="0">
            <a:spAutoFit/>
          </a:bodyPr>
          <a:lstStyle/>
          <a:p>
            <a:r>
              <a:rPr lang="en-US" sz="2400" dirty="0"/>
              <a:t>The </a:t>
            </a:r>
            <a:r>
              <a:rPr lang="en-US" sz="2400" b="1" dirty="0"/>
              <a:t>moving-average time smoothing  over millennia  </a:t>
            </a:r>
            <a:r>
              <a:rPr lang="en-US" sz="2400" dirty="0"/>
              <a:t>made by the slow closing of pores between ice crystals in the </a:t>
            </a:r>
            <a:r>
              <a:rPr lang="en-US" sz="2400" dirty="0" err="1"/>
              <a:t>firn</a:t>
            </a:r>
            <a:r>
              <a:rPr lang="en-US" sz="2400" dirty="0"/>
              <a:t>, between surface and a given layer, removes all trace of the </a:t>
            </a:r>
            <a:r>
              <a:rPr lang="en-US" sz="2400" b="1" dirty="0"/>
              <a:t>oceanic  century-long carbon cycles  </a:t>
            </a:r>
            <a:r>
              <a:rPr lang="en-US" sz="2400" dirty="0"/>
              <a:t>between </a:t>
            </a:r>
          </a:p>
          <a:p>
            <a:pPr algn="ctr"/>
            <a:r>
              <a:rPr lang="en-US" sz="2400" i="1" dirty="0"/>
              <a:t>middle latitude absorption &amp; subduction </a:t>
            </a:r>
          </a:p>
          <a:p>
            <a:r>
              <a:rPr lang="en-US" sz="2400" dirty="0"/>
              <a:t>and </a:t>
            </a:r>
          </a:p>
          <a:p>
            <a:pPr algn="ctr"/>
            <a:r>
              <a:rPr lang="en-US" sz="2400" i="1" dirty="0"/>
              <a:t>intertropical obduction &amp; outgassing </a:t>
            </a:r>
          </a:p>
        </p:txBody>
      </p:sp>
      <p:sp>
        <p:nvSpPr>
          <p:cNvPr id="2" name="ZoneTexte 1">
            <a:extLst>
              <a:ext uri="{FF2B5EF4-FFF2-40B4-BE49-F238E27FC236}">
                <a16:creationId xmlns:a16="http://schemas.microsoft.com/office/drawing/2014/main" id="{D8B6ED4F-3CB9-4996-8B55-74207B8D75A0}"/>
              </a:ext>
            </a:extLst>
          </p:cNvPr>
          <p:cNvSpPr txBox="1"/>
          <p:nvPr/>
        </p:nvSpPr>
        <p:spPr>
          <a:xfrm>
            <a:off x="135453" y="1132665"/>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7</a:t>
            </a:r>
          </a:p>
        </p:txBody>
      </p:sp>
      <p:sp>
        <p:nvSpPr>
          <p:cNvPr id="7" name="ZoneTexte 10">
            <a:extLst>
              <a:ext uri="{FF2B5EF4-FFF2-40B4-BE49-F238E27FC236}">
                <a16:creationId xmlns:a16="http://schemas.microsoft.com/office/drawing/2014/main" id="{46ED2BA5-A766-4305-9751-0267589C349A}"/>
              </a:ext>
            </a:extLst>
          </p:cNvPr>
          <p:cNvSpPr txBox="1">
            <a:spLocks noChangeArrowheads="1"/>
          </p:cNvSpPr>
          <p:nvPr/>
        </p:nvSpPr>
        <p:spPr bwMode="auto">
          <a:xfrm>
            <a:off x="287818" y="4841810"/>
            <a:ext cx="11578027" cy="1754326"/>
          </a:xfrm>
          <a:prstGeom prst="rect">
            <a:avLst/>
          </a:prstGeom>
          <a:noFill/>
          <a:ln w="57150">
            <a:solidFill>
              <a:srgbClr val="FF0000"/>
            </a:solid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fr-FR" sz="2400" b="1" dirty="0">
                <a:latin typeface="+mn-lt"/>
              </a:rPr>
              <a:t>Deceptive claim: </a:t>
            </a:r>
            <a:r>
              <a:rPr lang="en-US" sz="2400" dirty="0">
                <a:latin typeface="+mn-lt"/>
              </a:rPr>
              <a:t>ice cores show that the ppm were always below 300 ppm</a:t>
            </a:r>
          </a:p>
          <a:p>
            <a:pPr>
              <a:spcBef>
                <a:spcPct val="0"/>
              </a:spcBef>
              <a:buNone/>
            </a:pPr>
            <a:r>
              <a:rPr lang="en-US" altLang="fr-FR" sz="2400" b="1" dirty="0">
                <a:solidFill>
                  <a:srgbClr val="C00000"/>
                </a:solidFill>
                <a:latin typeface="+mn-lt"/>
              </a:rPr>
              <a:t>Comment: </a:t>
            </a:r>
            <a:r>
              <a:rPr lang="en-US" altLang="fr-FR" sz="2400" dirty="0">
                <a:solidFill>
                  <a:srgbClr val="C00000"/>
                </a:solidFill>
                <a:latin typeface="+mn-lt"/>
              </a:rPr>
              <a:t>the information that could show significant changes of CO</a:t>
            </a:r>
            <a:r>
              <a:rPr lang="en-US" altLang="fr-FR" sz="2400" baseline="-25000" dirty="0">
                <a:solidFill>
                  <a:srgbClr val="C00000"/>
                </a:solidFill>
                <a:latin typeface="+mn-lt"/>
              </a:rPr>
              <a:t>2</a:t>
            </a:r>
            <a:r>
              <a:rPr lang="en-US" altLang="fr-FR" sz="2400" dirty="0">
                <a:solidFill>
                  <a:srgbClr val="C00000"/>
                </a:solidFill>
                <a:latin typeface="+mn-lt"/>
              </a:rPr>
              <a:t>   w.r.t. time (e.g. 300 ppm to 400 ppm) has been erased in ice cores!</a:t>
            </a:r>
          </a:p>
          <a:p>
            <a:pPr>
              <a:spcBef>
                <a:spcPct val="0"/>
              </a:spcBef>
              <a:buNone/>
            </a:pPr>
            <a:r>
              <a:rPr lang="en-US" altLang="fr-FR" sz="1800" dirty="0">
                <a:solidFill>
                  <a:srgbClr val="C00000"/>
                </a:solidFill>
                <a:latin typeface="+mn-lt"/>
              </a:rPr>
              <a:t>See  </a:t>
            </a:r>
            <a:r>
              <a:rPr lang="en-US" altLang="fr-FR" sz="1800" dirty="0" err="1">
                <a:solidFill>
                  <a:srgbClr val="C00000"/>
                </a:solidFill>
                <a:latin typeface="+mn-lt"/>
              </a:rPr>
              <a:t>Jaworowski</a:t>
            </a:r>
            <a:r>
              <a:rPr lang="en-US" altLang="fr-FR" sz="1800" dirty="0">
                <a:solidFill>
                  <a:srgbClr val="C00000"/>
                </a:solidFill>
                <a:latin typeface="+mn-lt"/>
              </a:rPr>
              <a:t> 2007 (EIR) and 1997 (21</a:t>
            </a:r>
            <a:r>
              <a:rPr lang="en-US" altLang="fr-FR" sz="1800" baseline="30000" dirty="0">
                <a:solidFill>
                  <a:srgbClr val="C00000"/>
                </a:solidFill>
                <a:latin typeface="+mn-lt"/>
              </a:rPr>
              <a:t>st</a:t>
            </a:r>
            <a:r>
              <a:rPr lang="en-US" altLang="fr-FR" sz="1800" dirty="0">
                <a:solidFill>
                  <a:srgbClr val="C00000"/>
                </a:solidFill>
                <a:latin typeface="+mn-lt"/>
              </a:rPr>
              <a:t> Century , spring 1997) </a:t>
            </a:r>
            <a:r>
              <a:rPr lang="en-US" altLang="fr-FR" sz="1400" dirty="0">
                <a:solidFill>
                  <a:srgbClr val="C00000"/>
                </a:solidFill>
                <a:latin typeface="+mn-lt"/>
                <a:hlinkClick r:id="rId4"/>
              </a:rPr>
              <a:t>http://21sci-tech.com/Articles%202007/20_1-2_CO2_Scandal.pdf</a:t>
            </a:r>
            <a:endParaRPr lang="en-US" altLang="fr-FR" sz="1400" dirty="0">
              <a:solidFill>
                <a:srgbClr val="C00000"/>
              </a:solidFill>
              <a:latin typeface="+mn-lt"/>
            </a:endParaRPr>
          </a:p>
          <a:p>
            <a:pPr>
              <a:spcBef>
                <a:spcPct val="0"/>
              </a:spcBef>
              <a:buNone/>
            </a:pPr>
            <a:r>
              <a:rPr lang="en-US" altLang="fr-FR" sz="1800" dirty="0">
                <a:solidFill>
                  <a:srgbClr val="C00000"/>
                </a:solidFill>
              </a:rPr>
              <a:t>E.G. Beck’s  </a:t>
            </a:r>
            <a:r>
              <a:rPr lang="en-US" altLang="fr-FR" sz="1800" i="1" dirty="0">
                <a:solidFill>
                  <a:srgbClr val="C00000"/>
                </a:solidFill>
              </a:rPr>
              <a:t>critical compilation of historical measurements of CO</a:t>
            </a:r>
            <a:r>
              <a:rPr lang="en-US" altLang="fr-FR" sz="1800" i="1" baseline="-25000" dirty="0">
                <a:solidFill>
                  <a:srgbClr val="C00000"/>
                </a:solidFill>
              </a:rPr>
              <a:t>2</a:t>
            </a:r>
            <a:r>
              <a:rPr lang="en-US" altLang="fr-FR" sz="1800" i="1" dirty="0">
                <a:solidFill>
                  <a:srgbClr val="C00000"/>
                </a:solidFill>
              </a:rPr>
              <a:t> 1812-1962 </a:t>
            </a:r>
            <a:endParaRPr lang="en-US" altLang="fr-FR" sz="1800" dirty="0">
              <a:solidFill>
                <a:srgbClr val="C00000"/>
              </a:solidFill>
              <a:latin typeface="+mn-lt"/>
            </a:endParaRPr>
          </a:p>
        </p:txBody>
      </p:sp>
      <p:sp>
        <p:nvSpPr>
          <p:cNvPr id="8" name="ZoneTexte 7">
            <a:extLst>
              <a:ext uri="{FF2B5EF4-FFF2-40B4-BE49-F238E27FC236}">
                <a16:creationId xmlns:a16="http://schemas.microsoft.com/office/drawing/2014/main" id="{D19D34C1-7564-496E-8412-16534F8B3699}"/>
              </a:ext>
            </a:extLst>
          </p:cNvPr>
          <p:cNvSpPr txBox="1"/>
          <p:nvPr/>
        </p:nvSpPr>
        <p:spPr>
          <a:xfrm>
            <a:off x="2798359" y="1303628"/>
            <a:ext cx="809625" cy="369332"/>
          </a:xfrm>
          <a:prstGeom prst="rect">
            <a:avLst/>
          </a:prstGeom>
          <a:solidFill>
            <a:schemeClr val="bg1"/>
          </a:solidFill>
        </p:spPr>
        <p:txBody>
          <a:bodyPr wrap="square" rtlCol="0">
            <a:spAutoFit/>
          </a:bodyPr>
          <a:lstStyle/>
          <a:p>
            <a:pPr algn="ctr"/>
            <a:r>
              <a:rPr lang="en-US" dirty="0"/>
              <a:t>Snow</a:t>
            </a:r>
          </a:p>
        </p:txBody>
      </p:sp>
      <p:sp>
        <p:nvSpPr>
          <p:cNvPr id="9" name="ZoneTexte 8">
            <a:extLst>
              <a:ext uri="{FF2B5EF4-FFF2-40B4-BE49-F238E27FC236}">
                <a16:creationId xmlns:a16="http://schemas.microsoft.com/office/drawing/2014/main" id="{11E7A2FC-3C06-40B9-B146-78BC5DD1EDF9}"/>
              </a:ext>
            </a:extLst>
          </p:cNvPr>
          <p:cNvSpPr txBox="1"/>
          <p:nvPr/>
        </p:nvSpPr>
        <p:spPr>
          <a:xfrm>
            <a:off x="2798359" y="2317718"/>
            <a:ext cx="809625" cy="369332"/>
          </a:xfrm>
          <a:prstGeom prst="rect">
            <a:avLst/>
          </a:prstGeom>
          <a:solidFill>
            <a:schemeClr val="bg1"/>
          </a:solidFill>
        </p:spPr>
        <p:txBody>
          <a:bodyPr wrap="square" rtlCol="0">
            <a:spAutoFit/>
          </a:bodyPr>
          <a:lstStyle/>
          <a:p>
            <a:pPr algn="ctr"/>
            <a:r>
              <a:rPr lang="en-US" dirty="0" err="1"/>
              <a:t>Firn</a:t>
            </a:r>
            <a:endParaRPr lang="en-US" dirty="0"/>
          </a:p>
        </p:txBody>
      </p:sp>
      <p:sp>
        <p:nvSpPr>
          <p:cNvPr id="10" name="ZoneTexte 9">
            <a:extLst>
              <a:ext uri="{FF2B5EF4-FFF2-40B4-BE49-F238E27FC236}">
                <a16:creationId xmlns:a16="http://schemas.microsoft.com/office/drawing/2014/main" id="{AC4D0D4D-734C-46F2-9439-D3CE59DD5101}"/>
              </a:ext>
            </a:extLst>
          </p:cNvPr>
          <p:cNvSpPr txBox="1"/>
          <p:nvPr/>
        </p:nvSpPr>
        <p:spPr>
          <a:xfrm>
            <a:off x="2901143" y="3677152"/>
            <a:ext cx="706841" cy="369332"/>
          </a:xfrm>
          <a:prstGeom prst="rect">
            <a:avLst/>
          </a:prstGeom>
          <a:solidFill>
            <a:schemeClr val="bg1"/>
          </a:solidFill>
        </p:spPr>
        <p:txBody>
          <a:bodyPr wrap="square" rtlCol="0">
            <a:spAutoFit/>
          </a:bodyPr>
          <a:lstStyle/>
          <a:p>
            <a:pPr algn="ctr"/>
            <a:r>
              <a:rPr lang="en-US" dirty="0"/>
              <a:t>Ice</a:t>
            </a:r>
          </a:p>
        </p:txBody>
      </p:sp>
      <p:sp>
        <p:nvSpPr>
          <p:cNvPr id="11" name="ZoneTexte 10">
            <a:extLst>
              <a:ext uri="{FF2B5EF4-FFF2-40B4-BE49-F238E27FC236}">
                <a16:creationId xmlns:a16="http://schemas.microsoft.com/office/drawing/2014/main" id="{B9E25353-01E0-4BA3-B0F9-1446E1CB334D}"/>
              </a:ext>
            </a:extLst>
          </p:cNvPr>
          <p:cNvSpPr txBox="1"/>
          <p:nvPr/>
        </p:nvSpPr>
        <p:spPr>
          <a:xfrm>
            <a:off x="1912690" y="3059668"/>
            <a:ext cx="2407640" cy="369332"/>
          </a:xfrm>
          <a:prstGeom prst="rect">
            <a:avLst/>
          </a:prstGeom>
          <a:solidFill>
            <a:schemeClr val="bg1"/>
          </a:solidFill>
        </p:spPr>
        <p:txBody>
          <a:bodyPr wrap="square" rtlCol="0">
            <a:spAutoFit/>
          </a:bodyPr>
          <a:lstStyle/>
          <a:p>
            <a:pPr algn="ctr"/>
            <a:r>
              <a:rPr lang="en-US" dirty="0"/>
              <a:t>final closing of pores</a:t>
            </a:r>
          </a:p>
        </p:txBody>
      </p:sp>
      <p:sp>
        <p:nvSpPr>
          <p:cNvPr id="12" name="Rectangle 11">
            <a:extLst>
              <a:ext uri="{FF2B5EF4-FFF2-40B4-BE49-F238E27FC236}">
                <a16:creationId xmlns:a16="http://schemas.microsoft.com/office/drawing/2014/main" id="{3F9F8AF5-B015-47AE-AE2A-0D110D7EABF1}"/>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7715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3D91C-2D21-4CFB-A221-2CF431BE38EF}"/>
              </a:ext>
            </a:extLst>
          </p:cNvPr>
          <p:cNvSpPr/>
          <p:nvPr/>
        </p:nvSpPr>
        <p:spPr>
          <a:xfrm>
            <a:off x="1312437" y="89349"/>
            <a:ext cx="10783305" cy="2588337"/>
          </a:xfrm>
          <a:prstGeom prst="rect">
            <a:avLst/>
          </a:prstGeom>
          <a:ln>
            <a:solidFill>
              <a:srgbClr val="C00000"/>
            </a:solidFill>
          </a:ln>
        </p:spPr>
        <p:txBody>
          <a:bodyPr wrap="square">
            <a:spAutoFit/>
          </a:bodyPr>
          <a:lstStyle/>
          <a:p>
            <a:pPr lvl="0">
              <a:lnSpc>
                <a:spcPts val="4000"/>
              </a:lnSpc>
              <a:spcAft>
                <a:spcPts val="0"/>
              </a:spcAft>
            </a:pP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C00000"/>
                </a:solidFill>
                <a:ea typeface="Calibri" panose="020F0502020204030204" pitchFamily="34" charset="0"/>
                <a:cs typeface="Times New Roman" panose="02020603050405020304" pitchFamily="18" charset="0"/>
              </a:rPr>
              <a:t>The </a:t>
            </a:r>
            <a:r>
              <a:rPr lang="en-US" sz="24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diabatic polytropic </a:t>
            </a:r>
            <a:r>
              <a:rPr lang="en-US" sz="2400" b="1" dirty="0">
                <a:solidFill>
                  <a:srgbClr val="C00000"/>
                </a:solidFill>
                <a:ea typeface="Calibri" panose="020F0502020204030204" pitchFamily="34" charset="0"/>
                <a:cs typeface="Times New Roman" panose="02020603050405020304" pitchFamily="18" charset="0"/>
              </a:rPr>
              <a:t>relation between </a:t>
            </a:r>
            <a:r>
              <a:rPr lang="en-US" sz="24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temperature and pressure </a:t>
            </a:r>
          </a:p>
          <a:p>
            <a:pPr lvl="0">
              <a:lnSpc>
                <a:spcPts val="4000"/>
              </a:lnSpc>
              <a:spcAft>
                <a:spcPts val="0"/>
              </a:spcAft>
            </a:pPr>
            <a:r>
              <a:rPr lang="en-US" sz="3600" b="1" dirty="0"/>
              <a:t>T(p) / T</a:t>
            </a:r>
            <a:r>
              <a:rPr lang="en-US" sz="3600" b="1" baseline="-25000" dirty="0"/>
              <a:t>0</a:t>
            </a:r>
            <a:r>
              <a:rPr lang="en-US" sz="3600" b="1" dirty="0"/>
              <a:t> = (p / p</a:t>
            </a:r>
            <a:r>
              <a:rPr lang="en-US" sz="3600" b="1" baseline="-25000" dirty="0"/>
              <a:t>0</a:t>
            </a:r>
            <a:r>
              <a:rPr lang="en-US" sz="3600" b="1" dirty="0"/>
              <a:t>)</a:t>
            </a:r>
            <a:r>
              <a:rPr lang="en-US" sz="3600" b="1" baseline="30000" dirty="0"/>
              <a:t>R/(Cp - Ch)</a:t>
            </a:r>
            <a:r>
              <a:rPr lang="en-US" sz="3600" b="1" dirty="0"/>
              <a:t> </a:t>
            </a:r>
            <a:r>
              <a:rPr lang="en-US" sz="2400" b="1" dirty="0">
                <a:solidFill>
                  <a:srgbClr val="C00000"/>
                </a:solidFill>
                <a:ea typeface="Calibri" panose="020F0502020204030204" pitchFamily="34" charset="0"/>
                <a:cs typeface="Times New Roman" panose="02020603050405020304" pitchFamily="18" charset="0"/>
              </a:rPr>
              <a:t>models the tropospheric temperature of  Earth and of Venus; the lapse rate is </a:t>
            </a:r>
            <a:r>
              <a:rPr lang="en-US" sz="3600" b="1" dirty="0">
                <a:ea typeface="Calibri" panose="020F0502020204030204" pitchFamily="34" charset="0"/>
                <a:cs typeface="Times New Roman" panose="02020603050405020304" pitchFamily="18" charset="0"/>
              </a:rPr>
              <a:t>g/(C</a:t>
            </a:r>
            <a:r>
              <a:rPr lang="en-US" sz="3600" b="1" baseline="-25000" dirty="0">
                <a:ea typeface="Calibri" panose="020F0502020204030204" pitchFamily="34" charset="0"/>
                <a:cs typeface="Times New Roman" panose="02020603050405020304" pitchFamily="18" charset="0"/>
              </a:rPr>
              <a:t>p </a:t>
            </a:r>
            <a:r>
              <a:rPr lang="en-US" sz="3600" b="1" dirty="0">
                <a:ea typeface="Calibri" panose="020F0502020204030204" pitchFamily="34" charset="0"/>
                <a:cs typeface="Times New Roman" panose="02020603050405020304" pitchFamily="18" charset="0"/>
              </a:rPr>
              <a:t>- C</a:t>
            </a:r>
            <a:r>
              <a:rPr lang="en-US" sz="3600" b="1" baseline="-25000" dirty="0">
                <a:ea typeface="Calibri" panose="020F0502020204030204" pitchFamily="34" charset="0"/>
                <a:cs typeface="Times New Roman" panose="02020603050405020304" pitchFamily="18" charset="0"/>
              </a:rPr>
              <a:t>h</a:t>
            </a:r>
            <a:r>
              <a:rPr lang="en-US" sz="3600" b="1" dirty="0">
                <a:ea typeface="Calibri" panose="020F0502020204030204" pitchFamily="34" charset="0"/>
                <a:cs typeface="Times New Roman" panose="02020603050405020304" pitchFamily="18" charset="0"/>
              </a:rPr>
              <a:t>)</a:t>
            </a:r>
          </a:p>
          <a:p>
            <a:pPr lvl="0" algn="ctr">
              <a:lnSpc>
                <a:spcPts val="4000"/>
              </a:lnSpc>
              <a:spcAft>
                <a:spcPts val="0"/>
              </a:spcAft>
            </a:pPr>
            <a:r>
              <a:rPr lang="en-US" sz="2400" b="1" dirty="0">
                <a:solidFill>
                  <a:srgbClr val="C00000"/>
                </a:solidFill>
                <a:ea typeface="Calibri" panose="020F0502020204030204" pitchFamily="34" charset="0"/>
                <a:cs typeface="Times New Roman" panose="02020603050405020304" pitchFamily="18" charset="0"/>
              </a:rPr>
              <a:t>g = 9,81 m/s²,  C</a:t>
            </a:r>
            <a:r>
              <a:rPr lang="en-US" sz="2400" b="1" baseline="-25000" dirty="0">
                <a:solidFill>
                  <a:srgbClr val="C00000"/>
                </a:solidFill>
                <a:ea typeface="Calibri" panose="020F0502020204030204" pitchFamily="34" charset="0"/>
                <a:cs typeface="Times New Roman" panose="02020603050405020304" pitchFamily="18" charset="0"/>
              </a:rPr>
              <a:t>h</a:t>
            </a:r>
            <a:r>
              <a:rPr lang="en-US" sz="2400" b="1" dirty="0">
                <a:solidFill>
                  <a:srgbClr val="C00000"/>
                </a:solidFill>
                <a:ea typeface="Calibri" panose="020F0502020204030204" pitchFamily="34" charset="0"/>
                <a:cs typeface="Times New Roman" panose="02020603050405020304" pitchFamily="18" charset="0"/>
              </a:rPr>
              <a:t> = -509 J/K/kg,  C</a:t>
            </a:r>
            <a:r>
              <a:rPr lang="en-US" sz="2400" b="1" baseline="-25000" dirty="0">
                <a:solidFill>
                  <a:srgbClr val="C00000"/>
                </a:solidFill>
                <a:ea typeface="Calibri" panose="020F0502020204030204" pitchFamily="34" charset="0"/>
                <a:cs typeface="Times New Roman" panose="02020603050405020304" pitchFamily="18" charset="0"/>
              </a:rPr>
              <a:t>p</a:t>
            </a:r>
            <a:r>
              <a:rPr lang="en-US" sz="2400" b="1" dirty="0">
                <a:solidFill>
                  <a:srgbClr val="C00000"/>
                </a:solidFill>
                <a:ea typeface="Calibri" panose="020F0502020204030204" pitchFamily="34" charset="0"/>
                <a:cs typeface="Times New Roman" panose="02020603050405020304" pitchFamily="18" charset="0"/>
              </a:rPr>
              <a:t>= 1005 J/K/kg,  R = (8,314/molar mass) J/K </a:t>
            </a:r>
          </a:p>
          <a:p>
            <a:pPr lvl="0" algn="r">
              <a:lnSpc>
                <a:spcPts val="4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(V. A. </a:t>
            </a:r>
            <a:r>
              <a:rPr lang="en-US" dirty="0" err="1">
                <a:latin typeface="Times New Roman" panose="02020603050405020304" pitchFamily="18" charset="0"/>
                <a:ea typeface="Calibri" panose="020F0502020204030204" pitchFamily="34" charset="0"/>
                <a:cs typeface="Times New Roman" panose="02020603050405020304" pitchFamily="18" charset="0"/>
              </a:rPr>
              <a:t>Bielinski</a:t>
            </a:r>
            <a:r>
              <a:rPr lang="en-US" dirty="0">
                <a:latin typeface="Times New Roman" panose="02020603050405020304" pitchFamily="18" charset="0"/>
                <a:ea typeface="Calibri" panose="020F0502020204030204" pitchFamily="34" charset="0"/>
                <a:cs typeface="Times New Roman" panose="02020603050405020304" pitchFamily="18" charset="0"/>
              </a:rPr>
              <a:t> 1948, O. G. </a:t>
            </a:r>
            <a:r>
              <a:rPr lang="en-US" dirty="0" err="1">
                <a:latin typeface="Times New Roman" panose="02020603050405020304" pitchFamily="18" charset="0"/>
                <a:ea typeface="Calibri" panose="020F0502020204030204" pitchFamily="34" charset="0"/>
                <a:cs typeface="Times New Roman" panose="02020603050405020304" pitchFamily="18" charset="0"/>
              </a:rPr>
              <a:t>Sorokhtin</a:t>
            </a:r>
            <a:r>
              <a:rPr lang="en-US" dirty="0">
                <a:latin typeface="Times New Roman" panose="02020603050405020304" pitchFamily="18" charset="0"/>
                <a:ea typeface="Calibri" panose="020F0502020204030204" pitchFamily="34" charset="0"/>
                <a:cs typeface="Times New Roman" panose="02020603050405020304" pitchFamily="18" charset="0"/>
              </a:rPr>
              <a:t> 2005, 2007)</a:t>
            </a:r>
            <a:endParaRPr lang="en-US" sz="24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FE792FE-197B-466F-A66D-CB4D57882C29}"/>
              </a:ext>
            </a:extLst>
          </p:cNvPr>
          <p:cNvSpPr/>
          <p:nvPr/>
        </p:nvSpPr>
        <p:spPr>
          <a:xfrm>
            <a:off x="680282" y="2858086"/>
            <a:ext cx="10735177" cy="800219"/>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Proof</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dH</a:t>
            </a:r>
            <a:r>
              <a:rPr lang="en-US" dirty="0">
                <a:latin typeface="Times New Roman" panose="02020603050405020304" pitchFamily="18" charset="0"/>
                <a:ea typeface="Calibri" panose="020F0502020204030204" pitchFamily="34" charset="0"/>
              </a:rPr>
              <a:t> = T </a:t>
            </a:r>
            <a:r>
              <a:rPr lang="en-US" dirty="0" err="1">
                <a:latin typeface="Times New Roman" panose="02020603050405020304" pitchFamily="18" charset="0"/>
                <a:ea typeface="Calibri" panose="020F0502020204030204" pitchFamily="34" charset="0"/>
              </a:rPr>
              <a:t>dS</a:t>
            </a:r>
            <a:r>
              <a:rPr lang="en-US" dirty="0">
                <a:latin typeface="Times New Roman" panose="02020603050405020304" pitchFamily="18" charset="0"/>
                <a:ea typeface="Calibri" panose="020F0502020204030204" pitchFamily="34" charset="0"/>
              </a:rPr>
              <a:t>  + V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 ;    T </a:t>
            </a:r>
            <a:r>
              <a:rPr lang="en-US" dirty="0" err="1">
                <a:latin typeface="Times New Roman" panose="02020603050405020304" pitchFamily="18" charset="0"/>
                <a:ea typeface="Calibri" panose="020F0502020204030204" pitchFamily="34" charset="0"/>
              </a:rPr>
              <a:t>dS</a:t>
            </a:r>
            <a:r>
              <a:rPr lang="en-US" dirty="0">
                <a:latin typeface="Times New Roman" panose="02020603050405020304" pitchFamily="18" charset="0"/>
                <a:ea typeface="Calibri" panose="020F0502020204030204" pitchFamily="34" charset="0"/>
              </a:rPr>
              <a:t> = </a:t>
            </a:r>
            <a:r>
              <a:rPr lang="en-US" dirty="0" err="1">
                <a:latin typeface="Times New Roman" panose="02020603050405020304" pitchFamily="18" charset="0"/>
                <a:ea typeface="Calibri" panose="020F0502020204030204" pitchFamily="34" charset="0"/>
              </a:rPr>
              <a:t>d'Q</a:t>
            </a:r>
            <a:r>
              <a:rPr lang="en-US" dirty="0">
                <a:latin typeface="Times New Roman" panose="02020603050405020304" pitchFamily="18" charset="0"/>
                <a:ea typeface="Calibri" panose="020F0502020204030204" pitchFamily="34" charset="0"/>
              </a:rPr>
              <a:t> = C</a:t>
            </a:r>
            <a:r>
              <a:rPr lang="en-US" baseline="-25000" dirty="0">
                <a:latin typeface="Times New Roman" panose="02020603050405020304" pitchFamily="18" charset="0"/>
                <a:ea typeface="Calibri" panose="020F0502020204030204" pitchFamily="34" charset="0"/>
              </a:rPr>
              <a:t>h</a:t>
            </a:r>
            <a:r>
              <a:rPr lang="en-US" dirty="0">
                <a:latin typeface="Times New Roman" panose="02020603050405020304" pitchFamily="18" charset="0"/>
                <a:ea typeface="Calibri" panose="020F0502020204030204" pitchFamily="34" charset="0"/>
              </a:rPr>
              <a:t> dT = C</a:t>
            </a:r>
            <a:r>
              <a:rPr lang="en-US" baseline="-25000"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dT –R T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/p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 = - </a:t>
            </a:r>
            <a:r>
              <a:rPr lang="fr-FR" dirty="0">
                <a:latin typeface="Times New Roman" panose="02020603050405020304" pitchFamily="18" charset="0"/>
                <a:ea typeface="Calibri" panose="020F0502020204030204" pitchFamily="34" charset="0"/>
              </a:rPr>
              <a:t>ρ</a:t>
            </a:r>
            <a:r>
              <a:rPr lang="en-US" dirty="0">
                <a:latin typeface="Times New Roman" panose="02020603050405020304" pitchFamily="18" charset="0"/>
                <a:ea typeface="Calibri" panose="020F0502020204030204" pitchFamily="34" charset="0"/>
              </a:rPr>
              <a:t> g </a:t>
            </a:r>
            <a:r>
              <a:rPr lang="en-US" dirty="0" err="1">
                <a:latin typeface="Times New Roman" panose="02020603050405020304" pitchFamily="18" charset="0"/>
                <a:ea typeface="Calibri" panose="020F0502020204030204" pitchFamily="34" charset="0"/>
              </a:rPr>
              <a:t>dz</a:t>
            </a:r>
            <a:r>
              <a:rPr lang="en-US" dirty="0">
                <a:latin typeface="Times New Roman" panose="02020603050405020304" pitchFamily="18" charset="0"/>
                <a:ea typeface="Calibri" panose="020F0502020204030204" pitchFamily="34" charset="0"/>
              </a:rPr>
              <a:t> or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/p = - g/(R T</a:t>
            </a:r>
            <a:r>
              <a:rPr lang="en-US" baseline="-25000" dirty="0">
                <a:latin typeface="Times New Roman" panose="02020603050405020304" pitchFamily="18" charset="0"/>
                <a:ea typeface="Calibri" panose="020F0502020204030204" pitchFamily="34" charset="0"/>
              </a:rPr>
              <a:t>v</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dz</a:t>
            </a:r>
            <a:endParaRPr lang="en-US" dirty="0">
              <a:latin typeface="Times New Roman" panose="02020603050405020304" pitchFamily="18" charset="0"/>
              <a:ea typeface="Calibri" panose="020F0502020204030204" pitchFamily="34" charset="0"/>
            </a:endParaRPr>
          </a:p>
          <a:p>
            <a:pPr algn="ctr"/>
            <a:r>
              <a:rPr lang="en-US" sz="2800" b="1" dirty="0"/>
              <a:t>T(p) / T</a:t>
            </a:r>
            <a:r>
              <a:rPr lang="en-US" sz="2800" b="1" baseline="-25000" dirty="0"/>
              <a:t>0</a:t>
            </a:r>
            <a:r>
              <a:rPr lang="en-US" sz="2800" b="1" dirty="0"/>
              <a:t> = (p / p</a:t>
            </a:r>
            <a:r>
              <a:rPr lang="en-US" sz="2800" b="1" baseline="-25000" dirty="0"/>
              <a:t>0</a:t>
            </a:r>
            <a:r>
              <a:rPr lang="en-US" sz="2800" b="1" dirty="0"/>
              <a:t>)</a:t>
            </a:r>
            <a:r>
              <a:rPr lang="en-US" sz="2800" b="1" baseline="30000" dirty="0"/>
              <a:t>R/(Cp - Ch)</a:t>
            </a:r>
            <a:r>
              <a:rPr lang="en-US" sz="2800" b="1" dirty="0"/>
              <a:t> </a:t>
            </a:r>
            <a:r>
              <a:rPr lang="en-US" sz="2800" b="1" dirty="0">
                <a:solidFill>
                  <a:srgbClr val="C00000"/>
                </a:solidFill>
              </a:rPr>
              <a:t>  </a:t>
            </a:r>
            <a:r>
              <a:rPr lang="en-US" dirty="0"/>
              <a:t>where (p</a:t>
            </a:r>
            <a:r>
              <a:rPr lang="en-US" baseline="-25000" dirty="0"/>
              <a:t>0</a:t>
            </a:r>
            <a:r>
              <a:rPr lang="en-US" dirty="0"/>
              <a:t>, T</a:t>
            </a:r>
            <a:r>
              <a:rPr lang="en-US" baseline="-25000" dirty="0"/>
              <a:t>0</a:t>
            </a:r>
            <a:r>
              <a:rPr lang="en-US" dirty="0"/>
              <a:t>) is some point in the troposphere </a:t>
            </a:r>
            <a:r>
              <a:rPr lang="en-US" dirty="0">
                <a:latin typeface="Times New Roman" panose="02020603050405020304" pitchFamily="18" charset="0"/>
                <a:ea typeface="Calibri" panose="020F0502020204030204" pitchFamily="34" charset="0"/>
              </a:rPr>
              <a:t> </a:t>
            </a:r>
            <a:endParaRPr lang="en-US" dirty="0"/>
          </a:p>
        </p:txBody>
      </p:sp>
      <p:sp>
        <p:nvSpPr>
          <p:cNvPr id="5" name="ZoneTexte 4">
            <a:extLst>
              <a:ext uri="{FF2B5EF4-FFF2-40B4-BE49-F238E27FC236}">
                <a16:creationId xmlns:a16="http://schemas.microsoft.com/office/drawing/2014/main" id="{0071D546-7EDC-4E61-AFCA-6F25CC1B89C8}"/>
              </a:ext>
            </a:extLst>
          </p:cNvPr>
          <p:cNvSpPr txBox="1"/>
          <p:nvPr/>
        </p:nvSpPr>
        <p:spPr>
          <a:xfrm>
            <a:off x="367018" y="4094180"/>
            <a:ext cx="11457964" cy="2000548"/>
          </a:xfrm>
          <a:prstGeom prst="rect">
            <a:avLst/>
          </a:prstGeom>
          <a:noFill/>
        </p:spPr>
        <p:txBody>
          <a:bodyPr wrap="square" rtlCol="0">
            <a:spAutoFit/>
          </a:bodyPr>
          <a:lstStyle/>
          <a:p>
            <a:r>
              <a:rPr lang="en-US" sz="2400" b="1" dirty="0">
                <a:solidFill>
                  <a:srgbClr val="C00000"/>
                </a:solidFill>
                <a:highlight>
                  <a:srgbClr val="FFFF00"/>
                </a:highlight>
              </a:rPr>
              <a:t>Venus: </a:t>
            </a:r>
            <a:r>
              <a:rPr lang="en-US" sz="2400" dirty="0">
                <a:solidFill>
                  <a:srgbClr val="C00000"/>
                </a:solidFill>
                <a:highlight>
                  <a:srgbClr val="FFFF00"/>
                </a:highlight>
              </a:rPr>
              <a:t> </a:t>
            </a:r>
            <a:r>
              <a:rPr lang="en-US" sz="2400" b="1" dirty="0">
                <a:solidFill>
                  <a:srgbClr val="C00000"/>
                </a:solidFill>
                <a:highlight>
                  <a:srgbClr val="FFFF00"/>
                </a:highlight>
              </a:rPr>
              <a:t>230 K + 63 km x 8 K/km = 735 K   = 230 K (92 atm /0,1 atm)</a:t>
            </a:r>
            <a:r>
              <a:rPr lang="en-US" sz="2400" b="1" baseline="30000" dirty="0">
                <a:solidFill>
                  <a:srgbClr val="C00000"/>
                </a:solidFill>
                <a:highlight>
                  <a:srgbClr val="FFFF00"/>
                </a:highlight>
              </a:rPr>
              <a:t>0,17</a:t>
            </a:r>
            <a:r>
              <a:rPr lang="en-US" baseline="-25000" dirty="0"/>
              <a:t> </a:t>
            </a:r>
            <a:r>
              <a:rPr lang="en-US" dirty="0"/>
              <a:t>; </a:t>
            </a:r>
          </a:p>
          <a:p>
            <a:pPr algn="r"/>
            <a:r>
              <a:rPr lang="en-US" sz="2000" dirty="0"/>
              <a:t>almost 0 insolation on the surface (30 W/m² on the lit face) ; 160 W/m² radiated to the cosmos</a:t>
            </a:r>
          </a:p>
          <a:p>
            <a:pPr algn="r"/>
            <a:endParaRPr lang="fr-FR" dirty="0"/>
          </a:p>
          <a:p>
            <a:pPr algn="r"/>
            <a:endParaRPr lang="en-US" dirty="0"/>
          </a:p>
          <a:p>
            <a:r>
              <a:rPr lang="en-US" sz="2400" b="1" dirty="0">
                <a:solidFill>
                  <a:srgbClr val="C00000"/>
                </a:solidFill>
                <a:highlight>
                  <a:srgbClr val="FFFF00"/>
                </a:highlight>
              </a:rPr>
              <a:t>Earth:    223 K + 10 km x 6,5 K/km = 288 K = 223 K (1 atm /0,26 atm)</a:t>
            </a:r>
            <a:r>
              <a:rPr lang="en-US" sz="2400" b="1" baseline="30000" dirty="0">
                <a:solidFill>
                  <a:srgbClr val="C00000"/>
                </a:solidFill>
                <a:highlight>
                  <a:srgbClr val="FFFF00"/>
                </a:highlight>
              </a:rPr>
              <a:t>0,19</a:t>
            </a:r>
            <a:r>
              <a:rPr lang="en-US" sz="2400" b="1" dirty="0">
                <a:solidFill>
                  <a:srgbClr val="C00000"/>
                </a:solidFill>
                <a:highlight>
                  <a:srgbClr val="FFFF00"/>
                </a:highlight>
              </a:rPr>
              <a:t>  </a:t>
            </a:r>
          </a:p>
          <a:p>
            <a:r>
              <a:rPr lang="en-US" sz="2000" b="1" dirty="0">
                <a:solidFill>
                  <a:srgbClr val="0066FF"/>
                </a:solidFill>
              </a:rPr>
              <a:t>Referred to the dynamic  layer of water vapor radiating thermal infrared to cosmos</a:t>
            </a:r>
            <a:r>
              <a:rPr lang="en-US" sz="2000" dirty="0"/>
              <a:t>, below the tropopause</a:t>
            </a:r>
            <a:endParaRPr lang="en-US" dirty="0"/>
          </a:p>
        </p:txBody>
      </p:sp>
      <p:sp>
        <p:nvSpPr>
          <p:cNvPr id="8" name="ZoneTexte 7">
            <a:extLst>
              <a:ext uri="{FF2B5EF4-FFF2-40B4-BE49-F238E27FC236}">
                <a16:creationId xmlns:a16="http://schemas.microsoft.com/office/drawing/2014/main" id="{9C98C49C-2A62-4460-9358-5F8BC64AF789}"/>
              </a:ext>
            </a:extLst>
          </p:cNvPr>
          <p:cNvSpPr txBox="1"/>
          <p:nvPr/>
        </p:nvSpPr>
        <p:spPr>
          <a:xfrm>
            <a:off x="48128" y="50800"/>
            <a:ext cx="126430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8</a:t>
            </a:r>
          </a:p>
        </p:txBody>
      </p:sp>
      <p:sp>
        <p:nvSpPr>
          <p:cNvPr id="9" name="Rectangle 8">
            <a:extLst>
              <a:ext uri="{FF2B5EF4-FFF2-40B4-BE49-F238E27FC236}">
                <a16:creationId xmlns:a16="http://schemas.microsoft.com/office/drawing/2014/main" id="{7FE24FE5-A059-4955-B184-402E8914188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6842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9">
            <a:extLst>
              <a:ext uri="{FF2B5EF4-FFF2-40B4-BE49-F238E27FC236}">
                <a16:creationId xmlns:a16="http://schemas.microsoft.com/office/drawing/2014/main" id="{06AA9D00-9D01-4637-AB4F-3E0D1E4985AA}"/>
              </a:ext>
            </a:extLst>
          </p:cNvPr>
          <p:cNvSpPr txBox="1">
            <a:spLocks noChangeArrowheads="1"/>
          </p:cNvSpPr>
          <p:nvPr/>
        </p:nvSpPr>
        <p:spPr bwMode="auto">
          <a:xfrm>
            <a:off x="7416791" y="779038"/>
            <a:ext cx="2682588" cy="701731"/>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buSzPct val="25000"/>
              <a:buNone/>
            </a:pPr>
            <a:r>
              <a:rPr lang="en-US" altLang="fr-FR" sz="1800" b="1" dirty="0">
                <a:latin typeface="Verdana" panose="020B0604030504040204" pitchFamily="34" charset="0"/>
              </a:rPr>
              <a:t>thermal infrared </a:t>
            </a:r>
          </a:p>
          <a:p>
            <a:pPr algn="ctr" eaLnBrk="1" hangingPunct="1">
              <a:spcBef>
                <a:spcPct val="10000"/>
              </a:spcBef>
              <a:spcAft>
                <a:spcPct val="10000"/>
              </a:spcAft>
              <a:buSzPct val="25000"/>
              <a:buNone/>
            </a:pPr>
            <a:r>
              <a:rPr lang="en-US" altLang="fr-FR" sz="1800" b="1" dirty="0">
                <a:latin typeface="Verdana" panose="020B0604030504040204" pitchFamily="34" charset="0"/>
              </a:rPr>
              <a:t>from CO</a:t>
            </a:r>
            <a:r>
              <a:rPr lang="en-US" altLang="fr-FR" sz="1800" b="1" baseline="-25000" dirty="0">
                <a:latin typeface="Verdana" panose="020B0604030504040204" pitchFamily="34" charset="0"/>
              </a:rPr>
              <a:t>2</a:t>
            </a:r>
            <a:r>
              <a:rPr lang="en-US" altLang="fr-FR" sz="1800" b="1" dirty="0">
                <a:latin typeface="Verdana" panose="020B0604030504040204" pitchFamily="34" charset="0"/>
              </a:rPr>
              <a:t> &amp; O</a:t>
            </a:r>
            <a:r>
              <a:rPr lang="en-US" altLang="fr-FR" sz="1800" b="1" baseline="-25000" dirty="0">
                <a:latin typeface="Verdana" panose="020B0604030504040204" pitchFamily="34" charset="0"/>
              </a:rPr>
              <a:t>3</a:t>
            </a:r>
            <a:endParaRPr lang="en-US" altLang="fr-FR" sz="1800" b="1" dirty="0">
              <a:latin typeface="Verdana" panose="020B0604030504040204" pitchFamily="34" charset="0"/>
            </a:endParaRPr>
          </a:p>
        </p:txBody>
      </p:sp>
      <p:pic>
        <p:nvPicPr>
          <p:cNvPr id="58371" name="Picture 26">
            <a:extLst>
              <a:ext uri="{FF2B5EF4-FFF2-40B4-BE49-F238E27FC236}">
                <a16:creationId xmlns:a16="http://schemas.microsoft.com/office/drawing/2014/main" id="{55D32F7F-9129-466B-AA94-BB9371A6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774412"/>
            <a:ext cx="3005137"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6" name="Rectangle 3">
            <a:extLst>
              <a:ext uri="{FF2B5EF4-FFF2-40B4-BE49-F238E27FC236}">
                <a16:creationId xmlns:a16="http://schemas.microsoft.com/office/drawing/2014/main" id="{7B4A7B91-F7EC-4AF4-9A11-AC8D7597A994}"/>
              </a:ext>
            </a:extLst>
          </p:cNvPr>
          <p:cNvSpPr>
            <a:spLocks noGrp="1" noChangeArrowheads="1"/>
          </p:cNvSpPr>
          <p:nvPr>
            <p:ph type="title" idx="4294967295"/>
          </p:nvPr>
        </p:nvSpPr>
        <p:spPr>
          <a:xfrm>
            <a:off x="1690692" y="-27782"/>
            <a:ext cx="8469308" cy="433388"/>
          </a:xfrm>
          <a:solidFill>
            <a:schemeClr val="bg1"/>
          </a:solidFill>
          <a:ln w="12700">
            <a:solidFill>
              <a:srgbClr val="C00000"/>
            </a:solidFill>
          </a:ln>
        </p:spPr>
        <p:txBody>
          <a:bodyPr vert="horz" lIns="100012" tIns="0" rIns="100012" bIns="0" rtlCol="0" anchor="b">
            <a:normAutofit/>
          </a:bodyPr>
          <a:lstStyle/>
          <a:p>
            <a:pPr algn="ctr" eaLnBrk="1" hangingPunct="1">
              <a:defRPr/>
            </a:pPr>
            <a:r>
              <a:rPr lang="en-US" sz="2400" b="1" dirty="0">
                <a:effectLst>
                  <a:outerShdw blurRad="38100" dist="38100" dir="2700000" algn="tl">
                    <a:srgbClr val="C0C0C0"/>
                  </a:outerShdw>
                </a:effectLst>
                <a:latin typeface="+mn-lt"/>
              </a:rPr>
              <a:t>The “cooling” of the </a:t>
            </a:r>
            <a:r>
              <a:rPr lang="en-US" sz="2400" b="1" dirty="0">
                <a:solidFill>
                  <a:srgbClr val="0066FF"/>
                </a:solidFill>
                <a:effectLst>
                  <a:outerShdw blurRad="38100" dist="38100" dir="2700000" algn="tl">
                    <a:srgbClr val="C0C0C0"/>
                  </a:outerShdw>
                </a:effectLst>
                <a:latin typeface="+mn-lt"/>
              </a:rPr>
              <a:t>troposphere</a:t>
            </a:r>
            <a:r>
              <a:rPr lang="en-US" sz="2400" b="1" dirty="0">
                <a:effectLst>
                  <a:outerShdw blurRad="38100" dist="38100" dir="2700000" algn="tl">
                    <a:srgbClr val="C0C0C0"/>
                  </a:outerShdw>
                </a:effectLst>
                <a:latin typeface="+mn-lt"/>
              </a:rPr>
              <a:t> on Earth  :    </a:t>
            </a:r>
            <a:r>
              <a:rPr lang="en-US" sz="2400" b="1" dirty="0">
                <a:solidFill>
                  <a:srgbClr val="0000CC"/>
                </a:solidFill>
                <a:effectLst>
                  <a:outerShdw blurRad="38100" dist="38100" dir="2700000" algn="tl">
                    <a:srgbClr val="C0C0C0"/>
                  </a:outerShdw>
                </a:effectLst>
                <a:latin typeface="+mn-lt"/>
              </a:rPr>
              <a:t>H</a:t>
            </a:r>
            <a:r>
              <a:rPr lang="en-US" sz="2400" b="1" baseline="-25000" dirty="0">
                <a:solidFill>
                  <a:srgbClr val="0000CC"/>
                </a:solidFill>
                <a:effectLst>
                  <a:outerShdw blurRad="38100" dist="38100" dir="2700000" algn="tl">
                    <a:srgbClr val="C0C0C0"/>
                  </a:outerShdw>
                </a:effectLst>
                <a:latin typeface="+mn-lt"/>
              </a:rPr>
              <a:t>2</a:t>
            </a:r>
            <a:r>
              <a:rPr lang="en-US" sz="2400" b="1" dirty="0">
                <a:solidFill>
                  <a:srgbClr val="0000CC"/>
                </a:solidFill>
                <a:effectLst>
                  <a:outerShdw blurRad="38100" dist="38100" dir="2700000" algn="tl">
                    <a:srgbClr val="C0C0C0"/>
                  </a:outerShdw>
                </a:effectLst>
                <a:latin typeface="+mn-lt"/>
              </a:rPr>
              <a:t>O</a:t>
            </a:r>
            <a:r>
              <a:rPr lang="en-US" sz="2400" b="1" dirty="0">
                <a:solidFill>
                  <a:srgbClr val="C00000"/>
                </a:solidFill>
                <a:effectLst>
                  <a:outerShdw blurRad="38100" dist="38100" dir="2700000" algn="tl">
                    <a:srgbClr val="C0C0C0"/>
                  </a:outerShdw>
                </a:effectLst>
                <a:latin typeface="+mn-lt"/>
              </a:rPr>
              <a:t> </a:t>
            </a:r>
            <a:r>
              <a:rPr lang="en-US" sz="2400" b="1" dirty="0">
                <a:solidFill>
                  <a:srgbClr val="3366FF"/>
                </a:solidFill>
                <a:effectLst>
                  <a:outerShdw blurRad="38100" dist="38100" dir="2700000" algn="tl">
                    <a:srgbClr val="C0C0C0"/>
                  </a:outerShdw>
                </a:effectLst>
                <a:latin typeface="+mn-lt"/>
              </a:rPr>
              <a:t>and clouds </a:t>
            </a:r>
          </a:p>
        </p:txBody>
      </p:sp>
      <p:sp>
        <p:nvSpPr>
          <p:cNvPr id="58373" name="Text Box 7">
            <a:extLst>
              <a:ext uri="{FF2B5EF4-FFF2-40B4-BE49-F238E27FC236}">
                <a16:creationId xmlns:a16="http://schemas.microsoft.com/office/drawing/2014/main" id="{203B2918-1282-4BCD-B926-2C73A1660EEF}"/>
              </a:ext>
            </a:extLst>
          </p:cNvPr>
          <p:cNvSpPr txBox="1">
            <a:spLocks noChangeArrowheads="1"/>
          </p:cNvSpPr>
          <p:nvPr/>
        </p:nvSpPr>
        <p:spPr bwMode="auto">
          <a:xfrm>
            <a:off x="4901147" y="1363811"/>
            <a:ext cx="1809750" cy="3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en-US" altLang="fr-FR" sz="1800" dirty="0">
                <a:latin typeface="Verdana" panose="020B0604030504040204" pitchFamily="34" charset="0"/>
              </a:rPr>
              <a:t>stratosphere</a:t>
            </a:r>
            <a:r>
              <a:rPr lang="fr-FR" altLang="fr-FR" sz="1800" dirty="0">
                <a:latin typeface="Verdana" panose="020B0604030504040204" pitchFamily="34" charset="0"/>
              </a:rPr>
              <a:t> </a:t>
            </a:r>
          </a:p>
        </p:txBody>
      </p:sp>
      <p:sp>
        <p:nvSpPr>
          <p:cNvPr id="58374" name="Text Box 8">
            <a:extLst>
              <a:ext uri="{FF2B5EF4-FFF2-40B4-BE49-F238E27FC236}">
                <a16:creationId xmlns:a16="http://schemas.microsoft.com/office/drawing/2014/main" id="{8DD9AA49-A1E0-43B1-9EA7-8E9C40CEEDCF}"/>
              </a:ext>
            </a:extLst>
          </p:cNvPr>
          <p:cNvSpPr txBox="1">
            <a:spLocks noChangeArrowheads="1"/>
          </p:cNvSpPr>
          <p:nvPr/>
        </p:nvSpPr>
        <p:spPr bwMode="auto">
          <a:xfrm>
            <a:off x="4968227" y="2050658"/>
            <a:ext cx="1911350" cy="3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en-US" altLang="fr-FR" sz="1800" dirty="0">
                <a:solidFill>
                  <a:srgbClr val="000000"/>
                </a:solidFill>
                <a:latin typeface="Verdana" panose="020B0604030504040204" pitchFamily="34" charset="0"/>
              </a:rPr>
              <a:t>troposphere</a:t>
            </a:r>
            <a:r>
              <a:rPr lang="fr-FR" altLang="fr-FR" sz="1800" dirty="0">
                <a:solidFill>
                  <a:srgbClr val="0000CC"/>
                </a:solidFill>
                <a:latin typeface="Verdana" panose="020B0604030504040204" pitchFamily="34" charset="0"/>
              </a:rPr>
              <a:t> </a:t>
            </a:r>
          </a:p>
        </p:txBody>
      </p:sp>
      <p:sp>
        <p:nvSpPr>
          <p:cNvPr id="58376" name="Text Box 10">
            <a:extLst>
              <a:ext uri="{FF2B5EF4-FFF2-40B4-BE49-F238E27FC236}">
                <a16:creationId xmlns:a16="http://schemas.microsoft.com/office/drawing/2014/main" id="{EA99269A-C8E9-4A1E-A685-52B287929BF3}"/>
              </a:ext>
            </a:extLst>
          </p:cNvPr>
          <p:cNvSpPr txBox="1">
            <a:spLocks noChangeArrowheads="1"/>
          </p:cNvSpPr>
          <p:nvPr/>
        </p:nvSpPr>
        <p:spPr bwMode="auto">
          <a:xfrm>
            <a:off x="6373314" y="3589851"/>
            <a:ext cx="19113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SzPct val="25000"/>
              <a:buFontTx/>
              <a:buChar char=" "/>
            </a:pPr>
            <a:r>
              <a:rPr lang="en-US" altLang="fr-FR" sz="1800" b="1" dirty="0">
                <a:solidFill>
                  <a:srgbClr val="3366FF"/>
                </a:solidFill>
                <a:latin typeface="Verdana" panose="020B0604030504040204" pitchFamily="34" charset="0"/>
              </a:rPr>
              <a:t>Evaporation </a:t>
            </a:r>
            <a:r>
              <a:rPr lang="en-US" altLang="fr-FR" sz="1600" dirty="0">
                <a:solidFill>
                  <a:srgbClr val="3366FF"/>
                </a:solidFill>
                <a:latin typeface="Verdana" panose="020B0604030504040204" pitchFamily="34" charset="0"/>
              </a:rPr>
              <a:t>2,5 MJ /kg</a:t>
            </a:r>
          </a:p>
          <a:p>
            <a:pPr algn="ctr" eaLnBrk="1" hangingPunct="1">
              <a:spcBef>
                <a:spcPct val="0"/>
              </a:spcBef>
              <a:buSzPct val="25000"/>
              <a:buFontTx/>
              <a:buChar char=" "/>
            </a:pPr>
            <a:r>
              <a:rPr lang="en-US" altLang="fr-FR" sz="1600" dirty="0">
                <a:solidFill>
                  <a:srgbClr val="3366FF"/>
                </a:solidFill>
                <a:latin typeface="Verdana" panose="020B0604030504040204" pitchFamily="34" charset="0"/>
              </a:rPr>
              <a:t>Convection </a:t>
            </a:r>
          </a:p>
        </p:txBody>
      </p:sp>
      <p:sp>
        <p:nvSpPr>
          <p:cNvPr id="58377" name="Text Box 11">
            <a:extLst>
              <a:ext uri="{FF2B5EF4-FFF2-40B4-BE49-F238E27FC236}">
                <a16:creationId xmlns:a16="http://schemas.microsoft.com/office/drawing/2014/main" id="{8AE753ED-5D6E-4E8D-BB2A-0BAAFAD8FA2A}"/>
              </a:ext>
            </a:extLst>
          </p:cNvPr>
          <p:cNvSpPr txBox="1">
            <a:spLocks noChangeArrowheads="1"/>
          </p:cNvSpPr>
          <p:nvPr/>
        </p:nvSpPr>
        <p:spPr bwMode="auto">
          <a:xfrm>
            <a:off x="1401763" y="4154488"/>
            <a:ext cx="952501"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a:solidFill>
                  <a:srgbClr val="5F5F5F"/>
                </a:solidFill>
                <a:latin typeface="Verdana" panose="020B0604030504040204" pitchFamily="34" charset="0"/>
              </a:rPr>
              <a:t>(0 km)</a:t>
            </a:r>
            <a:r>
              <a:rPr lang="fr-FR" altLang="fr-FR" sz="1800">
                <a:solidFill>
                  <a:srgbClr val="5F5F5F"/>
                </a:solidFill>
                <a:latin typeface="Verdana" panose="020B0604030504040204" pitchFamily="34" charset="0"/>
              </a:rPr>
              <a:t> </a:t>
            </a:r>
          </a:p>
        </p:txBody>
      </p:sp>
      <p:sp>
        <p:nvSpPr>
          <p:cNvPr id="58378" name="Text Box 13">
            <a:extLst>
              <a:ext uri="{FF2B5EF4-FFF2-40B4-BE49-F238E27FC236}">
                <a16:creationId xmlns:a16="http://schemas.microsoft.com/office/drawing/2014/main" id="{0894A746-7D43-4D56-AC71-97E74650B162}"/>
              </a:ext>
            </a:extLst>
          </p:cNvPr>
          <p:cNvSpPr txBox="1">
            <a:spLocks noChangeArrowheads="1"/>
          </p:cNvSpPr>
          <p:nvPr/>
        </p:nvSpPr>
        <p:spPr bwMode="auto">
          <a:xfrm>
            <a:off x="1112839" y="993775"/>
            <a:ext cx="1393826"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dirty="0">
                <a:solidFill>
                  <a:srgbClr val="5F5F5F"/>
                </a:solidFill>
                <a:latin typeface="Verdana" panose="020B0604030504040204" pitchFamily="34" charset="0"/>
              </a:rPr>
              <a:t>(50 km)</a:t>
            </a:r>
            <a:r>
              <a:rPr lang="fr-FR" altLang="fr-FR" sz="1800" dirty="0">
                <a:solidFill>
                  <a:srgbClr val="5F5F5F"/>
                </a:solidFill>
                <a:latin typeface="Verdana" panose="020B0604030504040204" pitchFamily="34" charset="0"/>
              </a:rPr>
              <a:t> </a:t>
            </a:r>
          </a:p>
        </p:txBody>
      </p:sp>
      <p:sp>
        <p:nvSpPr>
          <p:cNvPr id="58379" name="Text Box 14">
            <a:extLst>
              <a:ext uri="{FF2B5EF4-FFF2-40B4-BE49-F238E27FC236}">
                <a16:creationId xmlns:a16="http://schemas.microsoft.com/office/drawing/2014/main" id="{891F981A-8922-4856-BB0D-8BA0024358D4}"/>
              </a:ext>
            </a:extLst>
          </p:cNvPr>
          <p:cNvSpPr txBox="1">
            <a:spLocks noChangeArrowheads="1"/>
          </p:cNvSpPr>
          <p:nvPr/>
        </p:nvSpPr>
        <p:spPr bwMode="auto">
          <a:xfrm>
            <a:off x="1273178" y="1670604"/>
            <a:ext cx="1095375"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dirty="0">
                <a:solidFill>
                  <a:srgbClr val="5F5F5F"/>
                </a:solidFill>
                <a:latin typeface="Verdana" panose="020B0604030504040204" pitchFamily="34" charset="0"/>
              </a:rPr>
              <a:t>(12 km) </a:t>
            </a:r>
          </a:p>
        </p:txBody>
      </p:sp>
      <p:sp>
        <p:nvSpPr>
          <p:cNvPr id="58380" name="Text Box 16">
            <a:extLst>
              <a:ext uri="{FF2B5EF4-FFF2-40B4-BE49-F238E27FC236}">
                <a16:creationId xmlns:a16="http://schemas.microsoft.com/office/drawing/2014/main" id="{EA3276B7-DDBE-4F5F-9526-473BD9A3ABDC}"/>
              </a:ext>
            </a:extLst>
          </p:cNvPr>
          <p:cNvSpPr txBox="1">
            <a:spLocks noChangeArrowheads="1"/>
          </p:cNvSpPr>
          <p:nvPr/>
        </p:nvSpPr>
        <p:spPr bwMode="auto">
          <a:xfrm>
            <a:off x="5012393" y="3820041"/>
            <a:ext cx="14001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SzPct val="25000"/>
              <a:buFontTx/>
              <a:buChar char=" "/>
            </a:pPr>
            <a:r>
              <a:rPr lang="en-US" altLang="fr-FR" sz="1400" dirty="0">
                <a:solidFill>
                  <a:srgbClr val="C00000"/>
                </a:solidFill>
                <a:latin typeface="Verdana" panose="020B0604030504040204" pitchFamily="34" charset="0"/>
              </a:rPr>
              <a:t>surface :</a:t>
            </a:r>
            <a:r>
              <a:rPr lang="en-US" altLang="fr-FR" sz="1400" dirty="0">
                <a:solidFill>
                  <a:srgbClr val="0000CC"/>
                </a:solidFill>
                <a:latin typeface="Verdana" panose="020B0604030504040204" pitchFamily="34" charset="0"/>
              </a:rPr>
              <a:t> oceans: 71%</a:t>
            </a:r>
          </a:p>
          <a:p>
            <a:pPr algn="ctr" eaLnBrk="1" hangingPunct="1">
              <a:spcBef>
                <a:spcPct val="0"/>
              </a:spcBef>
              <a:buSzPct val="25000"/>
              <a:buFontTx/>
              <a:buChar char=" "/>
            </a:pPr>
            <a:r>
              <a:rPr lang="en-US" altLang="fr-FR" sz="1400" dirty="0">
                <a:solidFill>
                  <a:srgbClr val="0000CC"/>
                </a:solidFill>
                <a:latin typeface="Verdana" panose="020B0604030504040204" pitchFamily="34" charset="0"/>
              </a:rPr>
              <a:t>of the globe</a:t>
            </a:r>
            <a:r>
              <a:rPr lang="en-US" altLang="fr-FR" sz="1800" dirty="0">
                <a:solidFill>
                  <a:srgbClr val="0000CC"/>
                </a:solidFill>
                <a:latin typeface="Verdana" panose="020B0604030504040204" pitchFamily="34" charset="0"/>
              </a:rPr>
              <a:t>  </a:t>
            </a:r>
          </a:p>
        </p:txBody>
      </p:sp>
      <p:sp>
        <p:nvSpPr>
          <p:cNvPr id="58381" name="Text Box 23">
            <a:extLst>
              <a:ext uri="{FF2B5EF4-FFF2-40B4-BE49-F238E27FC236}">
                <a16:creationId xmlns:a16="http://schemas.microsoft.com/office/drawing/2014/main" id="{A7107227-F98D-4BE3-868A-C5168A72E67C}"/>
              </a:ext>
            </a:extLst>
          </p:cNvPr>
          <p:cNvSpPr txBox="1">
            <a:spLocks noChangeArrowheads="1"/>
          </p:cNvSpPr>
          <p:nvPr/>
        </p:nvSpPr>
        <p:spPr bwMode="auto">
          <a:xfrm rot="-5400000">
            <a:off x="957797" y="2784931"/>
            <a:ext cx="2114550" cy="307328"/>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fr-FR" altLang="fr-FR" sz="1400" dirty="0">
                <a:solidFill>
                  <a:srgbClr val="000000"/>
                </a:solidFill>
                <a:latin typeface="Verdana" panose="020B0604030504040204" pitchFamily="34" charset="0"/>
              </a:rPr>
              <a:t>Pressure    P(atm)</a:t>
            </a:r>
          </a:p>
        </p:txBody>
      </p:sp>
      <p:sp>
        <p:nvSpPr>
          <p:cNvPr id="58382" name="Line 27">
            <a:extLst>
              <a:ext uri="{FF2B5EF4-FFF2-40B4-BE49-F238E27FC236}">
                <a16:creationId xmlns:a16="http://schemas.microsoft.com/office/drawing/2014/main" id="{52FA35C9-F93D-4E8B-AC87-A928C8877ED8}"/>
              </a:ext>
            </a:extLst>
          </p:cNvPr>
          <p:cNvSpPr>
            <a:spLocks noChangeShapeType="1"/>
          </p:cNvSpPr>
          <p:nvPr/>
        </p:nvSpPr>
        <p:spPr bwMode="auto">
          <a:xfrm>
            <a:off x="2424114" y="4437063"/>
            <a:ext cx="230028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83" name="Text Box 28">
            <a:extLst>
              <a:ext uri="{FF2B5EF4-FFF2-40B4-BE49-F238E27FC236}">
                <a16:creationId xmlns:a16="http://schemas.microsoft.com/office/drawing/2014/main" id="{5FB9C8DA-6F4E-4959-8712-57E12ED8F07E}"/>
              </a:ext>
            </a:extLst>
          </p:cNvPr>
          <p:cNvSpPr txBox="1">
            <a:spLocks noChangeArrowheads="1"/>
          </p:cNvSpPr>
          <p:nvPr/>
        </p:nvSpPr>
        <p:spPr bwMode="auto">
          <a:xfrm>
            <a:off x="4735513" y="2647950"/>
            <a:ext cx="1698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fr-FR" altLang="fr-FR" sz="1400" b="1">
              <a:solidFill>
                <a:srgbClr val="5F5F5F"/>
              </a:solidFill>
              <a:latin typeface="Verdana" panose="020B0604030504040204" pitchFamily="34" charset="0"/>
            </a:endParaRPr>
          </a:p>
        </p:txBody>
      </p:sp>
      <p:sp>
        <p:nvSpPr>
          <p:cNvPr id="58385" name="AutoShape 28">
            <a:extLst>
              <a:ext uri="{FF2B5EF4-FFF2-40B4-BE49-F238E27FC236}">
                <a16:creationId xmlns:a16="http://schemas.microsoft.com/office/drawing/2014/main" id="{3F92F8D5-9AB2-49C7-A80D-E8C0559708E3}"/>
              </a:ext>
            </a:extLst>
          </p:cNvPr>
          <p:cNvSpPr>
            <a:spLocks/>
          </p:cNvSpPr>
          <p:nvPr/>
        </p:nvSpPr>
        <p:spPr bwMode="auto">
          <a:xfrm>
            <a:off x="4748213" y="1844675"/>
            <a:ext cx="152400" cy="2592388"/>
          </a:xfrm>
          <a:prstGeom prst="rightBrace">
            <a:avLst>
              <a:gd name="adj1" fmla="val 14175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6" name="AutoShape 29">
            <a:extLst>
              <a:ext uri="{FF2B5EF4-FFF2-40B4-BE49-F238E27FC236}">
                <a16:creationId xmlns:a16="http://schemas.microsoft.com/office/drawing/2014/main" id="{A191C103-5399-407B-8BAF-E57A0817478F}"/>
              </a:ext>
            </a:extLst>
          </p:cNvPr>
          <p:cNvSpPr>
            <a:spLocks/>
          </p:cNvSpPr>
          <p:nvPr/>
        </p:nvSpPr>
        <p:spPr bwMode="auto">
          <a:xfrm>
            <a:off x="4800600" y="1196975"/>
            <a:ext cx="71438" cy="647700"/>
          </a:xfrm>
          <a:prstGeom prst="rightBrace">
            <a:avLst>
              <a:gd name="adj1" fmla="val 7555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7" name="Line 30">
            <a:extLst>
              <a:ext uri="{FF2B5EF4-FFF2-40B4-BE49-F238E27FC236}">
                <a16:creationId xmlns:a16="http://schemas.microsoft.com/office/drawing/2014/main" id="{0E0FBC30-8DE8-4F40-9B90-8584C9B2FB3A}"/>
              </a:ext>
            </a:extLst>
          </p:cNvPr>
          <p:cNvSpPr>
            <a:spLocks noChangeShapeType="1"/>
          </p:cNvSpPr>
          <p:nvPr/>
        </p:nvSpPr>
        <p:spPr bwMode="auto">
          <a:xfrm>
            <a:off x="4872038" y="1844675"/>
            <a:ext cx="5688012" cy="0"/>
          </a:xfrm>
          <a:prstGeom prst="line">
            <a:avLst/>
          </a:prstGeom>
          <a:noFill/>
          <a:ln w="762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58388" name="Line 31">
            <a:extLst>
              <a:ext uri="{FF2B5EF4-FFF2-40B4-BE49-F238E27FC236}">
                <a16:creationId xmlns:a16="http://schemas.microsoft.com/office/drawing/2014/main" id="{546DDDBC-F6C0-4FAE-AFB9-862C71407D92}"/>
              </a:ext>
            </a:extLst>
          </p:cNvPr>
          <p:cNvSpPr>
            <a:spLocks noChangeShapeType="1"/>
          </p:cNvSpPr>
          <p:nvPr/>
        </p:nvSpPr>
        <p:spPr bwMode="auto">
          <a:xfrm flipV="1">
            <a:off x="4872039" y="4365625"/>
            <a:ext cx="540067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89" name="AutoShape 32">
            <a:extLst>
              <a:ext uri="{FF2B5EF4-FFF2-40B4-BE49-F238E27FC236}">
                <a16:creationId xmlns:a16="http://schemas.microsoft.com/office/drawing/2014/main" id="{05AFE9CE-9F82-438A-9F8B-9F9BF9FF5E88}"/>
              </a:ext>
            </a:extLst>
          </p:cNvPr>
          <p:cNvSpPr>
            <a:spLocks noChangeArrowheads="1"/>
          </p:cNvSpPr>
          <p:nvPr/>
        </p:nvSpPr>
        <p:spPr bwMode="auto">
          <a:xfrm>
            <a:off x="5880100" y="2814285"/>
            <a:ext cx="1079500" cy="215900"/>
          </a:xfrm>
          <a:prstGeom prst="cloudCallout">
            <a:avLst>
              <a:gd name="adj1" fmla="val -14560"/>
              <a:gd name="adj2" fmla="val -63972"/>
            </a:avLst>
          </a:prstGeom>
          <a:solidFill>
            <a:schemeClr val="accent1">
              <a:lumMod val="40000"/>
              <a:lumOff val="60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58390" name="Line 34">
            <a:extLst>
              <a:ext uri="{FF2B5EF4-FFF2-40B4-BE49-F238E27FC236}">
                <a16:creationId xmlns:a16="http://schemas.microsoft.com/office/drawing/2014/main" id="{3F79A7D5-389B-4E6C-B6AD-54E08FDE5F4D}"/>
              </a:ext>
            </a:extLst>
          </p:cNvPr>
          <p:cNvSpPr>
            <a:spLocks noChangeShapeType="1"/>
          </p:cNvSpPr>
          <p:nvPr/>
        </p:nvSpPr>
        <p:spPr bwMode="auto">
          <a:xfrm flipV="1">
            <a:off x="8284664" y="1049403"/>
            <a:ext cx="0"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391" name="Line 35">
            <a:extLst>
              <a:ext uri="{FF2B5EF4-FFF2-40B4-BE49-F238E27FC236}">
                <a16:creationId xmlns:a16="http://schemas.microsoft.com/office/drawing/2014/main" id="{91F08FBC-8743-448C-B8D5-110F8868174E}"/>
              </a:ext>
            </a:extLst>
          </p:cNvPr>
          <p:cNvSpPr>
            <a:spLocks noChangeShapeType="1"/>
          </p:cNvSpPr>
          <p:nvPr/>
        </p:nvSpPr>
        <p:spPr bwMode="auto">
          <a:xfrm flipH="1" flipV="1">
            <a:off x="6516081" y="1126084"/>
            <a:ext cx="9077" cy="1619697"/>
          </a:xfrm>
          <a:prstGeom prst="line">
            <a:avLst/>
          </a:prstGeom>
          <a:noFill/>
          <a:ln w="762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392" name="Line 36">
            <a:extLst>
              <a:ext uri="{FF2B5EF4-FFF2-40B4-BE49-F238E27FC236}">
                <a16:creationId xmlns:a16="http://schemas.microsoft.com/office/drawing/2014/main" id="{7AB8937A-CCDB-447E-B34C-C8645CB8899D}"/>
              </a:ext>
            </a:extLst>
          </p:cNvPr>
          <p:cNvSpPr>
            <a:spLocks noChangeShapeType="1"/>
          </p:cNvSpPr>
          <p:nvPr/>
        </p:nvSpPr>
        <p:spPr bwMode="auto">
          <a:xfrm flipH="1" flipV="1">
            <a:off x="7010623" y="1043970"/>
            <a:ext cx="9075" cy="1697400"/>
          </a:xfrm>
          <a:prstGeom prst="line">
            <a:avLst/>
          </a:prstGeom>
          <a:noFill/>
          <a:ln w="762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393" name="Line 37">
            <a:extLst>
              <a:ext uri="{FF2B5EF4-FFF2-40B4-BE49-F238E27FC236}">
                <a16:creationId xmlns:a16="http://schemas.microsoft.com/office/drawing/2014/main" id="{B8707315-96A8-41E9-840C-04578E9B32D8}"/>
              </a:ext>
            </a:extLst>
          </p:cNvPr>
          <p:cNvSpPr>
            <a:spLocks noChangeShapeType="1"/>
          </p:cNvSpPr>
          <p:nvPr/>
        </p:nvSpPr>
        <p:spPr bwMode="auto">
          <a:xfrm flipV="1">
            <a:off x="5025152" y="906110"/>
            <a:ext cx="0" cy="33845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pic>
        <p:nvPicPr>
          <p:cNvPr id="58394" name="Picture 40" descr="See original image">
            <a:extLst>
              <a:ext uri="{FF2B5EF4-FFF2-40B4-BE49-F238E27FC236}">
                <a16:creationId xmlns:a16="http://schemas.microsoft.com/office/drawing/2014/main" id="{A63C1022-790B-463F-B664-543641B03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26" y="4699491"/>
            <a:ext cx="351480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5" name="Text Box 43">
            <a:extLst>
              <a:ext uri="{FF2B5EF4-FFF2-40B4-BE49-F238E27FC236}">
                <a16:creationId xmlns:a16="http://schemas.microsoft.com/office/drawing/2014/main" id="{F6F0BF0A-898F-4A87-AEAA-0DA7A4510CE5}"/>
              </a:ext>
            </a:extLst>
          </p:cNvPr>
          <p:cNvSpPr txBox="1">
            <a:spLocks noChangeArrowheads="1"/>
          </p:cNvSpPr>
          <p:nvPr/>
        </p:nvSpPr>
        <p:spPr bwMode="auto">
          <a:xfrm>
            <a:off x="4515712" y="4808947"/>
            <a:ext cx="348572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fr-FR" sz="1800" dirty="0">
                <a:solidFill>
                  <a:srgbClr val="0066FF"/>
                </a:solidFill>
              </a:rPr>
              <a:t>Water, water vapor &amp; clouds </a:t>
            </a:r>
            <a:r>
              <a:rPr lang="en-US" altLang="fr-FR" sz="1800" dirty="0"/>
              <a:t>equalize OLR in the 220 W/m² to 280 W/m² range</a:t>
            </a:r>
          </a:p>
          <a:p>
            <a:pPr eaLnBrk="1" hangingPunct="1">
              <a:spcBef>
                <a:spcPct val="50000"/>
              </a:spcBef>
              <a:buFontTx/>
              <a:buNone/>
            </a:pPr>
            <a:r>
              <a:rPr lang="en-US" altLang="fr-FR" sz="1800" dirty="0"/>
              <a:t>Instead of 2 W/m² to 1300 W/m² on the Moon</a:t>
            </a:r>
          </a:p>
        </p:txBody>
      </p:sp>
      <p:sp>
        <p:nvSpPr>
          <p:cNvPr id="58396" name="Line 44">
            <a:extLst>
              <a:ext uri="{FF2B5EF4-FFF2-40B4-BE49-F238E27FC236}">
                <a16:creationId xmlns:a16="http://schemas.microsoft.com/office/drawing/2014/main" id="{2AC8508F-159F-417D-A449-21D4FB94D022}"/>
              </a:ext>
            </a:extLst>
          </p:cNvPr>
          <p:cNvSpPr>
            <a:spLocks noChangeShapeType="1"/>
          </p:cNvSpPr>
          <p:nvPr/>
        </p:nvSpPr>
        <p:spPr bwMode="auto">
          <a:xfrm flipV="1">
            <a:off x="6582737" y="3142956"/>
            <a:ext cx="0" cy="1079500"/>
          </a:xfrm>
          <a:prstGeom prst="line">
            <a:avLst/>
          </a:prstGeom>
          <a:noFill/>
          <a:ln w="38100" cmpd="dbl">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397" name="Rectangle 45">
            <a:extLst>
              <a:ext uri="{FF2B5EF4-FFF2-40B4-BE49-F238E27FC236}">
                <a16:creationId xmlns:a16="http://schemas.microsoft.com/office/drawing/2014/main" id="{FF83B918-2B36-4F9D-81AA-E7BFCB18EE0A}"/>
              </a:ext>
            </a:extLst>
          </p:cNvPr>
          <p:cNvSpPr>
            <a:spLocks noChangeArrowheads="1"/>
          </p:cNvSpPr>
          <p:nvPr/>
        </p:nvSpPr>
        <p:spPr bwMode="auto">
          <a:xfrm>
            <a:off x="5375275" y="2598385"/>
            <a:ext cx="167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3366FF"/>
                </a:solidFill>
              </a:rPr>
              <a:t>condensation</a:t>
            </a:r>
          </a:p>
        </p:txBody>
      </p:sp>
      <p:sp>
        <p:nvSpPr>
          <p:cNvPr id="58398" name="Text Box 46">
            <a:extLst>
              <a:ext uri="{FF2B5EF4-FFF2-40B4-BE49-F238E27FC236}">
                <a16:creationId xmlns:a16="http://schemas.microsoft.com/office/drawing/2014/main" id="{622906B2-6210-4A4F-BB60-A59E35C44B4A}"/>
              </a:ext>
            </a:extLst>
          </p:cNvPr>
          <p:cNvSpPr txBox="1">
            <a:spLocks noChangeArrowheads="1"/>
          </p:cNvSpPr>
          <p:nvPr/>
        </p:nvSpPr>
        <p:spPr bwMode="auto">
          <a:xfrm>
            <a:off x="2507548" y="2576092"/>
            <a:ext cx="2414588" cy="307777"/>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fr-FR" sz="1400" b="1" dirty="0">
                <a:solidFill>
                  <a:schemeClr val="accent1"/>
                </a:solidFill>
              </a:rPr>
              <a:t>“pellicle” of water vapor </a:t>
            </a:r>
          </a:p>
        </p:txBody>
      </p:sp>
      <p:sp>
        <p:nvSpPr>
          <p:cNvPr id="58400" name="Line 27">
            <a:extLst>
              <a:ext uri="{FF2B5EF4-FFF2-40B4-BE49-F238E27FC236}">
                <a16:creationId xmlns:a16="http://schemas.microsoft.com/office/drawing/2014/main" id="{3B3B80CB-D994-4901-8C69-D94921F1440C}"/>
              </a:ext>
            </a:extLst>
          </p:cNvPr>
          <p:cNvSpPr>
            <a:spLocks noChangeShapeType="1"/>
          </p:cNvSpPr>
          <p:nvPr/>
        </p:nvSpPr>
        <p:spPr bwMode="auto">
          <a:xfrm>
            <a:off x="2420939" y="1190625"/>
            <a:ext cx="2300287" cy="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01" name="Text Box 49">
            <a:extLst>
              <a:ext uri="{FF2B5EF4-FFF2-40B4-BE49-F238E27FC236}">
                <a16:creationId xmlns:a16="http://schemas.microsoft.com/office/drawing/2014/main" id="{907D13F8-ED8F-4A48-B6C0-E0F2609A02DF}"/>
              </a:ext>
            </a:extLst>
          </p:cNvPr>
          <p:cNvSpPr txBox="1">
            <a:spLocks noChangeArrowheads="1"/>
          </p:cNvSpPr>
          <p:nvPr/>
        </p:nvSpPr>
        <p:spPr bwMode="auto">
          <a:xfrm>
            <a:off x="3432176" y="1628776"/>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800"/>
              <a:t>tropopause</a:t>
            </a:r>
          </a:p>
        </p:txBody>
      </p:sp>
      <p:sp>
        <p:nvSpPr>
          <p:cNvPr id="58402" name="ZoneTexte 34">
            <a:extLst>
              <a:ext uri="{FF2B5EF4-FFF2-40B4-BE49-F238E27FC236}">
                <a16:creationId xmlns:a16="http://schemas.microsoft.com/office/drawing/2014/main" id="{E949ED9C-00FA-47D6-93A7-CFAC7898583B}"/>
              </a:ext>
            </a:extLst>
          </p:cNvPr>
          <p:cNvSpPr txBox="1">
            <a:spLocks noChangeArrowheads="1"/>
          </p:cNvSpPr>
          <p:nvPr/>
        </p:nvSpPr>
        <p:spPr bwMode="auto">
          <a:xfrm>
            <a:off x="4309788" y="453911"/>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dirty="0">
                <a:solidFill>
                  <a:srgbClr val="C00000"/>
                </a:solidFill>
              </a:rPr>
              <a:t>22 W/m²</a:t>
            </a:r>
          </a:p>
        </p:txBody>
      </p:sp>
      <p:sp>
        <p:nvSpPr>
          <p:cNvPr id="58403" name="ZoneTexte 35">
            <a:extLst>
              <a:ext uri="{FF2B5EF4-FFF2-40B4-BE49-F238E27FC236}">
                <a16:creationId xmlns:a16="http://schemas.microsoft.com/office/drawing/2014/main" id="{6C5AE5C3-BB56-4AD4-904D-8981C7BC350E}"/>
              </a:ext>
            </a:extLst>
          </p:cNvPr>
          <p:cNvSpPr txBox="1">
            <a:spLocks noChangeArrowheads="1"/>
          </p:cNvSpPr>
          <p:nvPr/>
        </p:nvSpPr>
        <p:spPr bwMode="auto">
          <a:xfrm>
            <a:off x="5669674" y="510822"/>
            <a:ext cx="1936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dirty="0">
                <a:solidFill>
                  <a:srgbClr val="0000CC"/>
                </a:solidFill>
              </a:rPr>
              <a:t>200 W/m²</a:t>
            </a:r>
          </a:p>
        </p:txBody>
      </p:sp>
      <p:sp>
        <p:nvSpPr>
          <p:cNvPr id="58404" name="ZoneTexte 36">
            <a:extLst>
              <a:ext uri="{FF2B5EF4-FFF2-40B4-BE49-F238E27FC236}">
                <a16:creationId xmlns:a16="http://schemas.microsoft.com/office/drawing/2014/main" id="{C6288589-2835-4E84-8AAA-0850E77DB599}"/>
              </a:ext>
            </a:extLst>
          </p:cNvPr>
          <p:cNvSpPr txBox="1">
            <a:spLocks noChangeArrowheads="1"/>
          </p:cNvSpPr>
          <p:nvPr/>
        </p:nvSpPr>
        <p:spPr bwMode="auto">
          <a:xfrm>
            <a:off x="7464138" y="518015"/>
            <a:ext cx="21643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t>max: 18 W/m²</a:t>
            </a:r>
          </a:p>
        </p:txBody>
      </p:sp>
      <p:sp>
        <p:nvSpPr>
          <p:cNvPr id="58405" name="Espace réservé du numéro de diapositive 40">
            <a:extLst>
              <a:ext uri="{FF2B5EF4-FFF2-40B4-BE49-F238E27FC236}">
                <a16:creationId xmlns:a16="http://schemas.microsoft.com/office/drawing/2014/main" id="{BF84B606-65EA-4D01-A20D-6E09FAA4FF70}"/>
              </a:ext>
            </a:extLst>
          </p:cNvPr>
          <p:cNvSpPr>
            <a:spLocks noGrp="1"/>
          </p:cNvSpPr>
          <p:nvPr>
            <p:ph type="sldNum" sz="quarter" idx="12"/>
          </p:nvPr>
        </p:nvSpPr>
        <p:spPr>
          <a:xfrm>
            <a:off x="11509627" y="6323503"/>
            <a:ext cx="46139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B0B5A8-9442-422D-924F-1A30002730F8}" type="slidenum">
              <a:rPr lang="fr-FR" altLang="fr-FR" sz="1400"/>
              <a:pPr>
                <a:spcBef>
                  <a:spcPct val="0"/>
                </a:spcBef>
                <a:buFontTx/>
                <a:buNone/>
              </a:pPr>
              <a:t>14</a:t>
            </a:fld>
            <a:endParaRPr lang="fr-FR" altLang="fr-FR" sz="1400" dirty="0"/>
          </a:p>
        </p:txBody>
      </p:sp>
      <p:sp>
        <p:nvSpPr>
          <p:cNvPr id="2" name="ZoneTexte 1">
            <a:extLst>
              <a:ext uri="{FF2B5EF4-FFF2-40B4-BE49-F238E27FC236}">
                <a16:creationId xmlns:a16="http://schemas.microsoft.com/office/drawing/2014/main" id="{E8BFAD30-25FB-4CA8-8995-E252D4A2E152}"/>
              </a:ext>
            </a:extLst>
          </p:cNvPr>
          <p:cNvSpPr txBox="1"/>
          <p:nvPr/>
        </p:nvSpPr>
        <p:spPr>
          <a:xfrm>
            <a:off x="28607" y="2587622"/>
            <a:ext cx="2079977" cy="923330"/>
          </a:xfrm>
          <a:prstGeom prst="rect">
            <a:avLst/>
          </a:prstGeom>
          <a:noFill/>
        </p:spPr>
        <p:txBody>
          <a:bodyPr wrap="square" rtlCol="0">
            <a:spAutoFit/>
          </a:bodyPr>
          <a:lstStyle/>
          <a:p>
            <a:r>
              <a:rPr lang="fr-FR" b="1" dirty="0" err="1">
                <a:solidFill>
                  <a:srgbClr val="0066FF"/>
                </a:solidFill>
                <a:effectLst>
                  <a:outerShdw blurRad="38100" dist="38100" dir="2700000" algn="tl">
                    <a:srgbClr val="000000">
                      <a:alpha val="43137"/>
                    </a:srgbClr>
                  </a:outerShdw>
                </a:effectLst>
              </a:rPr>
              <a:t>Troposphere</a:t>
            </a:r>
            <a:r>
              <a:rPr lang="fr-FR" b="1" dirty="0">
                <a:solidFill>
                  <a:srgbClr val="0066FF"/>
                </a:solidFill>
                <a:effectLst>
                  <a:outerShdw blurRad="38100" dist="38100" dir="2700000" algn="tl">
                    <a:srgbClr val="000000">
                      <a:alpha val="43137"/>
                    </a:srgbClr>
                  </a:outerShdw>
                </a:effectLst>
              </a:rPr>
              <a:t>:</a:t>
            </a:r>
          </a:p>
          <a:p>
            <a:r>
              <a:rPr lang="fr-FR" b="1" dirty="0">
                <a:solidFill>
                  <a:srgbClr val="0066FF"/>
                </a:solidFill>
                <a:effectLst>
                  <a:outerShdw blurRad="38100" dist="38100" dir="2700000" algn="tl">
                    <a:srgbClr val="000000">
                      <a:alpha val="43137"/>
                    </a:srgbClr>
                  </a:outerShdw>
                </a:effectLst>
              </a:rPr>
              <a:t> </a:t>
            </a:r>
            <a:r>
              <a:rPr lang="fr-FR" b="1" i="1" dirty="0" err="1">
                <a:solidFill>
                  <a:srgbClr val="0066FF"/>
                </a:solidFill>
                <a:effectLst>
                  <a:outerShdw blurRad="38100" dist="38100" dir="2700000" algn="tl">
                    <a:srgbClr val="000000">
                      <a:alpha val="43137"/>
                    </a:srgbClr>
                  </a:outerShdw>
                </a:effectLst>
              </a:rPr>
              <a:t>Higher</a:t>
            </a:r>
            <a:r>
              <a:rPr lang="fr-FR" b="1" i="1" dirty="0">
                <a:solidFill>
                  <a:srgbClr val="0066FF"/>
                </a:solidFill>
                <a:effectLst>
                  <a:outerShdw blurRad="38100" dist="38100" dir="2700000" algn="tl">
                    <a:srgbClr val="000000">
                      <a:alpha val="43137"/>
                    </a:srgbClr>
                  </a:outerShdw>
                </a:effectLst>
              </a:rPr>
              <a:t> &amp; </a:t>
            </a:r>
            <a:r>
              <a:rPr lang="fr-FR" b="1" i="1" dirty="0" err="1">
                <a:solidFill>
                  <a:srgbClr val="0066FF"/>
                </a:solidFill>
                <a:effectLst>
                  <a:outerShdw blurRad="38100" dist="38100" dir="2700000" algn="tl">
                    <a:srgbClr val="000000">
                      <a:alpha val="43137"/>
                    </a:srgbClr>
                  </a:outerShdw>
                </a:effectLst>
              </a:rPr>
              <a:t>cooler</a:t>
            </a:r>
            <a:r>
              <a:rPr lang="fr-FR" b="1" i="1" dirty="0">
                <a:solidFill>
                  <a:srgbClr val="0066FF"/>
                </a:solidFill>
                <a:effectLst>
                  <a:outerShdw blurRad="38100" dist="38100" dir="2700000" algn="tl">
                    <a:srgbClr val="000000">
                      <a:alpha val="43137"/>
                    </a:srgbClr>
                  </a:outerShdw>
                </a:effectLst>
              </a:rPr>
              <a:t> !</a:t>
            </a:r>
          </a:p>
          <a:p>
            <a:r>
              <a:rPr lang="fr-FR" b="1" i="1" dirty="0" err="1">
                <a:solidFill>
                  <a:srgbClr val="0066FF"/>
                </a:solidFill>
                <a:effectLst>
                  <a:outerShdw blurRad="38100" dist="38100" dir="2700000" algn="tl">
                    <a:srgbClr val="000000">
                      <a:alpha val="43137"/>
                    </a:srgbClr>
                  </a:outerShdw>
                </a:effectLst>
              </a:rPr>
              <a:t>Lower</a:t>
            </a:r>
            <a:r>
              <a:rPr lang="fr-FR" b="1" i="1" dirty="0">
                <a:solidFill>
                  <a:srgbClr val="0066FF"/>
                </a:solidFill>
                <a:effectLst>
                  <a:outerShdw blurRad="38100" dist="38100" dir="2700000" algn="tl">
                    <a:srgbClr val="000000">
                      <a:alpha val="43137"/>
                    </a:srgbClr>
                  </a:outerShdw>
                </a:effectLst>
              </a:rPr>
              <a:t>  &amp; </a:t>
            </a:r>
            <a:r>
              <a:rPr lang="fr-FR" b="1" i="1" dirty="0" err="1">
                <a:solidFill>
                  <a:srgbClr val="0066FF"/>
                </a:solidFill>
                <a:effectLst>
                  <a:outerShdw blurRad="38100" dist="38100" dir="2700000" algn="tl">
                    <a:srgbClr val="000000">
                      <a:alpha val="43137"/>
                    </a:srgbClr>
                  </a:outerShdw>
                </a:effectLst>
              </a:rPr>
              <a:t>warmer</a:t>
            </a:r>
            <a:r>
              <a:rPr lang="fr-FR" b="1" i="1" dirty="0">
                <a:solidFill>
                  <a:srgbClr val="0066FF"/>
                </a:solidFill>
                <a:effectLst>
                  <a:outerShdw blurRad="38100" dist="38100" dir="2700000" algn="tl">
                    <a:srgbClr val="000000">
                      <a:alpha val="43137"/>
                    </a:srgbClr>
                  </a:outerShdw>
                </a:effectLst>
              </a:rPr>
              <a:t>! </a:t>
            </a:r>
          </a:p>
        </p:txBody>
      </p:sp>
      <p:sp>
        <p:nvSpPr>
          <p:cNvPr id="3" name="ZoneTexte 2">
            <a:extLst>
              <a:ext uri="{FF2B5EF4-FFF2-40B4-BE49-F238E27FC236}">
                <a16:creationId xmlns:a16="http://schemas.microsoft.com/office/drawing/2014/main" id="{3F1DF541-2BD8-469D-9A95-B193C20DD909}"/>
              </a:ext>
            </a:extLst>
          </p:cNvPr>
          <p:cNvSpPr txBox="1"/>
          <p:nvPr/>
        </p:nvSpPr>
        <p:spPr>
          <a:xfrm>
            <a:off x="2280444" y="596047"/>
            <a:ext cx="2160587" cy="369332"/>
          </a:xfrm>
          <a:prstGeom prst="rect">
            <a:avLst/>
          </a:prstGeom>
          <a:solidFill>
            <a:schemeClr val="bg1"/>
          </a:solidFill>
        </p:spPr>
        <p:txBody>
          <a:bodyPr wrap="square" rtlCol="0">
            <a:spAutoFit/>
          </a:bodyPr>
          <a:lstStyle/>
          <a:p>
            <a:pPr algn="ctr"/>
            <a:r>
              <a:rPr lang="en-US" dirty="0"/>
              <a:t>Temperatures K</a:t>
            </a:r>
          </a:p>
        </p:txBody>
      </p:sp>
      <p:sp>
        <p:nvSpPr>
          <p:cNvPr id="39" name="Rectangle 38">
            <a:extLst>
              <a:ext uri="{FF2B5EF4-FFF2-40B4-BE49-F238E27FC236}">
                <a16:creationId xmlns:a16="http://schemas.microsoft.com/office/drawing/2014/main" id="{35CD7BB2-32D3-4B39-9377-B3395B41DD1D}"/>
              </a:ext>
            </a:extLst>
          </p:cNvPr>
          <p:cNvSpPr>
            <a:spLocks noChangeArrowheads="1"/>
          </p:cNvSpPr>
          <p:nvPr/>
        </p:nvSpPr>
        <p:spPr bwMode="auto">
          <a:xfrm>
            <a:off x="-28607" y="0"/>
            <a:ext cx="12192000" cy="6807200"/>
          </a:xfrm>
          <a:prstGeom prst="rect">
            <a:avLst/>
          </a:prstGeom>
          <a:noFill/>
          <a:ln w="762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0" name="AutoShape 32">
            <a:extLst>
              <a:ext uri="{FF2B5EF4-FFF2-40B4-BE49-F238E27FC236}">
                <a16:creationId xmlns:a16="http://schemas.microsoft.com/office/drawing/2014/main" id="{2EEDBAD0-8F43-45BD-953A-1436C8889438}"/>
              </a:ext>
            </a:extLst>
          </p:cNvPr>
          <p:cNvSpPr>
            <a:spLocks noChangeArrowheads="1"/>
          </p:cNvSpPr>
          <p:nvPr/>
        </p:nvSpPr>
        <p:spPr bwMode="auto">
          <a:xfrm>
            <a:off x="5205847" y="3419123"/>
            <a:ext cx="1079500" cy="215900"/>
          </a:xfrm>
          <a:prstGeom prst="cloudCallout">
            <a:avLst>
              <a:gd name="adj1" fmla="val -14560"/>
              <a:gd name="adj2" fmla="val -63972"/>
            </a:avLst>
          </a:prstGeom>
          <a:solidFill>
            <a:schemeClr val="accent1">
              <a:lumMod val="60000"/>
              <a:lumOff val="40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41" name="ZoneTexte 40">
            <a:extLst>
              <a:ext uri="{FF2B5EF4-FFF2-40B4-BE49-F238E27FC236}">
                <a16:creationId xmlns:a16="http://schemas.microsoft.com/office/drawing/2014/main" id="{1673ADAE-E752-485A-960E-51BB5D5AE2D9}"/>
              </a:ext>
            </a:extLst>
          </p:cNvPr>
          <p:cNvSpPr txBox="1"/>
          <p:nvPr/>
        </p:nvSpPr>
        <p:spPr>
          <a:xfrm rot="21067442">
            <a:off x="147616" y="2036496"/>
            <a:ext cx="1654832" cy="461665"/>
          </a:xfrm>
          <a:prstGeom prst="rect">
            <a:avLst/>
          </a:prstGeom>
          <a:noFill/>
        </p:spPr>
        <p:txBody>
          <a:bodyPr wrap="square" rtlCol="0">
            <a:spAutoFit/>
          </a:bodyPr>
          <a:lstStyle/>
          <a:p>
            <a:r>
              <a:rPr lang="fr-FR" sz="2400" b="1" dirty="0" err="1">
                <a:solidFill>
                  <a:srgbClr val="0066FF"/>
                </a:solidFill>
                <a:effectLst>
                  <a:outerShdw blurRad="38100" dist="38100" dir="2700000" algn="tl">
                    <a:srgbClr val="000000">
                      <a:alpha val="43137"/>
                    </a:srgbClr>
                  </a:outerShdw>
                </a:effectLst>
              </a:rPr>
              <a:t>dynamic</a:t>
            </a:r>
            <a:endParaRPr lang="fr-FR" sz="2400" b="1" dirty="0">
              <a:solidFill>
                <a:srgbClr val="0066FF"/>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1E97ECB6-4028-4188-A618-A1269A295443}"/>
              </a:ext>
            </a:extLst>
          </p:cNvPr>
          <p:cNvSpPr/>
          <p:nvPr/>
        </p:nvSpPr>
        <p:spPr>
          <a:xfrm>
            <a:off x="7897314" y="4616747"/>
            <a:ext cx="4137897" cy="1938992"/>
          </a:xfrm>
          <a:prstGeom prst="rect">
            <a:avLst/>
          </a:prstGeom>
          <a:ln>
            <a:solidFill>
              <a:schemeClr val="tx1"/>
            </a:solidFill>
          </a:ln>
        </p:spPr>
        <p:txBody>
          <a:bodyPr wrap="square">
            <a:spAutoFit/>
          </a:bodyPr>
          <a:lstStyle/>
          <a:p>
            <a:r>
              <a:rPr lang="en-US" b="1" dirty="0">
                <a:latin typeface="Times New Roman" panose="02020603050405020304" pitchFamily="18" charset="0"/>
                <a:ea typeface="Calibri" panose="020F0502020204030204" pitchFamily="34" charset="0"/>
              </a:rPr>
              <a:t>Deceptive claims:  </a:t>
            </a:r>
          </a:p>
          <a:p>
            <a:r>
              <a:rPr lang="en-US" dirty="0">
                <a:latin typeface="Times New Roman" panose="02020603050405020304" pitchFamily="18" charset="0"/>
                <a:ea typeface="Calibri" panose="020F0502020204030204" pitchFamily="34" charset="0"/>
              </a:rPr>
              <a:t>Kiehl and Trenberth schemes: </a:t>
            </a:r>
            <a:r>
              <a:rPr lang="en-US" dirty="0">
                <a:latin typeface="Times New Roman" panose="02020603050405020304" pitchFamily="18" charset="0"/>
              </a:rPr>
              <a:t>thermal IR from the surface is </a:t>
            </a:r>
            <a:r>
              <a:rPr lang="en-US" b="1" u="sng" dirty="0">
                <a:latin typeface="Times New Roman" panose="02020603050405020304" pitchFamily="18" charset="0"/>
              </a:rPr>
              <a:t>over-</a:t>
            </a:r>
            <a:r>
              <a:rPr lang="en-US" dirty="0">
                <a:latin typeface="Times New Roman" panose="02020603050405020304" pitchFamily="18" charset="0"/>
              </a:rPr>
              <a:t>estimated by about 10% (some 30 W/m² !)</a:t>
            </a:r>
          </a:p>
          <a:p>
            <a:r>
              <a:rPr lang="en-US" sz="1600" dirty="0">
                <a:solidFill>
                  <a:srgbClr val="002060"/>
                </a:solidFill>
                <a:latin typeface="Times New Roman" panose="02020603050405020304" pitchFamily="18" charset="0"/>
                <a:ea typeface="Calibri" panose="020F0502020204030204" pitchFamily="34" charset="0"/>
              </a:rPr>
              <a:t>See: Feldman, Daniel R. et al. </a:t>
            </a:r>
            <a:r>
              <a:rPr lang="en-US" sz="1600" i="1" dirty="0">
                <a:solidFill>
                  <a:srgbClr val="002060"/>
                </a:solidFill>
                <a:latin typeface="Times New Roman" panose="02020603050405020304" pitchFamily="18" charset="0"/>
                <a:ea typeface="Calibri" panose="020F0502020204030204" pitchFamily="34" charset="0"/>
              </a:rPr>
              <a:t>Far-infrared surface emissivity and Climate</a:t>
            </a:r>
            <a:r>
              <a:rPr lang="en-US" sz="1600" dirty="0">
                <a:solidFill>
                  <a:srgbClr val="002060"/>
                </a:solidFill>
                <a:latin typeface="Times New Roman" panose="02020603050405020304" pitchFamily="18" charset="0"/>
                <a:ea typeface="Calibri" panose="020F0502020204030204" pitchFamily="34" charset="0"/>
              </a:rPr>
              <a:t> PNAS 2014 vol. 111 n</a:t>
            </a:r>
            <a:r>
              <a:rPr lang="en-US" sz="1600" baseline="30000" dirty="0">
                <a:solidFill>
                  <a:srgbClr val="002060"/>
                </a:solidFill>
                <a:latin typeface="Times New Roman" panose="02020603050405020304" pitchFamily="18" charset="0"/>
                <a:ea typeface="Calibri" panose="020F0502020204030204" pitchFamily="34" charset="0"/>
              </a:rPr>
              <a:t>o</a:t>
            </a:r>
            <a:r>
              <a:rPr lang="en-US" sz="1600" dirty="0">
                <a:solidFill>
                  <a:srgbClr val="002060"/>
                </a:solidFill>
                <a:latin typeface="Times New Roman" panose="02020603050405020304" pitchFamily="18" charset="0"/>
                <a:ea typeface="Calibri" panose="020F0502020204030204" pitchFamily="34" charset="0"/>
              </a:rPr>
              <a:t>. 46</a:t>
            </a:r>
            <a:endParaRPr lang="en-US" sz="1600" dirty="0">
              <a:solidFill>
                <a:srgbClr val="002060"/>
              </a:solidFill>
            </a:endParaRPr>
          </a:p>
        </p:txBody>
      </p:sp>
      <p:sp>
        <p:nvSpPr>
          <p:cNvPr id="46" name="Soleil 45">
            <a:extLst>
              <a:ext uri="{FF2B5EF4-FFF2-40B4-BE49-F238E27FC236}">
                <a16:creationId xmlns:a16="http://schemas.microsoft.com/office/drawing/2014/main" id="{CFE67911-C516-4CE5-8193-F48153FC87FC}"/>
              </a:ext>
            </a:extLst>
          </p:cNvPr>
          <p:cNvSpPr/>
          <p:nvPr/>
        </p:nvSpPr>
        <p:spPr>
          <a:xfrm>
            <a:off x="10034656" y="366577"/>
            <a:ext cx="752182" cy="601187"/>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id="{5A724904-597A-4DA1-977C-F7436FC6296E}"/>
              </a:ext>
            </a:extLst>
          </p:cNvPr>
          <p:cNvCxnSpPr>
            <a:cxnSpLocks/>
          </p:cNvCxnSpPr>
          <p:nvPr/>
        </p:nvCxnSpPr>
        <p:spPr>
          <a:xfrm flipH="1">
            <a:off x="9649090" y="932066"/>
            <a:ext cx="510910" cy="1698133"/>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6268103B-A5AA-4174-8C5C-939A28707FDB}"/>
              </a:ext>
            </a:extLst>
          </p:cNvPr>
          <p:cNvCxnSpPr>
            <a:cxnSpLocks/>
            <a:stCxn id="46" idx="2"/>
          </p:cNvCxnSpPr>
          <p:nvPr/>
        </p:nvCxnSpPr>
        <p:spPr>
          <a:xfrm flipH="1">
            <a:off x="10213827" y="967764"/>
            <a:ext cx="196920" cy="3186724"/>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0A5087A7-74F4-4405-BFF8-43E50844A042}"/>
              </a:ext>
            </a:extLst>
          </p:cNvPr>
          <p:cNvCxnSpPr>
            <a:cxnSpLocks/>
          </p:cNvCxnSpPr>
          <p:nvPr/>
        </p:nvCxnSpPr>
        <p:spPr>
          <a:xfrm flipV="1">
            <a:off x="10863729" y="774412"/>
            <a:ext cx="299571" cy="147401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50" name="Phylactère : pensées 49">
            <a:extLst>
              <a:ext uri="{FF2B5EF4-FFF2-40B4-BE49-F238E27FC236}">
                <a16:creationId xmlns:a16="http://schemas.microsoft.com/office/drawing/2014/main" id="{19A849A2-9BB9-4241-8722-4A5B2167653F}"/>
              </a:ext>
            </a:extLst>
          </p:cNvPr>
          <p:cNvSpPr/>
          <p:nvPr/>
        </p:nvSpPr>
        <p:spPr>
          <a:xfrm>
            <a:off x="10673678" y="2316820"/>
            <a:ext cx="392242" cy="13200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avec flèche 64">
            <a:extLst>
              <a:ext uri="{FF2B5EF4-FFF2-40B4-BE49-F238E27FC236}">
                <a16:creationId xmlns:a16="http://schemas.microsoft.com/office/drawing/2014/main" id="{BACE7D07-2A9F-454D-8BED-10542D224070}"/>
              </a:ext>
            </a:extLst>
          </p:cNvPr>
          <p:cNvCxnSpPr>
            <a:cxnSpLocks/>
          </p:cNvCxnSpPr>
          <p:nvPr/>
        </p:nvCxnSpPr>
        <p:spPr>
          <a:xfrm>
            <a:off x="9879240" y="533235"/>
            <a:ext cx="0" cy="680017"/>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17BEDFA-42B0-42FB-AD8E-AD7874C00ABD}"/>
              </a:ext>
            </a:extLst>
          </p:cNvPr>
          <p:cNvSpPr txBox="1"/>
          <p:nvPr/>
        </p:nvSpPr>
        <p:spPr>
          <a:xfrm>
            <a:off x="7683226" y="2280708"/>
            <a:ext cx="2194713" cy="1015663"/>
          </a:xfrm>
          <a:prstGeom prst="rect">
            <a:avLst/>
          </a:prstGeom>
          <a:noFill/>
        </p:spPr>
        <p:txBody>
          <a:bodyPr wrap="square" rtlCol="0">
            <a:spAutoFit/>
          </a:bodyPr>
          <a:lstStyle/>
          <a:p>
            <a:r>
              <a:rPr lang="en-US" sz="2000" b="1" dirty="0"/>
              <a:t>Solar infrared absorption by water vapor</a:t>
            </a:r>
          </a:p>
        </p:txBody>
      </p:sp>
      <p:sp>
        <p:nvSpPr>
          <p:cNvPr id="72" name="ZoneTexte 71">
            <a:extLst>
              <a:ext uri="{FF2B5EF4-FFF2-40B4-BE49-F238E27FC236}">
                <a16:creationId xmlns:a16="http://schemas.microsoft.com/office/drawing/2014/main" id="{B5A02B77-B3A9-4163-8D1E-34BAB1CA8E23}"/>
              </a:ext>
            </a:extLst>
          </p:cNvPr>
          <p:cNvSpPr txBox="1"/>
          <p:nvPr/>
        </p:nvSpPr>
        <p:spPr>
          <a:xfrm>
            <a:off x="9005168" y="1384670"/>
            <a:ext cx="1116932" cy="369332"/>
          </a:xfrm>
          <a:prstGeom prst="rect">
            <a:avLst/>
          </a:prstGeom>
          <a:noFill/>
        </p:spPr>
        <p:txBody>
          <a:bodyPr wrap="square" rtlCol="0">
            <a:spAutoFit/>
          </a:bodyPr>
          <a:lstStyle/>
          <a:p>
            <a:r>
              <a:rPr lang="en-US" dirty="0"/>
              <a:t>Solar UV</a:t>
            </a:r>
          </a:p>
        </p:txBody>
      </p:sp>
      <p:cxnSp>
        <p:nvCxnSpPr>
          <p:cNvPr id="79" name="Connecteur droit avec flèche 78">
            <a:extLst>
              <a:ext uri="{FF2B5EF4-FFF2-40B4-BE49-F238E27FC236}">
                <a16:creationId xmlns:a16="http://schemas.microsoft.com/office/drawing/2014/main" id="{A2ED3348-036C-42C7-BC83-5171B6666D4F}"/>
              </a:ext>
            </a:extLst>
          </p:cNvPr>
          <p:cNvCxnSpPr>
            <a:cxnSpLocks/>
          </p:cNvCxnSpPr>
          <p:nvPr/>
        </p:nvCxnSpPr>
        <p:spPr>
          <a:xfrm flipV="1">
            <a:off x="10651777" y="735959"/>
            <a:ext cx="722110" cy="3484192"/>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380AC68B-C2DF-4C11-95AA-A39B0C6DA738}"/>
              </a:ext>
            </a:extLst>
          </p:cNvPr>
          <p:cNvSpPr txBox="1"/>
          <p:nvPr/>
        </p:nvSpPr>
        <p:spPr>
          <a:xfrm>
            <a:off x="29961" y="14052"/>
            <a:ext cx="1546290"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Overview</a:t>
            </a:r>
          </a:p>
        </p:txBody>
      </p:sp>
      <p:cxnSp>
        <p:nvCxnSpPr>
          <p:cNvPr id="6" name="Connecteur droit avec flèche 5">
            <a:extLst>
              <a:ext uri="{FF2B5EF4-FFF2-40B4-BE49-F238E27FC236}">
                <a16:creationId xmlns:a16="http://schemas.microsoft.com/office/drawing/2014/main" id="{69B5A663-5F4F-4793-A65D-552369F08831}"/>
              </a:ext>
            </a:extLst>
          </p:cNvPr>
          <p:cNvCxnSpPr/>
          <p:nvPr/>
        </p:nvCxnSpPr>
        <p:spPr>
          <a:xfrm flipH="1">
            <a:off x="8319593" y="1535995"/>
            <a:ext cx="14717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3CF10523-DEAA-4A60-8B3A-D49F415ACD4C}"/>
              </a:ext>
            </a:extLst>
          </p:cNvPr>
          <p:cNvCxnSpPr>
            <a:cxnSpLocks/>
          </p:cNvCxnSpPr>
          <p:nvPr/>
        </p:nvCxnSpPr>
        <p:spPr>
          <a:xfrm flipH="1">
            <a:off x="7189980" y="2622236"/>
            <a:ext cx="2459110" cy="9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5BF1BCAF-5CA6-4136-A06F-311ED9D29D86}"/>
              </a:ext>
            </a:extLst>
          </p:cNvPr>
          <p:cNvCxnSpPr>
            <a:cxnSpLocks/>
          </p:cNvCxnSpPr>
          <p:nvPr/>
        </p:nvCxnSpPr>
        <p:spPr>
          <a:xfrm flipH="1">
            <a:off x="7884107" y="4154488"/>
            <a:ext cx="21505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3E2B8BEA-4545-4607-8634-5ED33DE22E51}"/>
              </a:ext>
            </a:extLst>
          </p:cNvPr>
          <p:cNvSpPr/>
          <p:nvPr/>
        </p:nvSpPr>
        <p:spPr>
          <a:xfrm>
            <a:off x="5770400" y="437264"/>
            <a:ext cx="1720219" cy="664364"/>
          </a:xfrm>
          <a:prstGeom prst="ellipse">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4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4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4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3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4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3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3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6" grpId="0"/>
      <p:bldP spid="58380" grpId="0"/>
      <p:bldP spid="58389" grpId="0" animBg="1"/>
      <p:bldP spid="58390" grpId="0" animBg="1"/>
      <p:bldP spid="58391" grpId="0" animBg="1"/>
      <p:bldP spid="58392" grpId="0" animBg="1"/>
      <p:bldP spid="58393" grpId="0" animBg="1"/>
      <p:bldP spid="58395" grpId="0"/>
      <p:bldP spid="58396" grpId="0" animBg="1"/>
      <p:bldP spid="58397" grpId="0"/>
      <p:bldP spid="58402" grpId="0"/>
      <p:bldP spid="58403" grpId="0"/>
      <p:bldP spid="58404" grpId="0"/>
      <p:bldP spid="40" grpId="0" animBg="1"/>
      <p:bldP spid="4" grpId="0" animBg="1"/>
      <p:bldP spid="46" grpId="0" animBg="1"/>
      <p:bldP spid="50" grpId="0" animBg="1"/>
      <p:bldP spid="71" grpId="0"/>
      <p:bldP spid="7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 droite 6">
            <a:extLst>
              <a:ext uri="{FF2B5EF4-FFF2-40B4-BE49-F238E27FC236}">
                <a16:creationId xmlns:a16="http://schemas.microsoft.com/office/drawing/2014/main" id="{52DA5CB8-0D1B-4D94-B53F-7E5D79F08159}"/>
              </a:ext>
            </a:extLst>
          </p:cNvPr>
          <p:cNvSpPr/>
          <p:nvPr/>
        </p:nvSpPr>
        <p:spPr>
          <a:xfrm rot="5400000">
            <a:off x="9743961" y="2163985"/>
            <a:ext cx="625253"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EF7EC31-6BAD-4BF6-9874-5A00EF025A82}"/>
              </a:ext>
            </a:extLst>
          </p:cNvPr>
          <p:cNvSpPr txBox="1"/>
          <p:nvPr/>
        </p:nvSpPr>
        <p:spPr>
          <a:xfrm>
            <a:off x="7458621" y="2685492"/>
            <a:ext cx="666750" cy="369332"/>
          </a:xfrm>
          <a:prstGeom prst="rect">
            <a:avLst/>
          </a:prstGeom>
          <a:noFill/>
        </p:spPr>
        <p:txBody>
          <a:bodyPr wrap="square" rtlCol="0">
            <a:spAutoFit/>
          </a:bodyPr>
          <a:lstStyle/>
          <a:p>
            <a:r>
              <a:rPr lang="fr-FR" dirty="0"/>
              <a:t>100</a:t>
            </a:r>
          </a:p>
        </p:txBody>
      </p:sp>
      <p:sp>
        <p:nvSpPr>
          <p:cNvPr id="14" name="ZoneTexte 13">
            <a:extLst>
              <a:ext uri="{FF2B5EF4-FFF2-40B4-BE49-F238E27FC236}">
                <a16:creationId xmlns:a16="http://schemas.microsoft.com/office/drawing/2014/main" id="{21074239-A196-48EE-9768-E5DF71DECF4F}"/>
              </a:ext>
            </a:extLst>
          </p:cNvPr>
          <p:cNvSpPr txBox="1"/>
          <p:nvPr/>
        </p:nvSpPr>
        <p:spPr>
          <a:xfrm>
            <a:off x="10072413" y="2204323"/>
            <a:ext cx="690317" cy="369332"/>
          </a:xfrm>
          <a:prstGeom prst="rect">
            <a:avLst/>
          </a:prstGeom>
          <a:noFill/>
        </p:spPr>
        <p:txBody>
          <a:bodyPr wrap="square" rtlCol="0">
            <a:spAutoFit/>
          </a:bodyPr>
          <a:lstStyle/>
          <a:p>
            <a:r>
              <a:rPr lang="fr-FR" dirty="0"/>
              <a:t>100</a:t>
            </a:r>
          </a:p>
        </p:txBody>
      </p:sp>
      <p:sp>
        <p:nvSpPr>
          <p:cNvPr id="18" name="Rectangle 17">
            <a:extLst>
              <a:ext uri="{FF2B5EF4-FFF2-40B4-BE49-F238E27FC236}">
                <a16:creationId xmlns:a16="http://schemas.microsoft.com/office/drawing/2014/main" id="{9CDE302F-939C-4E79-B428-53B249B9500A}"/>
              </a:ext>
            </a:extLst>
          </p:cNvPr>
          <p:cNvSpPr/>
          <p:nvPr/>
        </p:nvSpPr>
        <p:spPr>
          <a:xfrm>
            <a:off x="7628241" y="40034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19" name="Flèche : droite 18">
            <a:extLst>
              <a:ext uri="{FF2B5EF4-FFF2-40B4-BE49-F238E27FC236}">
                <a16:creationId xmlns:a16="http://schemas.microsoft.com/office/drawing/2014/main" id="{D22F0A1C-17DE-4B80-9C67-4C8D7E655FA4}"/>
              </a:ext>
            </a:extLst>
          </p:cNvPr>
          <p:cNvSpPr/>
          <p:nvPr/>
        </p:nvSpPr>
        <p:spPr>
          <a:xfrm rot="5400000" flipV="1">
            <a:off x="6728085" y="2494405"/>
            <a:ext cx="2718722"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leil 19">
            <a:extLst>
              <a:ext uri="{FF2B5EF4-FFF2-40B4-BE49-F238E27FC236}">
                <a16:creationId xmlns:a16="http://schemas.microsoft.com/office/drawing/2014/main" id="{D057F077-4D86-47D9-95B9-E70D8EE299D3}"/>
              </a:ext>
            </a:extLst>
          </p:cNvPr>
          <p:cNvSpPr/>
          <p:nvPr/>
        </p:nvSpPr>
        <p:spPr>
          <a:xfrm>
            <a:off x="7684111" y="433287"/>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 name="Flèche : droite 20">
            <a:extLst>
              <a:ext uri="{FF2B5EF4-FFF2-40B4-BE49-F238E27FC236}">
                <a16:creationId xmlns:a16="http://schemas.microsoft.com/office/drawing/2014/main" id="{ADC21AE1-8578-4578-97E8-C4FC841AF563}"/>
              </a:ext>
            </a:extLst>
          </p:cNvPr>
          <p:cNvSpPr/>
          <p:nvPr/>
        </p:nvSpPr>
        <p:spPr>
          <a:xfrm rot="16200000">
            <a:off x="8899188" y="3357433"/>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D2A1716C-51CC-46FF-83A7-6B962B1086F2}"/>
              </a:ext>
            </a:extLst>
          </p:cNvPr>
          <p:cNvSpPr/>
          <p:nvPr/>
        </p:nvSpPr>
        <p:spPr>
          <a:xfrm rot="16200000">
            <a:off x="9821278" y="1207211"/>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6F155E77-55D3-4FDF-9C86-F7CFCFA0A1F0}"/>
              </a:ext>
            </a:extLst>
          </p:cNvPr>
          <p:cNvSpPr txBox="1"/>
          <p:nvPr/>
        </p:nvSpPr>
        <p:spPr>
          <a:xfrm>
            <a:off x="8141311" y="615172"/>
            <a:ext cx="2503055" cy="954107"/>
          </a:xfrm>
          <a:prstGeom prst="rect">
            <a:avLst/>
          </a:prstGeom>
          <a:noFill/>
        </p:spPr>
        <p:txBody>
          <a:bodyPr wrap="square" rtlCol="0">
            <a:spAutoFit/>
          </a:bodyPr>
          <a:lstStyle/>
          <a:p>
            <a:pPr algn="ctr"/>
            <a:r>
              <a:rPr lang="fr-FR" sz="2800" b="1" dirty="0" err="1"/>
              <a:t>Intersideral</a:t>
            </a:r>
            <a:r>
              <a:rPr lang="fr-FR" sz="2800" b="1" dirty="0"/>
              <a:t> vacuum </a:t>
            </a:r>
          </a:p>
        </p:txBody>
      </p:sp>
      <p:sp>
        <p:nvSpPr>
          <p:cNvPr id="24" name="ZoneTexte 23">
            <a:extLst>
              <a:ext uri="{FF2B5EF4-FFF2-40B4-BE49-F238E27FC236}">
                <a16:creationId xmlns:a16="http://schemas.microsoft.com/office/drawing/2014/main" id="{40E829C7-05EE-4FB4-BF12-FA9790253232}"/>
              </a:ext>
            </a:extLst>
          </p:cNvPr>
          <p:cNvSpPr txBox="1"/>
          <p:nvPr/>
        </p:nvSpPr>
        <p:spPr>
          <a:xfrm>
            <a:off x="8735496" y="2634166"/>
            <a:ext cx="2503055" cy="584775"/>
          </a:xfrm>
          <a:prstGeom prst="rect">
            <a:avLst/>
          </a:prstGeom>
          <a:noFill/>
        </p:spPr>
        <p:txBody>
          <a:bodyPr wrap="square" rtlCol="0">
            <a:spAutoFit/>
          </a:bodyPr>
          <a:lstStyle/>
          <a:p>
            <a:pPr algn="ctr"/>
            <a:r>
              <a:rPr lang="fr-FR" sz="3200" b="1" dirty="0"/>
              <a:t>vacuum</a:t>
            </a:r>
          </a:p>
        </p:txBody>
      </p:sp>
      <p:sp>
        <p:nvSpPr>
          <p:cNvPr id="25" name="ZoneTexte 24">
            <a:extLst>
              <a:ext uri="{FF2B5EF4-FFF2-40B4-BE49-F238E27FC236}">
                <a16:creationId xmlns:a16="http://schemas.microsoft.com/office/drawing/2014/main" id="{180B60D4-55FC-48DD-962B-C80D34410C86}"/>
              </a:ext>
            </a:extLst>
          </p:cNvPr>
          <p:cNvSpPr txBox="1"/>
          <p:nvPr/>
        </p:nvSpPr>
        <p:spPr>
          <a:xfrm>
            <a:off x="9545199" y="3552256"/>
            <a:ext cx="666750" cy="369332"/>
          </a:xfrm>
          <a:prstGeom prst="rect">
            <a:avLst/>
          </a:prstGeom>
          <a:noFill/>
        </p:spPr>
        <p:txBody>
          <a:bodyPr wrap="square" rtlCol="0">
            <a:spAutoFit/>
          </a:bodyPr>
          <a:lstStyle/>
          <a:p>
            <a:r>
              <a:rPr lang="fr-FR" dirty="0"/>
              <a:t>200</a:t>
            </a:r>
          </a:p>
        </p:txBody>
      </p:sp>
      <p:sp>
        <p:nvSpPr>
          <p:cNvPr id="26" name="ZoneTexte 25">
            <a:extLst>
              <a:ext uri="{FF2B5EF4-FFF2-40B4-BE49-F238E27FC236}">
                <a16:creationId xmlns:a16="http://schemas.microsoft.com/office/drawing/2014/main" id="{52B0F1D7-2F63-481A-9AA9-950621056D09}"/>
              </a:ext>
            </a:extLst>
          </p:cNvPr>
          <p:cNvSpPr txBox="1"/>
          <p:nvPr/>
        </p:nvSpPr>
        <p:spPr>
          <a:xfrm>
            <a:off x="10164362" y="1066717"/>
            <a:ext cx="690317" cy="369332"/>
          </a:xfrm>
          <a:prstGeom prst="rect">
            <a:avLst/>
          </a:prstGeom>
          <a:noFill/>
        </p:spPr>
        <p:txBody>
          <a:bodyPr wrap="square" rtlCol="0">
            <a:spAutoFit/>
          </a:bodyPr>
          <a:lstStyle/>
          <a:p>
            <a:r>
              <a:rPr lang="fr-FR" dirty="0"/>
              <a:t>100</a:t>
            </a:r>
          </a:p>
        </p:txBody>
      </p:sp>
      <p:sp>
        <p:nvSpPr>
          <p:cNvPr id="27" name="Rectangle 26">
            <a:extLst>
              <a:ext uri="{FF2B5EF4-FFF2-40B4-BE49-F238E27FC236}">
                <a16:creationId xmlns:a16="http://schemas.microsoft.com/office/drawing/2014/main" id="{CBBD4D28-E9D9-4103-959B-C0F1B6B4EB73}"/>
              </a:ext>
            </a:extLst>
          </p:cNvPr>
          <p:cNvSpPr/>
          <p:nvPr/>
        </p:nvSpPr>
        <p:spPr>
          <a:xfrm>
            <a:off x="6529197" y="533217"/>
            <a:ext cx="4473387" cy="580313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3945A840-CC1D-4C67-B9D9-3755AE31BC0B}"/>
              </a:ext>
            </a:extLst>
          </p:cNvPr>
          <p:cNvSpPr txBox="1"/>
          <p:nvPr/>
        </p:nvSpPr>
        <p:spPr>
          <a:xfrm>
            <a:off x="344885" y="89638"/>
            <a:ext cx="11637565" cy="369332"/>
          </a:xfrm>
          <a:prstGeom prst="rect">
            <a:avLst/>
          </a:prstGeom>
          <a:noFill/>
        </p:spPr>
        <p:txBody>
          <a:bodyPr wrap="square" rtlCol="0">
            <a:spAutoFit/>
          </a:bodyPr>
          <a:lstStyle/>
          <a:p>
            <a:pPr algn="ctr"/>
            <a:r>
              <a:rPr lang="en-US" b="1" dirty="0"/>
              <a:t>Greenhouse effect:  a glass pane on the Moon under a zenithal sun in VACUUM increases surface temperature by </a:t>
            </a:r>
            <a:r>
              <a:rPr lang="en-US" b="1" dirty="0">
                <a:effectLst>
                  <a:outerShdw blurRad="38100" dist="38100" dir="2700000" algn="tl">
                    <a:srgbClr val="000000">
                      <a:alpha val="43137"/>
                    </a:srgbClr>
                  </a:outerShdw>
                </a:effectLst>
              </a:rPr>
              <a:t>75°C</a:t>
            </a:r>
            <a:r>
              <a:rPr lang="en-US" b="1" dirty="0"/>
              <a:t> </a:t>
            </a:r>
          </a:p>
        </p:txBody>
      </p:sp>
      <p:sp>
        <p:nvSpPr>
          <p:cNvPr id="30" name="Rectangle 29">
            <a:extLst>
              <a:ext uri="{FF2B5EF4-FFF2-40B4-BE49-F238E27FC236}">
                <a16:creationId xmlns:a16="http://schemas.microsoft.com/office/drawing/2014/main" id="{31CCCAD7-52ED-4CC3-8D30-BF9C2525FEED}"/>
              </a:ext>
            </a:extLst>
          </p:cNvPr>
          <p:cNvSpPr/>
          <p:nvPr/>
        </p:nvSpPr>
        <p:spPr>
          <a:xfrm>
            <a:off x="1752353" y="41558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31" name="Flèche : droite 30">
            <a:extLst>
              <a:ext uri="{FF2B5EF4-FFF2-40B4-BE49-F238E27FC236}">
                <a16:creationId xmlns:a16="http://schemas.microsoft.com/office/drawing/2014/main" id="{C8C27D3E-6781-4C69-A9C7-0BC0787BA788}"/>
              </a:ext>
            </a:extLst>
          </p:cNvPr>
          <p:cNvSpPr/>
          <p:nvPr/>
        </p:nvSpPr>
        <p:spPr>
          <a:xfrm rot="5400000" flipV="1">
            <a:off x="1223757" y="2629406"/>
            <a:ext cx="2815570"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Soleil 31">
            <a:extLst>
              <a:ext uri="{FF2B5EF4-FFF2-40B4-BE49-F238E27FC236}">
                <a16:creationId xmlns:a16="http://schemas.microsoft.com/office/drawing/2014/main" id="{37293A84-EC0B-4EED-82D1-00082DBF8B7C}"/>
              </a:ext>
            </a:extLst>
          </p:cNvPr>
          <p:cNvSpPr/>
          <p:nvPr/>
        </p:nvSpPr>
        <p:spPr>
          <a:xfrm>
            <a:off x="2102115" y="521650"/>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4" name="Flèche : droite 33">
            <a:extLst>
              <a:ext uri="{FF2B5EF4-FFF2-40B4-BE49-F238E27FC236}">
                <a16:creationId xmlns:a16="http://schemas.microsoft.com/office/drawing/2014/main" id="{F5355353-BE39-4389-B28B-E297015313AF}"/>
              </a:ext>
            </a:extLst>
          </p:cNvPr>
          <p:cNvSpPr/>
          <p:nvPr/>
        </p:nvSpPr>
        <p:spPr>
          <a:xfrm rot="16200000">
            <a:off x="3377233" y="3718002"/>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9BC1C13D-3C26-4E2A-84C7-E317CD800FD0}"/>
              </a:ext>
            </a:extLst>
          </p:cNvPr>
          <p:cNvSpPr txBox="1"/>
          <p:nvPr/>
        </p:nvSpPr>
        <p:spPr>
          <a:xfrm>
            <a:off x="2660996" y="546816"/>
            <a:ext cx="2503055" cy="954107"/>
          </a:xfrm>
          <a:prstGeom prst="rect">
            <a:avLst/>
          </a:prstGeom>
          <a:noFill/>
        </p:spPr>
        <p:txBody>
          <a:bodyPr wrap="square" rtlCol="0">
            <a:spAutoFit/>
          </a:bodyPr>
          <a:lstStyle/>
          <a:p>
            <a:pPr algn="ctr"/>
            <a:r>
              <a:rPr lang="fr-FR" sz="2800" b="1" dirty="0" err="1"/>
              <a:t>intersideral</a:t>
            </a:r>
            <a:r>
              <a:rPr lang="fr-FR" sz="2800" b="1" dirty="0"/>
              <a:t> vacuum </a:t>
            </a:r>
          </a:p>
        </p:txBody>
      </p:sp>
      <p:sp>
        <p:nvSpPr>
          <p:cNvPr id="36" name="ZoneTexte 35">
            <a:extLst>
              <a:ext uri="{FF2B5EF4-FFF2-40B4-BE49-F238E27FC236}">
                <a16:creationId xmlns:a16="http://schemas.microsoft.com/office/drawing/2014/main" id="{3C1C5CB0-8855-4A68-B73A-86D90EE1C47E}"/>
              </a:ext>
            </a:extLst>
          </p:cNvPr>
          <p:cNvSpPr txBox="1"/>
          <p:nvPr/>
        </p:nvSpPr>
        <p:spPr>
          <a:xfrm>
            <a:off x="2856183" y="2786567"/>
            <a:ext cx="2503055" cy="584775"/>
          </a:xfrm>
          <a:prstGeom prst="rect">
            <a:avLst/>
          </a:prstGeom>
          <a:noFill/>
        </p:spPr>
        <p:txBody>
          <a:bodyPr wrap="square" rtlCol="0">
            <a:spAutoFit/>
          </a:bodyPr>
          <a:lstStyle/>
          <a:p>
            <a:pPr algn="ctr"/>
            <a:r>
              <a:rPr lang="fr-FR" sz="3200" b="1" dirty="0"/>
              <a:t>vacuum</a:t>
            </a:r>
          </a:p>
        </p:txBody>
      </p:sp>
      <p:sp>
        <p:nvSpPr>
          <p:cNvPr id="37" name="ZoneTexte 36">
            <a:extLst>
              <a:ext uri="{FF2B5EF4-FFF2-40B4-BE49-F238E27FC236}">
                <a16:creationId xmlns:a16="http://schemas.microsoft.com/office/drawing/2014/main" id="{4B886407-141B-48AB-BA72-26C340E42A98}"/>
              </a:ext>
            </a:extLst>
          </p:cNvPr>
          <p:cNvSpPr txBox="1"/>
          <p:nvPr/>
        </p:nvSpPr>
        <p:spPr>
          <a:xfrm>
            <a:off x="3669311" y="3704656"/>
            <a:ext cx="666750" cy="369332"/>
          </a:xfrm>
          <a:prstGeom prst="rect">
            <a:avLst/>
          </a:prstGeom>
          <a:noFill/>
        </p:spPr>
        <p:txBody>
          <a:bodyPr wrap="square" rtlCol="0">
            <a:spAutoFit/>
          </a:bodyPr>
          <a:lstStyle/>
          <a:p>
            <a:r>
              <a:rPr lang="fr-FR" dirty="0"/>
              <a:t>100</a:t>
            </a:r>
          </a:p>
        </p:txBody>
      </p:sp>
      <p:sp>
        <p:nvSpPr>
          <p:cNvPr id="39" name="Rectangle 38">
            <a:extLst>
              <a:ext uri="{FF2B5EF4-FFF2-40B4-BE49-F238E27FC236}">
                <a16:creationId xmlns:a16="http://schemas.microsoft.com/office/drawing/2014/main" id="{038A7318-9502-4624-8FB8-31CBD4650511}"/>
              </a:ext>
            </a:extLst>
          </p:cNvPr>
          <p:cNvSpPr/>
          <p:nvPr/>
        </p:nvSpPr>
        <p:spPr>
          <a:xfrm>
            <a:off x="1190284" y="480771"/>
            <a:ext cx="4117857" cy="5855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3CBB8048-65F4-4C05-8111-AC39C11466E6}"/>
              </a:ext>
            </a:extLst>
          </p:cNvPr>
          <p:cNvSpPr txBox="1"/>
          <p:nvPr/>
        </p:nvSpPr>
        <p:spPr>
          <a:xfrm>
            <a:off x="2020756" y="2774146"/>
            <a:ext cx="666750" cy="369332"/>
          </a:xfrm>
          <a:prstGeom prst="rect">
            <a:avLst/>
          </a:prstGeom>
          <a:noFill/>
        </p:spPr>
        <p:txBody>
          <a:bodyPr wrap="square" rtlCol="0">
            <a:spAutoFit/>
          </a:bodyPr>
          <a:lstStyle/>
          <a:p>
            <a:r>
              <a:rPr lang="fr-FR" dirty="0"/>
              <a:t>100</a:t>
            </a:r>
          </a:p>
        </p:txBody>
      </p:sp>
      <p:sp>
        <p:nvSpPr>
          <p:cNvPr id="44" name="Rectangle 43">
            <a:extLst>
              <a:ext uri="{FF2B5EF4-FFF2-40B4-BE49-F238E27FC236}">
                <a16:creationId xmlns:a16="http://schemas.microsoft.com/office/drawing/2014/main" id="{712C7F8D-AA6B-4189-9C44-2124A3F983D9}"/>
              </a:ext>
            </a:extLst>
          </p:cNvPr>
          <p:cNvSpPr/>
          <p:nvPr/>
        </p:nvSpPr>
        <p:spPr>
          <a:xfrm>
            <a:off x="7111459" y="4723462"/>
            <a:ext cx="3402470" cy="954107"/>
          </a:xfrm>
          <a:prstGeom prst="rect">
            <a:avLst/>
          </a:prstGeom>
        </p:spPr>
        <p:txBody>
          <a:bodyPr wrap="none">
            <a:spAutoFit/>
          </a:bodyPr>
          <a:lstStyle/>
          <a:p>
            <a:pPr algn="ctr"/>
            <a:r>
              <a:rPr lang="fr-FR" sz="2000" dirty="0"/>
              <a:t>On the Moon</a:t>
            </a:r>
          </a:p>
          <a:p>
            <a:pPr algn="ctr"/>
            <a:r>
              <a:rPr lang="fr-FR" dirty="0"/>
              <a:t>T</a:t>
            </a:r>
            <a:r>
              <a:rPr lang="fr-FR" baseline="-25000" dirty="0"/>
              <a:t>surface</a:t>
            </a:r>
            <a:r>
              <a:rPr lang="fr-FR" dirty="0"/>
              <a:t> = 393 K 2</a:t>
            </a:r>
            <a:r>
              <a:rPr lang="fr-FR" baseline="30000" dirty="0"/>
              <a:t>1/4  </a:t>
            </a:r>
            <a:r>
              <a:rPr lang="fr-FR" dirty="0"/>
              <a:t>= 468 K = 195°C</a:t>
            </a:r>
          </a:p>
          <a:p>
            <a:pPr algn="ctr"/>
            <a:r>
              <a:rPr lang="fr-FR" dirty="0"/>
              <a:t>Sun at </a:t>
            </a:r>
            <a:r>
              <a:rPr lang="fr-FR" dirty="0" err="1"/>
              <a:t>its</a:t>
            </a:r>
            <a:r>
              <a:rPr lang="fr-FR" dirty="0"/>
              <a:t> </a:t>
            </a:r>
            <a:r>
              <a:rPr lang="fr-FR" dirty="0" err="1"/>
              <a:t>zenith</a:t>
            </a:r>
            <a:r>
              <a:rPr lang="fr-FR" dirty="0"/>
              <a:t>   (1360 W/m²)</a:t>
            </a:r>
          </a:p>
        </p:txBody>
      </p:sp>
      <p:sp>
        <p:nvSpPr>
          <p:cNvPr id="45" name="Rectangle 44">
            <a:extLst>
              <a:ext uri="{FF2B5EF4-FFF2-40B4-BE49-F238E27FC236}">
                <a16:creationId xmlns:a16="http://schemas.microsoft.com/office/drawing/2014/main" id="{FEDFFD05-42F9-4DD3-96D7-731716CE789A}"/>
              </a:ext>
            </a:extLst>
          </p:cNvPr>
          <p:cNvSpPr/>
          <p:nvPr/>
        </p:nvSpPr>
        <p:spPr>
          <a:xfrm>
            <a:off x="1536582" y="4788129"/>
            <a:ext cx="3049937" cy="954107"/>
          </a:xfrm>
          <a:prstGeom prst="rect">
            <a:avLst/>
          </a:prstGeom>
        </p:spPr>
        <p:txBody>
          <a:bodyPr wrap="none">
            <a:spAutoFit/>
          </a:bodyPr>
          <a:lstStyle/>
          <a:p>
            <a:pPr algn="ctr"/>
            <a:r>
              <a:rPr lang="fr-FR" sz="2000" dirty="0"/>
              <a:t>On the Moon </a:t>
            </a:r>
          </a:p>
          <a:p>
            <a:pPr algn="ctr"/>
            <a:r>
              <a:rPr lang="fr-FR" dirty="0"/>
              <a:t>T</a:t>
            </a:r>
            <a:r>
              <a:rPr lang="fr-FR" baseline="-25000" dirty="0"/>
              <a:t>surface</a:t>
            </a:r>
            <a:r>
              <a:rPr lang="fr-FR" dirty="0"/>
              <a:t> = 393 K = 120°C</a:t>
            </a:r>
          </a:p>
          <a:p>
            <a:pPr algn="ctr"/>
            <a:r>
              <a:rPr lang="fr-FR" dirty="0"/>
              <a:t>Sun at </a:t>
            </a:r>
            <a:r>
              <a:rPr lang="fr-FR" dirty="0" err="1"/>
              <a:t>its</a:t>
            </a:r>
            <a:r>
              <a:rPr lang="fr-FR" dirty="0"/>
              <a:t> </a:t>
            </a:r>
            <a:r>
              <a:rPr lang="fr-FR" dirty="0" err="1"/>
              <a:t>zenith</a:t>
            </a:r>
            <a:r>
              <a:rPr lang="fr-FR" dirty="0"/>
              <a:t>   (1360 W/m²)</a:t>
            </a:r>
          </a:p>
        </p:txBody>
      </p:sp>
      <p:sp>
        <p:nvSpPr>
          <p:cNvPr id="2" name="ZoneTexte 1">
            <a:extLst>
              <a:ext uri="{FF2B5EF4-FFF2-40B4-BE49-F238E27FC236}">
                <a16:creationId xmlns:a16="http://schemas.microsoft.com/office/drawing/2014/main" id="{FA5503D7-A154-43EA-930F-D68613D62D05}"/>
              </a:ext>
            </a:extLst>
          </p:cNvPr>
          <p:cNvSpPr txBox="1"/>
          <p:nvPr/>
        </p:nvSpPr>
        <p:spPr>
          <a:xfrm>
            <a:off x="10201904" y="2015337"/>
            <a:ext cx="1734641" cy="369332"/>
          </a:xfrm>
          <a:prstGeom prst="rect">
            <a:avLst/>
          </a:prstGeom>
          <a:noFill/>
        </p:spPr>
        <p:txBody>
          <a:bodyPr wrap="square" rtlCol="0">
            <a:spAutoFit/>
          </a:bodyPr>
          <a:lstStyle/>
          <a:p>
            <a:r>
              <a:rPr lang="fr-FR" dirty="0"/>
              <a:t>Back radiation</a:t>
            </a:r>
          </a:p>
        </p:txBody>
      </p:sp>
      <p:sp>
        <p:nvSpPr>
          <p:cNvPr id="33" name="ZoneTexte 32">
            <a:extLst>
              <a:ext uri="{FF2B5EF4-FFF2-40B4-BE49-F238E27FC236}">
                <a16:creationId xmlns:a16="http://schemas.microsoft.com/office/drawing/2014/main" id="{49439E53-1CD8-4DE4-8F54-3AA85DE69159}"/>
              </a:ext>
            </a:extLst>
          </p:cNvPr>
          <p:cNvSpPr txBox="1"/>
          <p:nvPr/>
        </p:nvSpPr>
        <p:spPr>
          <a:xfrm>
            <a:off x="272192" y="6367498"/>
            <a:ext cx="11558805" cy="369332"/>
          </a:xfrm>
          <a:prstGeom prst="rect">
            <a:avLst/>
          </a:prstGeom>
          <a:noFill/>
        </p:spPr>
        <p:txBody>
          <a:bodyPr wrap="square" rtlCol="0">
            <a:spAutoFit/>
          </a:bodyPr>
          <a:lstStyle/>
          <a:p>
            <a:pPr algn="ctr"/>
            <a:r>
              <a:rPr lang="en-US" dirty="0"/>
              <a:t>Nota : the flows  100 or 200 are not  W/m² but simple numbers to help the understanding of  what happens  </a:t>
            </a:r>
          </a:p>
        </p:txBody>
      </p:sp>
      <p:sp>
        <p:nvSpPr>
          <p:cNvPr id="38" name="ZoneTexte 37">
            <a:extLst>
              <a:ext uri="{FF2B5EF4-FFF2-40B4-BE49-F238E27FC236}">
                <a16:creationId xmlns:a16="http://schemas.microsoft.com/office/drawing/2014/main" id="{25F71E38-E9FE-49CE-A49B-FF29856E1429}"/>
              </a:ext>
            </a:extLst>
          </p:cNvPr>
          <p:cNvSpPr txBox="1"/>
          <p:nvPr/>
        </p:nvSpPr>
        <p:spPr>
          <a:xfrm>
            <a:off x="81810" y="565478"/>
            <a:ext cx="1312439" cy="461665"/>
          </a:xfrm>
          <a:prstGeom prst="rect">
            <a:avLst/>
          </a:prstGeom>
          <a:solidFill>
            <a:schemeClr val="bg1"/>
          </a:solid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9</a:t>
            </a:r>
          </a:p>
        </p:txBody>
      </p:sp>
      <p:sp>
        <p:nvSpPr>
          <p:cNvPr id="17" name="Rectangle 16">
            <a:extLst>
              <a:ext uri="{FF2B5EF4-FFF2-40B4-BE49-F238E27FC236}">
                <a16:creationId xmlns:a16="http://schemas.microsoft.com/office/drawing/2014/main" id="{DD112EFE-78D3-4CDB-8026-A5DECEB42E3B}"/>
              </a:ext>
            </a:extLst>
          </p:cNvPr>
          <p:cNvSpPr/>
          <p:nvPr/>
        </p:nvSpPr>
        <p:spPr>
          <a:xfrm>
            <a:off x="6644874" y="1648743"/>
            <a:ext cx="4117856" cy="33498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Glass pane opaque to thermal </a:t>
            </a:r>
            <a:r>
              <a:rPr lang="fr-FR" b="1" dirty="0" err="1"/>
              <a:t>infrared</a:t>
            </a:r>
            <a:endParaRPr lang="fr-FR" b="1" dirty="0"/>
          </a:p>
        </p:txBody>
      </p:sp>
      <p:sp>
        <p:nvSpPr>
          <p:cNvPr id="40" name="Rectangle 39">
            <a:extLst>
              <a:ext uri="{FF2B5EF4-FFF2-40B4-BE49-F238E27FC236}">
                <a16:creationId xmlns:a16="http://schemas.microsoft.com/office/drawing/2014/main" id="{C9652467-B01B-44CA-8611-6DE2B3D9E58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120322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B64215D-C8B3-4BCF-84A4-D596C48A0617}"/>
              </a:ext>
            </a:extLst>
          </p:cNvPr>
          <p:cNvSpPr/>
          <p:nvPr/>
        </p:nvSpPr>
        <p:spPr>
          <a:xfrm>
            <a:off x="5663850" y="1542473"/>
            <a:ext cx="4117857" cy="24548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70C0"/>
                </a:solidFill>
              </a:rPr>
              <a:t>Air </a:t>
            </a:r>
            <a:r>
              <a:rPr lang="fr-FR" sz="2000" b="1" dirty="0" err="1">
                <a:solidFill>
                  <a:srgbClr val="0070C0"/>
                </a:solidFill>
              </a:rPr>
              <a:t>filled</a:t>
            </a:r>
            <a:r>
              <a:rPr lang="fr-FR" sz="2000" b="1" dirty="0">
                <a:solidFill>
                  <a:srgbClr val="0070C0"/>
                </a:solidFill>
              </a:rPr>
              <a:t> </a:t>
            </a:r>
            <a:r>
              <a:rPr lang="fr-FR" sz="2000" b="1" dirty="0" err="1">
                <a:solidFill>
                  <a:srgbClr val="0070C0"/>
                </a:solidFill>
              </a:rPr>
              <a:t>with</a:t>
            </a:r>
            <a:r>
              <a:rPr lang="fr-FR" sz="2000" b="1" dirty="0">
                <a:solidFill>
                  <a:srgbClr val="0070C0"/>
                </a:solidFill>
              </a:rPr>
              <a:t> water </a:t>
            </a:r>
            <a:r>
              <a:rPr lang="fr-FR" sz="2000" b="1" dirty="0" err="1">
                <a:solidFill>
                  <a:srgbClr val="0070C0"/>
                </a:solidFill>
              </a:rPr>
              <a:t>vapor</a:t>
            </a:r>
            <a:endParaRPr lang="fr-FR" sz="2000" b="1" dirty="0">
              <a:solidFill>
                <a:srgbClr val="0070C0"/>
              </a:solidFill>
            </a:endParaRPr>
          </a:p>
          <a:p>
            <a:pPr algn="ctr"/>
            <a:r>
              <a:rPr lang="fr-FR" sz="2800" b="1" dirty="0">
                <a:solidFill>
                  <a:srgbClr val="C00000"/>
                </a:solidFill>
              </a:rPr>
              <a:t>OPAQUE</a:t>
            </a:r>
            <a:r>
              <a:rPr lang="fr-FR" sz="2000" b="1" dirty="0">
                <a:solidFill>
                  <a:srgbClr val="0070C0"/>
                </a:solidFill>
              </a:rPr>
              <a:t> </a:t>
            </a:r>
          </a:p>
          <a:p>
            <a:pPr algn="ctr"/>
            <a:r>
              <a:rPr lang="fr-FR" sz="2000" b="1" dirty="0">
                <a:solidFill>
                  <a:srgbClr val="0070C0"/>
                </a:solidFill>
              </a:rPr>
              <a:t>to thermal </a:t>
            </a:r>
            <a:r>
              <a:rPr lang="fr-FR" sz="2000" b="1" dirty="0" err="1">
                <a:solidFill>
                  <a:srgbClr val="0070C0"/>
                </a:solidFill>
              </a:rPr>
              <a:t>infrared</a:t>
            </a:r>
            <a:endParaRPr lang="fr-FR" sz="2000" b="1" dirty="0">
              <a:solidFill>
                <a:srgbClr val="0070C0"/>
              </a:solidFill>
            </a:endParaRPr>
          </a:p>
          <a:p>
            <a:pPr algn="ctr"/>
            <a:endParaRPr lang="fr-FR" sz="2000" b="1" dirty="0">
              <a:solidFill>
                <a:srgbClr val="0070C0"/>
              </a:solidFill>
            </a:endParaRPr>
          </a:p>
          <a:p>
            <a:pPr algn="ctr"/>
            <a:endParaRPr lang="fr-FR" sz="2000" b="1" dirty="0">
              <a:solidFill>
                <a:srgbClr val="0070C0"/>
              </a:solidFill>
            </a:endParaRPr>
          </a:p>
        </p:txBody>
      </p:sp>
      <p:sp>
        <p:nvSpPr>
          <p:cNvPr id="6" name="ZoneTexte 5">
            <a:extLst>
              <a:ext uri="{FF2B5EF4-FFF2-40B4-BE49-F238E27FC236}">
                <a16:creationId xmlns:a16="http://schemas.microsoft.com/office/drawing/2014/main" id="{FAD939DD-0C28-470E-ABE9-1BA6AEAA1BD5}"/>
              </a:ext>
            </a:extLst>
          </p:cNvPr>
          <p:cNvSpPr txBox="1"/>
          <p:nvPr/>
        </p:nvSpPr>
        <p:spPr>
          <a:xfrm>
            <a:off x="2559315" y="746120"/>
            <a:ext cx="2503055" cy="400110"/>
          </a:xfrm>
          <a:prstGeom prst="rect">
            <a:avLst/>
          </a:prstGeom>
          <a:noFill/>
        </p:spPr>
        <p:txBody>
          <a:bodyPr wrap="square" rtlCol="0">
            <a:spAutoFit/>
          </a:bodyPr>
          <a:lstStyle/>
          <a:p>
            <a:pPr algn="ctr"/>
            <a:r>
              <a:rPr lang="fr-FR" sz="2000" b="1" dirty="0" err="1"/>
              <a:t>intersideral</a:t>
            </a:r>
            <a:r>
              <a:rPr lang="fr-FR" sz="2000" b="1" dirty="0"/>
              <a:t> vacuum </a:t>
            </a:r>
          </a:p>
        </p:txBody>
      </p:sp>
      <p:sp>
        <p:nvSpPr>
          <p:cNvPr id="7" name="ZoneTexte 6">
            <a:extLst>
              <a:ext uri="{FF2B5EF4-FFF2-40B4-BE49-F238E27FC236}">
                <a16:creationId xmlns:a16="http://schemas.microsoft.com/office/drawing/2014/main" id="{A2D9AA2F-441E-406A-BABD-B94261C5913F}"/>
              </a:ext>
            </a:extLst>
          </p:cNvPr>
          <p:cNvSpPr txBox="1"/>
          <p:nvPr/>
        </p:nvSpPr>
        <p:spPr>
          <a:xfrm>
            <a:off x="2245410" y="2656225"/>
            <a:ext cx="2503055" cy="584775"/>
          </a:xfrm>
          <a:prstGeom prst="rect">
            <a:avLst/>
          </a:prstGeom>
          <a:noFill/>
        </p:spPr>
        <p:txBody>
          <a:bodyPr wrap="square" rtlCol="0">
            <a:spAutoFit/>
          </a:bodyPr>
          <a:lstStyle/>
          <a:p>
            <a:pPr algn="ctr"/>
            <a:r>
              <a:rPr lang="fr-FR" sz="3200" b="1" dirty="0"/>
              <a:t>vacuum</a:t>
            </a:r>
          </a:p>
        </p:txBody>
      </p:sp>
      <p:sp>
        <p:nvSpPr>
          <p:cNvPr id="9" name="Rectangle 8">
            <a:extLst>
              <a:ext uri="{FF2B5EF4-FFF2-40B4-BE49-F238E27FC236}">
                <a16:creationId xmlns:a16="http://schemas.microsoft.com/office/drawing/2014/main" id="{11378307-8BC9-44DA-82B2-0381A0F96612}"/>
              </a:ext>
            </a:extLst>
          </p:cNvPr>
          <p:cNvSpPr/>
          <p:nvPr/>
        </p:nvSpPr>
        <p:spPr>
          <a:xfrm>
            <a:off x="261953" y="377943"/>
            <a:ext cx="4790178" cy="59463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7E60EBA6-1808-4D49-931A-4F03BC17F97E}"/>
              </a:ext>
            </a:extLst>
          </p:cNvPr>
          <p:cNvSpPr txBox="1"/>
          <p:nvPr/>
        </p:nvSpPr>
        <p:spPr>
          <a:xfrm>
            <a:off x="214480" y="6424384"/>
            <a:ext cx="11558805" cy="369332"/>
          </a:xfrm>
          <a:prstGeom prst="rect">
            <a:avLst/>
          </a:prstGeom>
          <a:noFill/>
        </p:spPr>
        <p:txBody>
          <a:bodyPr wrap="square" rtlCol="0">
            <a:spAutoFit/>
          </a:bodyPr>
          <a:lstStyle/>
          <a:p>
            <a:pPr algn="ctr"/>
            <a:r>
              <a:rPr lang="en-US" dirty="0"/>
              <a:t>Nota : the flows  100 or 200 are not  W/m² but simple numbers to help the understanding of  what happens  </a:t>
            </a:r>
          </a:p>
        </p:txBody>
      </p:sp>
      <p:sp>
        <p:nvSpPr>
          <p:cNvPr id="12" name="ZoneTexte 11">
            <a:extLst>
              <a:ext uri="{FF2B5EF4-FFF2-40B4-BE49-F238E27FC236}">
                <a16:creationId xmlns:a16="http://schemas.microsoft.com/office/drawing/2014/main" id="{9143D6D7-D81A-43C3-BDB4-AB33B83E4DCB}"/>
              </a:ext>
            </a:extLst>
          </p:cNvPr>
          <p:cNvSpPr txBox="1"/>
          <p:nvPr/>
        </p:nvSpPr>
        <p:spPr>
          <a:xfrm>
            <a:off x="316357" y="4343480"/>
            <a:ext cx="4681370" cy="2062103"/>
          </a:xfrm>
          <a:prstGeom prst="rect">
            <a:avLst/>
          </a:prstGeom>
          <a:noFill/>
        </p:spPr>
        <p:txBody>
          <a:bodyPr wrap="square" rtlCol="0">
            <a:spAutoFit/>
          </a:bodyPr>
          <a:lstStyle/>
          <a:p>
            <a:r>
              <a:rPr lang="en-US" sz="2000" b="1" dirty="0"/>
              <a:t>A glass pane in vacuum, the wall of a thermos bottle, a good insulator, </a:t>
            </a:r>
            <a:r>
              <a:rPr lang="en-US" sz="2400" b="1" dirty="0"/>
              <a:t>is </a:t>
            </a:r>
            <a:r>
              <a:rPr lang="en-US" sz="2400" b="1" u="sng" dirty="0"/>
              <a:t>by no way</a:t>
            </a:r>
            <a:r>
              <a:rPr lang="en-US" sz="2400" b="1" dirty="0"/>
              <a:t> a model </a:t>
            </a:r>
            <a:r>
              <a:rPr lang="en-US" sz="2000" b="1" dirty="0"/>
              <a:t>for </a:t>
            </a:r>
            <a:r>
              <a:rPr lang="en-US" sz="2000" b="1" dirty="0">
                <a:solidFill>
                  <a:srgbClr val="0066FF"/>
                </a:solidFill>
              </a:rPr>
              <a:t>a turbulent and water-vapor laden air, which is an </a:t>
            </a:r>
            <a:r>
              <a:rPr lang="en-US" sz="2000" b="1" u="sng" dirty="0">
                <a:solidFill>
                  <a:srgbClr val="0066FF"/>
                </a:solidFill>
              </a:rPr>
              <a:t>excellent</a:t>
            </a:r>
          </a:p>
          <a:p>
            <a:r>
              <a:rPr lang="en-US" sz="2000" b="1" u="sng" dirty="0">
                <a:solidFill>
                  <a:srgbClr val="0066FF"/>
                </a:solidFill>
              </a:rPr>
              <a:t>heat-pipe, </a:t>
            </a:r>
            <a:r>
              <a:rPr lang="en-US" sz="2000" b="1" dirty="0">
                <a:solidFill>
                  <a:srgbClr val="0066FF"/>
                </a:solidFill>
              </a:rPr>
              <a:t>carrying latent and sensible heat</a:t>
            </a:r>
            <a:r>
              <a:rPr lang="en-US" sz="2000" dirty="0">
                <a:solidFill>
                  <a:srgbClr val="0066FF"/>
                </a:solidFill>
              </a:rPr>
              <a:t>! </a:t>
            </a:r>
            <a:endParaRPr lang="fr-FR" dirty="0">
              <a:solidFill>
                <a:srgbClr val="0066FF"/>
              </a:solidFill>
            </a:endParaRPr>
          </a:p>
        </p:txBody>
      </p:sp>
      <p:sp>
        <p:nvSpPr>
          <p:cNvPr id="14" name="Rectangle 13">
            <a:extLst>
              <a:ext uri="{FF2B5EF4-FFF2-40B4-BE49-F238E27FC236}">
                <a16:creationId xmlns:a16="http://schemas.microsoft.com/office/drawing/2014/main" id="{5E893952-61F0-45C1-89C6-9E1DF1217017}"/>
              </a:ext>
            </a:extLst>
          </p:cNvPr>
          <p:cNvSpPr/>
          <p:nvPr/>
        </p:nvSpPr>
        <p:spPr>
          <a:xfrm>
            <a:off x="1253023" y="1652774"/>
            <a:ext cx="2892136" cy="33498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Glass pane </a:t>
            </a:r>
          </a:p>
        </p:txBody>
      </p:sp>
      <p:sp>
        <p:nvSpPr>
          <p:cNvPr id="15" name="Rectangle 14">
            <a:extLst>
              <a:ext uri="{FF2B5EF4-FFF2-40B4-BE49-F238E27FC236}">
                <a16:creationId xmlns:a16="http://schemas.microsoft.com/office/drawing/2014/main" id="{251C614B-90C1-4124-B141-6C9DEBA896E1}"/>
              </a:ext>
            </a:extLst>
          </p:cNvPr>
          <p:cNvSpPr/>
          <p:nvPr/>
        </p:nvSpPr>
        <p:spPr>
          <a:xfrm>
            <a:off x="1066553" y="40034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16" name="Flèche : droite 15">
            <a:extLst>
              <a:ext uri="{FF2B5EF4-FFF2-40B4-BE49-F238E27FC236}">
                <a16:creationId xmlns:a16="http://schemas.microsoft.com/office/drawing/2014/main" id="{3B988B73-FE19-4189-B359-EB7148E57CC9}"/>
              </a:ext>
            </a:extLst>
          </p:cNvPr>
          <p:cNvSpPr/>
          <p:nvPr/>
        </p:nvSpPr>
        <p:spPr>
          <a:xfrm rot="4370306" flipV="1">
            <a:off x="524140" y="2500374"/>
            <a:ext cx="2864487"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oleil 16">
            <a:extLst>
              <a:ext uri="{FF2B5EF4-FFF2-40B4-BE49-F238E27FC236}">
                <a16:creationId xmlns:a16="http://schemas.microsoft.com/office/drawing/2014/main" id="{93EFF2EF-3257-40A8-8B82-8FD4289C7E01}"/>
              </a:ext>
            </a:extLst>
          </p:cNvPr>
          <p:cNvSpPr/>
          <p:nvPr/>
        </p:nvSpPr>
        <p:spPr>
          <a:xfrm>
            <a:off x="907204" y="337711"/>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 name="Flèche : droite 17">
            <a:extLst>
              <a:ext uri="{FF2B5EF4-FFF2-40B4-BE49-F238E27FC236}">
                <a16:creationId xmlns:a16="http://schemas.microsoft.com/office/drawing/2014/main" id="{F75EACE4-613E-49D5-BF9F-44388F8FD7DB}"/>
              </a:ext>
            </a:extLst>
          </p:cNvPr>
          <p:cNvSpPr/>
          <p:nvPr/>
        </p:nvSpPr>
        <p:spPr>
          <a:xfrm rot="16200000">
            <a:off x="2337500" y="3357433"/>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92CE73EF-EBC2-4D7D-8063-E17687571F8E}"/>
              </a:ext>
            </a:extLst>
          </p:cNvPr>
          <p:cNvSpPr/>
          <p:nvPr/>
        </p:nvSpPr>
        <p:spPr>
          <a:xfrm rot="5400000">
            <a:off x="3182273" y="2190519"/>
            <a:ext cx="625253"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A0305940-5A0F-466F-9A07-663651CA0E1D}"/>
              </a:ext>
            </a:extLst>
          </p:cNvPr>
          <p:cNvSpPr/>
          <p:nvPr/>
        </p:nvSpPr>
        <p:spPr>
          <a:xfrm rot="16200000">
            <a:off x="3230732" y="1260869"/>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FAE1A03F-E010-46F4-BE2C-8C26962D5A88}"/>
              </a:ext>
            </a:extLst>
          </p:cNvPr>
          <p:cNvSpPr txBox="1"/>
          <p:nvPr/>
        </p:nvSpPr>
        <p:spPr>
          <a:xfrm rot="20229386">
            <a:off x="1324352" y="2628442"/>
            <a:ext cx="666750" cy="369332"/>
          </a:xfrm>
          <a:prstGeom prst="rect">
            <a:avLst/>
          </a:prstGeom>
          <a:noFill/>
        </p:spPr>
        <p:txBody>
          <a:bodyPr wrap="square" rtlCol="0">
            <a:spAutoFit/>
          </a:bodyPr>
          <a:lstStyle/>
          <a:p>
            <a:r>
              <a:rPr lang="fr-FR" dirty="0"/>
              <a:t>100</a:t>
            </a:r>
          </a:p>
        </p:txBody>
      </p:sp>
      <p:sp>
        <p:nvSpPr>
          <p:cNvPr id="22" name="ZoneTexte 21">
            <a:extLst>
              <a:ext uri="{FF2B5EF4-FFF2-40B4-BE49-F238E27FC236}">
                <a16:creationId xmlns:a16="http://schemas.microsoft.com/office/drawing/2014/main" id="{C74554DB-2B31-49E4-897B-D65C8AD9B7B1}"/>
              </a:ext>
            </a:extLst>
          </p:cNvPr>
          <p:cNvSpPr txBox="1"/>
          <p:nvPr/>
        </p:nvSpPr>
        <p:spPr>
          <a:xfrm>
            <a:off x="2853691" y="3505563"/>
            <a:ext cx="666750" cy="369332"/>
          </a:xfrm>
          <a:prstGeom prst="rect">
            <a:avLst/>
          </a:prstGeom>
          <a:noFill/>
        </p:spPr>
        <p:txBody>
          <a:bodyPr wrap="square" rtlCol="0">
            <a:spAutoFit/>
          </a:bodyPr>
          <a:lstStyle/>
          <a:p>
            <a:r>
              <a:rPr lang="fr-FR" dirty="0"/>
              <a:t>200</a:t>
            </a:r>
          </a:p>
        </p:txBody>
      </p:sp>
      <p:sp>
        <p:nvSpPr>
          <p:cNvPr id="24" name="ZoneTexte 23">
            <a:extLst>
              <a:ext uri="{FF2B5EF4-FFF2-40B4-BE49-F238E27FC236}">
                <a16:creationId xmlns:a16="http://schemas.microsoft.com/office/drawing/2014/main" id="{C4729775-8BD9-437D-BE95-FE492F04514A}"/>
              </a:ext>
            </a:extLst>
          </p:cNvPr>
          <p:cNvSpPr txBox="1"/>
          <p:nvPr/>
        </p:nvSpPr>
        <p:spPr>
          <a:xfrm>
            <a:off x="3512364" y="2017810"/>
            <a:ext cx="666750" cy="369332"/>
          </a:xfrm>
          <a:prstGeom prst="rect">
            <a:avLst/>
          </a:prstGeom>
          <a:noFill/>
        </p:spPr>
        <p:txBody>
          <a:bodyPr wrap="square" rtlCol="0">
            <a:spAutoFit/>
          </a:bodyPr>
          <a:lstStyle/>
          <a:p>
            <a:r>
              <a:rPr lang="fr-FR" dirty="0"/>
              <a:t>100</a:t>
            </a:r>
          </a:p>
        </p:txBody>
      </p:sp>
      <p:sp>
        <p:nvSpPr>
          <p:cNvPr id="25" name="ZoneTexte 24">
            <a:extLst>
              <a:ext uri="{FF2B5EF4-FFF2-40B4-BE49-F238E27FC236}">
                <a16:creationId xmlns:a16="http://schemas.microsoft.com/office/drawing/2014/main" id="{DCB9FB1B-6BDE-45EC-8CFC-440BBA2FDAB8}"/>
              </a:ext>
            </a:extLst>
          </p:cNvPr>
          <p:cNvSpPr txBox="1"/>
          <p:nvPr/>
        </p:nvSpPr>
        <p:spPr>
          <a:xfrm>
            <a:off x="3512364" y="1320236"/>
            <a:ext cx="666750" cy="369332"/>
          </a:xfrm>
          <a:prstGeom prst="rect">
            <a:avLst/>
          </a:prstGeom>
          <a:noFill/>
        </p:spPr>
        <p:txBody>
          <a:bodyPr wrap="square" rtlCol="0">
            <a:spAutoFit/>
          </a:bodyPr>
          <a:lstStyle/>
          <a:p>
            <a:r>
              <a:rPr lang="fr-FR" dirty="0"/>
              <a:t>100</a:t>
            </a:r>
          </a:p>
        </p:txBody>
      </p:sp>
      <p:sp>
        <p:nvSpPr>
          <p:cNvPr id="26" name="Rectangle 25">
            <a:extLst>
              <a:ext uri="{FF2B5EF4-FFF2-40B4-BE49-F238E27FC236}">
                <a16:creationId xmlns:a16="http://schemas.microsoft.com/office/drawing/2014/main" id="{C9FF72FD-065E-482E-8E99-29C7FF22522C}"/>
              </a:ext>
            </a:extLst>
          </p:cNvPr>
          <p:cNvSpPr/>
          <p:nvPr/>
        </p:nvSpPr>
        <p:spPr>
          <a:xfrm>
            <a:off x="5653145" y="4004407"/>
            <a:ext cx="1164360" cy="2627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soils</a:t>
            </a:r>
            <a:endParaRPr lang="fr-FR" dirty="0"/>
          </a:p>
        </p:txBody>
      </p:sp>
      <p:sp>
        <p:nvSpPr>
          <p:cNvPr id="27" name="Flèche : droite 26">
            <a:extLst>
              <a:ext uri="{FF2B5EF4-FFF2-40B4-BE49-F238E27FC236}">
                <a16:creationId xmlns:a16="http://schemas.microsoft.com/office/drawing/2014/main" id="{B44B244D-BDEE-4F7F-BDAC-EF92A5FBFC6C}"/>
              </a:ext>
            </a:extLst>
          </p:cNvPr>
          <p:cNvSpPr/>
          <p:nvPr/>
        </p:nvSpPr>
        <p:spPr>
          <a:xfrm rot="16200000" flipV="1">
            <a:off x="8341116" y="2655633"/>
            <a:ext cx="2362706" cy="282116"/>
          </a:xfrm>
          <a:prstGeom prst="rightArrow">
            <a:avLst/>
          </a:prstGeom>
          <a:solidFill>
            <a:srgbClr val="0066FF"/>
          </a:solid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B8922E97-9D13-4426-8893-86E7075C5696}"/>
              </a:ext>
            </a:extLst>
          </p:cNvPr>
          <p:cNvSpPr/>
          <p:nvPr/>
        </p:nvSpPr>
        <p:spPr>
          <a:xfrm rot="4370306" flipV="1">
            <a:off x="4733076" y="2477392"/>
            <a:ext cx="2897849" cy="2788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421AD3E6-47DC-4B27-9164-3C65BAB6B6AD}"/>
              </a:ext>
            </a:extLst>
          </p:cNvPr>
          <p:cNvSpPr/>
          <p:nvPr/>
        </p:nvSpPr>
        <p:spPr>
          <a:xfrm>
            <a:off x="6817505" y="4003444"/>
            <a:ext cx="2964202" cy="2627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oceans</a:t>
            </a:r>
            <a:endParaRPr lang="fr-FR" dirty="0"/>
          </a:p>
        </p:txBody>
      </p:sp>
      <p:sp>
        <p:nvSpPr>
          <p:cNvPr id="30" name="Flèche : droite 29">
            <a:extLst>
              <a:ext uri="{FF2B5EF4-FFF2-40B4-BE49-F238E27FC236}">
                <a16:creationId xmlns:a16="http://schemas.microsoft.com/office/drawing/2014/main" id="{21AE3817-89BD-48E2-A018-B6C7BE574F6C}"/>
              </a:ext>
            </a:extLst>
          </p:cNvPr>
          <p:cNvSpPr/>
          <p:nvPr/>
        </p:nvSpPr>
        <p:spPr>
          <a:xfrm rot="16200000">
            <a:off x="7126155" y="3349586"/>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oleil 30">
            <a:extLst>
              <a:ext uri="{FF2B5EF4-FFF2-40B4-BE49-F238E27FC236}">
                <a16:creationId xmlns:a16="http://schemas.microsoft.com/office/drawing/2014/main" id="{F3CA7BFE-A85B-4EF8-B77B-8E177B06A6F4}"/>
              </a:ext>
            </a:extLst>
          </p:cNvPr>
          <p:cNvSpPr/>
          <p:nvPr/>
        </p:nvSpPr>
        <p:spPr>
          <a:xfrm>
            <a:off x="5258273" y="306368"/>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2" name="Flèche : droite 31">
            <a:extLst>
              <a:ext uri="{FF2B5EF4-FFF2-40B4-BE49-F238E27FC236}">
                <a16:creationId xmlns:a16="http://schemas.microsoft.com/office/drawing/2014/main" id="{B6D255E8-1138-4F2F-AE29-D8C20B3225CF}"/>
              </a:ext>
            </a:extLst>
          </p:cNvPr>
          <p:cNvSpPr/>
          <p:nvPr/>
        </p:nvSpPr>
        <p:spPr>
          <a:xfrm rot="5400000">
            <a:off x="7863236" y="3375651"/>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droite 32">
            <a:extLst>
              <a:ext uri="{FF2B5EF4-FFF2-40B4-BE49-F238E27FC236}">
                <a16:creationId xmlns:a16="http://schemas.microsoft.com/office/drawing/2014/main" id="{3B906EC3-0065-4DE4-9D44-6CF5B0FC0126}"/>
              </a:ext>
            </a:extLst>
          </p:cNvPr>
          <p:cNvSpPr/>
          <p:nvPr/>
        </p:nvSpPr>
        <p:spPr>
          <a:xfrm rot="16200000">
            <a:off x="7466786" y="1143304"/>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BFD99385-5C84-4D2B-9410-0EF20114EF4F}"/>
              </a:ext>
            </a:extLst>
          </p:cNvPr>
          <p:cNvSpPr txBox="1"/>
          <p:nvPr/>
        </p:nvSpPr>
        <p:spPr>
          <a:xfrm>
            <a:off x="5336402" y="4340592"/>
            <a:ext cx="6399178" cy="1908215"/>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No heat transfer by thermal infrared  from the surface</a:t>
            </a:r>
          </a:p>
          <a:p>
            <a:pPr algn="ctr"/>
            <a:r>
              <a:rPr lang="en-US" b="1" dirty="0">
                <a:effectLst>
                  <a:outerShdw blurRad="38100" dist="38100" dir="2700000" algn="tl">
                    <a:srgbClr val="000000">
                      <a:alpha val="43137"/>
                    </a:srgbClr>
                  </a:outerShdw>
                </a:effectLst>
              </a:rPr>
              <a:t>as 200 - 200 = 0</a:t>
            </a:r>
          </a:p>
          <a:p>
            <a:pPr algn="ctr"/>
            <a:r>
              <a:rPr lang="en-US" b="1" dirty="0">
                <a:effectLst>
                  <a:outerShdw blurRad="38100" dist="38100" dir="2700000" algn="tl">
                    <a:srgbClr val="000000">
                      <a:alpha val="43137"/>
                    </a:srgbClr>
                  </a:outerShdw>
                </a:effectLst>
              </a:rPr>
              <a:t>No radiative carriage of heat through the air made </a:t>
            </a:r>
            <a:r>
              <a:rPr lang="en-US" sz="2800" b="1" dirty="0">
                <a:solidFill>
                  <a:srgbClr val="C00000"/>
                </a:solidFill>
                <a:effectLst>
                  <a:outerShdw blurRad="38100" dist="38100" dir="2700000" algn="tl">
                    <a:srgbClr val="000000">
                      <a:alpha val="43137"/>
                    </a:srgbClr>
                  </a:outerShdw>
                </a:effectLst>
              </a:rPr>
              <a:t>opaque</a:t>
            </a:r>
            <a:r>
              <a:rPr lang="en-US" b="1" dirty="0">
                <a:effectLst>
                  <a:outerShdw blurRad="38100" dist="38100" dir="2700000" algn="tl">
                    <a:srgbClr val="000000">
                      <a:alpha val="43137"/>
                    </a:srgbClr>
                  </a:outerShdw>
                </a:effectLst>
              </a:rPr>
              <a:t>  </a:t>
            </a:r>
          </a:p>
          <a:p>
            <a:pPr algn="ctr"/>
            <a:r>
              <a:rPr lang="en-US" b="1" dirty="0">
                <a:effectLst>
                  <a:outerShdw blurRad="38100" dist="38100" dir="2700000" algn="tl">
                    <a:srgbClr val="000000">
                      <a:alpha val="43137"/>
                    </a:srgbClr>
                  </a:outerShdw>
                </a:effectLst>
              </a:rPr>
              <a:t>by the water vapor</a:t>
            </a:r>
          </a:p>
          <a:p>
            <a:pPr algn="ct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 surface) /  (T radiating pellicle)  =  ( (P surface)/ (P pellicle) )</a:t>
            </a:r>
            <a:r>
              <a:rPr lang="en-US" b="1" baseline="30000" dirty="0">
                <a:effectLst>
                  <a:outerShdw blurRad="38100" dist="38100" dir="2700000" algn="tl">
                    <a:srgbClr val="000000">
                      <a:alpha val="43137"/>
                    </a:srgbClr>
                  </a:outerShdw>
                </a:effectLst>
              </a:rPr>
              <a:t>0,19</a:t>
            </a:r>
            <a:endParaRPr lang="en-US" dirty="0"/>
          </a:p>
        </p:txBody>
      </p:sp>
      <p:sp>
        <p:nvSpPr>
          <p:cNvPr id="35" name="Rectangle 34">
            <a:extLst>
              <a:ext uri="{FF2B5EF4-FFF2-40B4-BE49-F238E27FC236}">
                <a16:creationId xmlns:a16="http://schemas.microsoft.com/office/drawing/2014/main" id="{0421288C-FBF5-49CA-A214-9369C39FF20B}"/>
              </a:ext>
            </a:extLst>
          </p:cNvPr>
          <p:cNvSpPr/>
          <p:nvPr/>
        </p:nvSpPr>
        <p:spPr>
          <a:xfrm>
            <a:off x="5665125" y="1542917"/>
            <a:ext cx="4106373" cy="814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054E5D13-96E7-40C9-93FE-9D9F8300A768}"/>
              </a:ext>
            </a:extLst>
          </p:cNvPr>
          <p:cNvSpPr txBox="1"/>
          <p:nvPr/>
        </p:nvSpPr>
        <p:spPr>
          <a:xfrm>
            <a:off x="9730111" y="3445855"/>
            <a:ext cx="2005469" cy="707886"/>
          </a:xfrm>
          <a:prstGeom prst="rect">
            <a:avLst/>
          </a:prstGeom>
          <a:noFill/>
        </p:spPr>
        <p:txBody>
          <a:bodyPr wrap="square" rtlCol="0">
            <a:spAutoFit/>
          </a:bodyPr>
          <a:lstStyle/>
          <a:p>
            <a:r>
              <a:rPr lang="fr-FR" sz="2000" b="1" dirty="0">
                <a:solidFill>
                  <a:srgbClr val="0066FF"/>
                </a:solidFill>
                <a:effectLst>
                  <a:outerShdw blurRad="38100" dist="38100" dir="2700000" algn="tl">
                    <a:srgbClr val="000000">
                      <a:alpha val="43137"/>
                    </a:srgbClr>
                  </a:outerShdw>
                </a:effectLst>
              </a:rPr>
              <a:t>H</a:t>
            </a:r>
            <a:r>
              <a:rPr lang="fr-FR" sz="2000" b="1" baseline="-25000" dirty="0">
                <a:solidFill>
                  <a:srgbClr val="0066FF"/>
                </a:solidFill>
                <a:effectLst>
                  <a:outerShdw blurRad="38100" dist="38100" dir="2700000" algn="tl">
                    <a:srgbClr val="000000">
                      <a:alpha val="43137"/>
                    </a:srgbClr>
                  </a:outerShdw>
                </a:effectLst>
              </a:rPr>
              <a:t>2</a:t>
            </a:r>
            <a:r>
              <a:rPr lang="fr-FR" sz="2000" b="1" dirty="0">
                <a:solidFill>
                  <a:srgbClr val="0066FF"/>
                </a:solidFill>
                <a:effectLst>
                  <a:outerShdw blurRad="38100" dist="38100" dir="2700000" algn="tl">
                    <a:srgbClr val="000000">
                      <a:alpha val="43137"/>
                    </a:srgbClr>
                  </a:outerShdw>
                </a:effectLst>
              </a:rPr>
              <a:t>O Evaporation &amp; convection </a:t>
            </a:r>
          </a:p>
        </p:txBody>
      </p:sp>
      <p:sp>
        <p:nvSpPr>
          <p:cNvPr id="38" name="ZoneTexte 37">
            <a:extLst>
              <a:ext uri="{FF2B5EF4-FFF2-40B4-BE49-F238E27FC236}">
                <a16:creationId xmlns:a16="http://schemas.microsoft.com/office/drawing/2014/main" id="{BDBB218A-D7C6-48FC-8B1F-28F31C9275B8}"/>
              </a:ext>
            </a:extLst>
          </p:cNvPr>
          <p:cNvSpPr txBox="1"/>
          <p:nvPr/>
        </p:nvSpPr>
        <p:spPr>
          <a:xfrm>
            <a:off x="7869241" y="1095122"/>
            <a:ext cx="666750" cy="369332"/>
          </a:xfrm>
          <a:prstGeom prst="rect">
            <a:avLst/>
          </a:prstGeom>
          <a:noFill/>
        </p:spPr>
        <p:txBody>
          <a:bodyPr wrap="square" rtlCol="0">
            <a:spAutoFit/>
          </a:bodyPr>
          <a:lstStyle/>
          <a:p>
            <a:r>
              <a:rPr lang="fr-FR" dirty="0"/>
              <a:t>100</a:t>
            </a:r>
          </a:p>
        </p:txBody>
      </p:sp>
      <p:sp>
        <p:nvSpPr>
          <p:cNvPr id="39" name="ZoneTexte 38">
            <a:extLst>
              <a:ext uri="{FF2B5EF4-FFF2-40B4-BE49-F238E27FC236}">
                <a16:creationId xmlns:a16="http://schemas.microsoft.com/office/drawing/2014/main" id="{228FA065-F3CB-4435-B035-32114B98F8D4}"/>
              </a:ext>
            </a:extLst>
          </p:cNvPr>
          <p:cNvSpPr txBox="1"/>
          <p:nvPr/>
        </p:nvSpPr>
        <p:spPr>
          <a:xfrm>
            <a:off x="8982034" y="2339934"/>
            <a:ext cx="666750" cy="369332"/>
          </a:xfrm>
          <a:prstGeom prst="rect">
            <a:avLst/>
          </a:prstGeom>
          <a:noFill/>
        </p:spPr>
        <p:txBody>
          <a:bodyPr wrap="square" rtlCol="0">
            <a:spAutoFit/>
          </a:bodyPr>
          <a:lstStyle/>
          <a:p>
            <a:r>
              <a:rPr lang="fr-FR" dirty="0"/>
              <a:t>100</a:t>
            </a:r>
          </a:p>
        </p:txBody>
      </p:sp>
      <p:sp>
        <p:nvSpPr>
          <p:cNvPr id="40" name="ZoneTexte 39">
            <a:extLst>
              <a:ext uri="{FF2B5EF4-FFF2-40B4-BE49-F238E27FC236}">
                <a16:creationId xmlns:a16="http://schemas.microsoft.com/office/drawing/2014/main" id="{BA029D8E-60E9-4624-BA39-06971031AD41}"/>
              </a:ext>
            </a:extLst>
          </p:cNvPr>
          <p:cNvSpPr txBox="1"/>
          <p:nvPr/>
        </p:nvSpPr>
        <p:spPr>
          <a:xfrm rot="20229386">
            <a:off x="5630896" y="2346428"/>
            <a:ext cx="666750" cy="369332"/>
          </a:xfrm>
          <a:prstGeom prst="rect">
            <a:avLst/>
          </a:prstGeom>
          <a:noFill/>
        </p:spPr>
        <p:txBody>
          <a:bodyPr wrap="square" rtlCol="0">
            <a:spAutoFit/>
          </a:bodyPr>
          <a:lstStyle/>
          <a:p>
            <a:r>
              <a:rPr lang="fr-FR" dirty="0"/>
              <a:t>100</a:t>
            </a:r>
          </a:p>
        </p:txBody>
      </p:sp>
      <p:sp>
        <p:nvSpPr>
          <p:cNvPr id="41" name="ZoneTexte 40">
            <a:extLst>
              <a:ext uri="{FF2B5EF4-FFF2-40B4-BE49-F238E27FC236}">
                <a16:creationId xmlns:a16="http://schemas.microsoft.com/office/drawing/2014/main" id="{A9C0E7FD-D369-4FF5-948F-F9A3F52458E6}"/>
              </a:ext>
            </a:extLst>
          </p:cNvPr>
          <p:cNvSpPr txBox="1"/>
          <p:nvPr/>
        </p:nvSpPr>
        <p:spPr>
          <a:xfrm>
            <a:off x="6816877" y="3508703"/>
            <a:ext cx="666750" cy="369332"/>
          </a:xfrm>
          <a:prstGeom prst="rect">
            <a:avLst/>
          </a:prstGeom>
          <a:noFill/>
        </p:spPr>
        <p:txBody>
          <a:bodyPr wrap="square" rtlCol="0">
            <a:spAutoFit/>
          </a:bodyPr>
          <a:lstStyle/>
          <a:p>
            <a:r>
              <a:rPr lang="fr-FR" dirty="0"/>
              <a:t>200</a:t>
            </a:r>
          </a:p>
        </p:txBody>
      </p:sp>
      <p:sp>
        <p:nvSpPr>
          <p:cNvPr id="42" name="ZoneTexte 41">
            <a:extLst>
              <a:ext uri="{FF2B5EF4-FFF2-40B4-BE49-F238E27FC236}">
                <a16:creationId xmlns:a16="http://schemas.microsoft.com/office/drawing/2014/main" id="{FC6D3DBA-CF14-43AD-AD86-DDC8F0838B53}"/>
              </a:ext>
            </a:extLst>
          </p:cNvPr>
          <p:cNvSpPr txBox="1"/>
          <p:nvPr/>
        </p:nvSpPr>
        <p:spPr>
          <a:xfrm>
            <a:off x="8315010" y="3424801"/>
            <a:ext cx="666750" cy="369332"/>
          </a:xfrm>
          <a:prstGeom prst="rect">
            <a:avLst/>
          </a:prstGeom>
          <a:noFill/>
        </p:spPr>
        <p:txBody>
          <a:bodyPr wrap="square" rtlCol="0">
            <a:spAutoFit/>
          </a:bodyPr>
          <a:lstStyle/>
          <a:p>
            <a:r>
              <a:rPr lang="fr-FR" dirty="0"/>
              <a:t>200</a:t>
            </a:r>
          </a:p>
        </p:txBody>
      </p:sp>
      <p:sp>
        <p:nvSpPr>
          <p:cNvPr id="43" name="Rectangle 42">
            <a:extLst>
              <a:ext uri="{FF2B5EF4-FFF2-40B4-BE49-F238E27FC236}">
                <a16:creationId xmlns:a16="http://schemas.microsoft.com/office/drawing/2014/main" id="{27E1A9E3-74E0-4C20-A04A-AB64A511C6C1}"/>
              </a:ext>
            </a:extLst>
          </p:cNvPr>
          <p:cNvSpPr/>
          <p:nvPr/>
        </p:nvSpPr>
        <p:spPr>
          <a:xfrm>
            <a:off x="5219278" y="405763"/>
            <a:ext cx="6582829" cy="59185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26EC5E38-631D-476A-AFD9-BFEE24ADCB9E}"/>
              </a:ext>
            </a:extLst>
          </p:cNvPr>
          <p:cNvSpPr txBox="1"/>
          <p:nvPr/>
        </p:nvSpPr>
        <p:spPr>
          <a:xfrm>
            <a:off x="247945" y="-14369"/>
            <a:ext cx="11637565" cy="369332"/>
          </a:xfrm>
          <a:prstGeom prst="rect">
            <a:avLst/>
          </a:prstGeom>
          <a:noFill/>
        </p:spPr>
        <p:txBody>
          <a:bodyPr wrap="square" rtlCol="0">
            <a:spAutoFit/>
          </a:bodyPr>
          <a:lstStyle/>
          <a:p>
            <a:pPr algn="ctr"/>
            <a:r>
              <a:rPr lang="en-US" b="1" dirty="0"/>
              <a:t>Imaginary Greenhouse effect     and    real Earth:  conceptual frameworks</a:t>
            </a:r>
          </a:p>
        </p:txBody>
      </p:sp>
      <p:sp>
        <p:nvSpPr>
          <p:cNvPr id="45" name="ZoneTexte 44">
            <a:extLst>
              <a:ext uri="{FF2B5EF4-FFF2-40B4-BE49-F238E27FC236}">
                <a16:creationId xmlns:a16="http://schemas.microsoft.com/office/drawing/2014/main" id="{F9F406E9-E642-4843-A653-04FC48E940D3}"/>
              </a:ext>
            </a:extLst>
          </p:cNvPr>
          <p:cNvSpPr txBox="1"/>
          <p:nvPr/>
        </p:nvSpPr>
        <p:spPr>
          <a:xfrm>
            <a:off x="9730110" y="2510311"/>
            <a:ext cx="2005469" cy="707886"/>
          </a:xfrm>
          <a:prstGeom prst="rect">
            <a:avLst/>
          </a:prstGeom>
          <a:noFill/>
        </p:spPr>
        <p:txBody>
          <a:bodyPr wrap="square" rtlCol="0">
            <a:spAutoFit/>
          </a:bodyPr>
          <a:lstStyle/>
          <a:p>
            <a:r>
              <a:rPr lang="en-US" sz="2000" b="1" dirty="0">
                <a:solidFill>
                  <a:srgbClr val="0066FF"/>
                </a:solidFill>
              </a:rPr>
              <a:t>H</a:t>
            </a:r>
            <a:r>
              <a:rPr lang="en-US" sz="2000" b="1" baseline="-25000" dirty="0">
                <a:solidFill>
                  <a:srgbClr val="0066FF"/>
                </a:solidFill>
              </a:rPr>
              <a:t>2</a:t>
            </a:r>
            <a:r>
              <a:rPr lang="en-US" sz="2000" b="1" dirty="0">
                <a:solidFill>
                  <a:srgbClr val="0066FF"/>
                </a:solidFill>
              </a:rPr>
              <a:t>O an excellent heat-pipe</a:t>
            </a:r>
          </a:p>
        </p:txBody>
      </p:sp>
      <p:sp>
        <p:nvSpPr>
          <p:cNvPr id="46" name="ZoneTexte 45">
            <a:extLst>
              <a:ext uri="{FF2B5EF4-FFF2-40B4-BE49-F238E27FC236}">
                <a16:creationId xmlns:a16="http://schemas.microsoft.com/office/drawing/2014/main" id="{A2B9FA98-5B00-431A-8B31-5A381D188F2F}"/>
              </a:ext>
            </a:extLst>
          </p:cNvPr>
          <p:cNvSpPr txBox="1"/>
          <p:nvPr/>
        </p:nvSpPr>
        <p:spPr>
          <a:xfrm>
            <a:off x="9728349" y="1391710"/>
            <a:ext cx="2240905" cy="646331"/>
          </a:xfrm>
          <a:prstGeom prst="rect">
            <a:avLst/>
          </a:prstGeom>
          <a:noFill/>
        </p:spPr>
        <p:txBody>
          <a:bodyPr wrap="square" rtlCol="0">
            <a:spAutoFit/>
          </a:bodyPr>
          <a:lstStyle/>
          <a:p>
            <a:r>
              <a:rPr lang="en-US" sz="2000" b="1" dirty="0">
                <a:solidFill>
                  <a:srgbClr val="0066FF"/>
                </a:solidFill>
              </a:rPr>
              <a:t>H</a:t>
            </a:r>
            <a:r>
              <a:rPr lang="en-US" sz="2000" b="1" baseline="-25000" dirty="0">
                <a:solidFill>
                  <a:srgbClr val="0066FF"/>
                </a:solidFill>
              </a:rPr>
              <a:t>2</a:t>
            </a:r>
            <a:r>
              <a:rPr lang="en-US" sz="2000" b="1" dirty="0">
                <a:solidFill>
                  <a:srgbClr val="0066FF"/>
                </a:solidFill>
              </a:rPr>
              <a:t>O skin </a:t>
            </a:r>
            <a:r>
              <a:rPr lang="en-US" sz="1600" dirty="0"/>
              <a:t>radiating </a:t>
            </a:r>
          </a:p>
          <a:p>
            <a:r>
              <a:rPr lang="en-US" sz="1600" dirty="0"/>
              <a:t>to the cosmos</a:t>
            </a:r>
          </a:p>
        </p:txBody>
      </p:sp>
      <p:sp>
        <p:nvSpPr>
          <p:cNvPr id="47" name="ZoneTexte 46">
            <a:extLst>
              <a:ext uri="{FF2B5EF4-FFF2-40B4-BE49-F238E27FC236}">
                <a16:creationId xmlns:a16="http://schemas.microsoft.com/office/drawing/2014/main" id="{FE969AFC-7831-420A-808E-4E28550ED713}"/>
              </a:ext>
            </a:extLst>
          </p:cNvPr>
          <p:cNvSpPr txBox="1"/>
          <p:nvPr/>
        </p:nvSpPr>
        <p:spPr>
          <a:xfrm>
            <a:off x="22445" y="42604"/>
            <a:ext cx="1312439" cy="461665"/>
          </a:xfrm>
          <a:prstGeom prst="rect">
            <a:avLst/>
          </a:prstGeom>
          <a:solidFill>
            <a:schemeClr val="bg1"/>
          </a:solid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9</a:t>
            </a:r>
          </a:p>
        </p:txBody>
      </p:sp>
      <p:sp>
        <p:nvSpPr>
          <p:cNvPr id="48" name="Rectangle 47">
            <a:extLst>
              <a:ext uri="{FF2B5EF4-FFF2-40B4-BE49-F238E27FC236}">
                <a16:creationId xmlns:a16="http://schemas.microsoft.com/office/drawing/2014/main" id="{D5794B02-4123-47D3-999E-FD3E092DD7AC}"/>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5128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animBg="1"/>
      <p:bldP spid="36" grpId="0"/>
      <p:bldP spid="38" grpId="0"/>
      <p:bldP spid="39" grpId="0"/>
      <p:bldP spid="40" grpId="0"/>
      <p:bldP spid="41" grpId="0"/>
      <p:bldP spid="42"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52CE9-0120-4F56-B811-828B96111996}"/>
              </a:ext>
            </a:extLst>
          </p:cNvPr>
          <p:cNvSpPr/>
          <p:nvPr/>
        </p:nvSpPr>
        <p:spPr>
          <a:xfrm>
            <a:off x="947956" y="120257"/>
            <a:ext cx="10669208" cy="738664"/>
          </a:xfrm>
          <a:prstGeom prst="rect">
            <a:avLst/>
          </a:prstGeom>
          <a:ln>
            <a:solidFill>
              <a:srgbClr val="C00000"/>
            </a:solidFill>
          </a:ln>
        </p:spPr>
        <p:txBody>
          <a:bodyPr wrap="square">
            <a:spAutoFit/>
          </a:bodyPr>
          <a:lstStyle/>
          <a:p>
            <a:pPr algn="ct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The </a:t>
            </a:r>
            <a:r>
              <a:rPr lang="en-US" b="1" u="sng" dirty="0">
                <a:latin typeface="Calibri" panose="020F0502020204030204" pitchFamily="34" charset="0"/>
                <a:ea typeface="Calibri" panose="020F0502020204030204" pitchFamily="34" charset="0"/>
                <a:cs typeface="Calibri" panose="020F0502020204030204" pitchFamily="34" charset="0"/>
              </a:rPr>
              <a:t>optical thickness </a:t>
            </a:r>
            <a:r>
              <a:rPr lang="el-GR" sz="2400" b="1" u="sng" dirty="0">
                <a:latin typeface="Calibri" panose="020F0502020204030204" pitchFamily="34" charset="0"/>
                <a:ea typeface="Calibri" panose="020F0502020204030204" pitchFamily="34" charset="0"/>
                <a:cs typeface="Calibri" panose="020F0502020204030204" pitchFamily="34" charset="0"/>
              </a:rPr>
              <a:t>τ</a:t>
            </a:r>
            <a:r>
              <a:rPr lang="fr-FR" sz="2400" b="1" u="sng"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of the atmosphere is </a:t>
            </a:r>
            <a:r>
              <a:rPr lang="en-US" b="1" u="sng" dirty="0">
                <a:latin typeface="Calibri" panose="020F0502020204030204" pitchFamily="34" charset="0"/>
                <a:ea typeface="Calibri" panose="020F0502020204030204" pitchFamily="34" charset="0"/>
                <a:cs typeface="Calibri" panose="020F0502020204030204" pitchFamily="34" charset="0"/>
              </a:rPr>
              <a:t>the</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parameter to use to compute the diffuse radiation in an absorbing and radiating medium like the atmosphere  </a:t>
            </a:r>
            <a:r>
              <a:rPr lang="en-US" dirty="0">
                <a:latin typeface="Calibri" panose="020F0502020204030204" pitchFamily="34" charset="0"/>
                <a:ea typeface="Calibri" panose="020F0502020204030204" pitchFamily="34" charset="0"/>
                <a:cs typeface="Calibri" panose="020F0502020204030204" pitchFamily="34" charset="0"/>
              </a:rPr>
              <a:t>(Chandrasekhar 1948, K. </a:t>
            </a:r>
            <a:r>
              <a:rPr lang="en-US" dirty="0" err="1">
                <a:latin typeface="Calibri" panose="020F0502020204030204" pitchFamily="34" charset="0"/>
                <a:ea typeface="Calibri" panose="020F0502020204030204" pitchFamily="34" charset="0"/>
                <a:cs typeface="Calibri" panose="020F0502020204030204" pitchFamily="34" charset="0"/>
              </a:rPr>
              <a:t>Ya</a:t>
            </a:r>
            <a:r>
              <a:rPr lang="en-US" dirty="0">
                <a:latin typeface="Calibri" panose="020F0502020204030204" pitchFamily="34" charset="0"/>
                <a:ea typeface="Calibri" panose="020F0502020204030204" pitchFamily="34" charset="0"/>
                <a:cs typeface="Calibri" panose="020F0502020204030204" pitchFamily="34" charset="0"/>
              </a:rPr>
              <a:t>. Kondratiev 1969)</a:t>
            </a:r>
            <a:endParaRPr lang="en-US" dirty="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A7A643AA-35F9-496D-9A76-DB140AECBCA5}"/>
              </a:ext>
            </a:extLst>
          </p:cNvPr>
          <p:cNvSpPr txBox="1"/>
          <p:nvPr/>
        </p:nvSpPr>
        <p:spPr>
          <a:xfrm>
            <a:off x="271463" y="897327"/>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10</a:t>
            </a:r>
          </a:p>
        </p:txBody>
      </p:sp>
      <p:sp>
        <p:nvSpPr>
          <p:cNvPr id="6" name="Rectangle 5">
            <a:extLst>
              <a:ext uri="{FF2B5EF4-FFF2-40B4-BE49-F238E27FC236}">
                <a16:creationId xmlns:a16="http://schemas.microsoft.com/office/drawing/2014/main" id="{196849F1-B1CF-4022-8B8F-15A8B4DCEC25}"/>
              </a:ext>
            </a:extLst>
          </p:cNvPr>
          <p:cNvSpPr/>
          <p:nvPr/>
        </p:nvSpPr>
        <p:spPr>
          <a:xfrm>
            <a:off x="500062" y="5995644"/>
            <a:ext cx="11420475" cy="646331"/>
          </a:xfrm>
          <a:prstGeom prst="rect">
            <a:avLst/>
          </a:prstGeom>
          <a:ln>
            <a:solidFill>
              <a:srgbClr val="C00000"/>
            </a:solidFill>
          </a:ln>
        </p:spPr>
        <p:txBody>
          <a:bodyPr wrap="square">
            <a:spAutoFit/>
          </a:bodyPr>
          <a:lstStyle/>
          <a:p>
            <a:pPr algn="ctr">
              <a:spcAft>
                <a:spcPts val="0"/>
              </a:spcAft>
            </a:pP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down</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 ∫</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0</a:t>
            </a:r>
            <a:r>
              <a:rPr lang="el-GR" b="1" baseline="30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fr-FR" b="1" baseline="30000" dirty="0" err="1">
                <a:solidFill>
                  <a:schemeClr val="tx1">
                    <a:lumMod val="50000"/>
                    <a:lumOff val="50000"/>
                  </a:schemeClr>
                </a:solidFill>
                <a:latin typeface="Mathematica1"/>
                <a:ea typeface="Times New Roman" panose="02020603050405020304" pitchFamily="18" charset="0"/>
                <a:cs typeface="Calibri" panose="020F0502020204030204" pitchFamily="34" charset="0"/>
                <a:sym typeface="Mathematica1"/>
              </a:rPr>
              <a:t>ν</a:t>
            </a:r>
            <a:r>
              <a:rPr lang="fr-FR" b="1" baseline="30000" dirty="0" err="1">
                <a:solidFill>
                  <a:schemeClr val="tx1">
                    <a:lumMod val="50000"/>
                    <a:lumOff val="50000"/>
                  </a:schemeClr>
                </a:solidFill>
                <a:latin typeface="Times New Roman" panose="02020603050405020304" pitchFamily="18" charset="0"/>
                <a:ea typeface="Times New Roman" panose="02020603050405020304" pitchFamily="18" charset="0"/>
              </a:rPr>
              <a:t>,z</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dt</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up</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 ∫</a:t>
            </a:r>
            <a:r>
              <a:rPr lang="el-GR" b="1" baseline="-25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ν,z</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baseline="30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max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(t' - </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dt</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endParaRPr lang="en-US" sz="2000" dirty="0">
              <a:solidFill>
                <a:schemeClr val="tx1">
                  <a:lumMod val="50000"/>
                  <a:lumOff val="50000"/>
                </a:schemeClr>
              </a:solidFill>
              <a:latin typeface="Times New Roman" panose="02020603050405020304" pitchFamily="18" charset="0"/>
              <a:ea typeface="Times New Roman" panose="02020603050405020304" pitchFamily="18" charset="0"/>
            </a:endParaRPr>
          </a:p>
          <a:p>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surface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surface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3</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(t</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max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sym typeface="Mathematica1"/>
              </a:rPr>
              <a:t>ν</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z))        B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Planck’s</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function</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and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3</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exponential</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integral</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functions</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endParaRPr lang="en-US" dirty="0">
              <a:solidFill>
                <a:schemeClr val="tx1">
                  <a:lumMod val="50000"/>
                  <a:lumOff val="50000"/>
                </a:schemeClr>
              </a:solidFill>
            </a:endParaRPr>
          </a:p>
        </p:txBody>
      </p:sp>
      <p:sp>
        <p:nvSpPr>
          <p:cNvPr id="7" name="Rectangle 6">
            <a:extLst>
              <a:ext uri="{FF2B5EF4-FFF2-40B4-BE49-F238E27FC236}">
                <a16:creationId xmlns:a16="http://schemas.microsoft.com/office/drawing/2014/main" id="{D0A39AAD-394B-42CC-8C90-91A1DE54E53A}"/>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pic>
        <p:nvPicPr>
          <p:cNvPr id="5" name="Image 4">
            <a:extLst>
              <a:ext uri="{FF2B5EF4-FFF2-40B4-BE49-F238E27FC236}">
                <a16:creationId xmlns:a16="http://schemas.microsoft.com/office/drawing/2014/main" id="{F63BB2F9-1249-4FDE-B6A1-B44999BA20D2}"/>
              </a:ext>
            </a:extLst>
          </p:cNvPr>
          <p:cNvPicPr>
            <a:picLocks noChangeAspect="1"/>
          </p:cNvPicPr>
          <p:nvPr/>
        </p:nvPicPr>
        <p:blipFill>
          <a:blip r:embed="rId3"/>
          <a:stretch>
            <a:fillRect/>
          </a:stretch>
        </p:blipFill>
        <p:spPr>
          <a:xfrm>
            <a:off x="2413317" y="981195"/>
            <a:ext cx="6837083" cy="4523447"/>
          </a:xfrm>
          <a:prstGeom prst="rect">
            <a:avLst/>
          </a:prstGeom>
        </p:spPr>
      </p:pic>
      <p:sp>
        <p:nvSpPr>
          <p:cNvPr id="8" name="ZoneTexte 7">
            <a:extLst>
              <a:ext uri="{FF2B5EF4-FFF2-40B4-BE49-F238E27FC236}">
                <a16:creationId xmlns:a16="http://schemas.microsoft.com/office/drawing/2014/main" id="{4BF275E6-7CE6-40F3-A16A-0C60CDF80803}"/>
              </a:ext>
            </a:extLst>
          </p:cNvPr>
          <p:cNvSpPr txBox="1"/>
          <p:nvPr/>
        </p:nvSpPr>
        <p:spPr>
          <a:xfrm>
            <a:off x="8330572" y="1181540"/>
            <a:ext cx="1620570" cy="1938992"/>
          </a:xfrm>
          <a:prstGeom prst="rect">
            <a:avLst/>
          </a:prstGeom>
          <a:noFill/>
        </p:spPr>
        <p:txBody>
          <a:bodyPr wrap="square" rtlCol="0">
            <a:spAutoFit/>
          </a:bodyPr>
          <a:lstStyle/>
          <a:p>
            <a:r>
              <a:rPr lang="en-US" sz="2000" b="1" dirty="0">
                <a:solidFill>
                  <a:srgbClr val="0066FF"/>
                </a:solidFill>
              </a:rPr>
              <a:t>Water vapor makes the air very, very opaque to thermal infrared</a:t>
            </a:r>
          </a:p>
        </p:txBody>
      </p:sp>
      <p:graphicFrame>
        <p:nvGraphicFramePr>
          <p:cNvPr id="9" name="Tableau 8">
            <a:extLst>
              <a:ext uri="{FF2B5EF4-FFF2-40B4-BE49-F238E27FC236}">
                <a16:creationId xmlns:a16="http://schemas.microsoft.com/office/drawing/2014/main" id="{157F1FEF-1F01-4E19-8DE4-FE2D4769A5E1}"/>
              </a:ext>
            </a:extLst>
          </p:cNvPr>
          <p:cNvGraphicFramePr>
            <a:graphicFrameLocks noGrp="1"/>
          </p:cNvGraphicFramePr>
          <p:nvPr>
            <p:extLst>
              <p:ext uri="{D42A27DB-BD31-4B8C-83A1-F6EECF244321}">
                <p14:modId xmlns:p14="http://schemas.microsoft.com/office/powerpoint/2010/main" val="1278463608"/>
              </p:ext>
            </p:extLst>
          </p:nvPr>
        </p:nvGraphicFramePr>
        <p:xfrm>
          <a:off x="74839" y="3421908"/>
          <a:ext cx="2380977" cy="1554480"/>
        </p:xfrm>
        <a:graphic>
          <a:graphicData uri="http://schemas.openxmlformats.org/drawingml/2006/table">
            <a:tbl>
              <a:tblPr firstRow="1" bandRow="1">
                <a:tableStyleId>{5C22544A-7EE6-4342-B048-85BDC9FD1C3A}</a:tableStyleId>
              </a:tblPr>
              <a:tblGrid>
                <a:gridCol w="860079">
                  <a:extLst>
                    <a:ext uri="{9D8B030D-6E8A-4147-A177-3AD203B41FA5}">
                      <a16:colId xmlns:a16="http://schemas.microsoft.com/office/drawing/2014/main" val="3400887005"/>
                    </a:ext>
                  </a:extLst>
                </a:gridCol>
                <a:gridCol w="1520898">
                  <a:extLst>
                    <a:ext uri="{9D8B030D-6E8A-4147-A177-3AD203B41FA5}">
                      <a16:colId xmlns:a16="http://schemas.microsoft.com/office/drawing/2014/main" val="2722603523"/>
                    </a:ext>
                  </a:extLst>
                </a:gridCol>
              </a:tblGrid>
              <a:tr h="208632">
                <a:tc>
                  <a:txBody>
                    <a:bodyPr/>
                    <a:lstStyle/>
                    <a:p>
                      <a:pPr algn="ctr"/>
                      <a:r>
                        <a:rPr lang="el-GR" sz="2400" dirty="0"/>
                        <a:t>τ</a:t>
                      </a:r>
                      <a:endParaRPr lang="en-US" sz="2400" dirty="0"/>
                    </a:p>
                  </a:txBody>
                  <a:tcPr/>
                </a:tc>
                <a:tc>
                  <a:txBody>
                    <a:bodyPr/>
                    <a:lstStyle/>
                    <a:p>
                      <a:pPr algn="ctr"/>
                      <a:r>
                        <a:rPr lang="fr-FR" dirty="0"/>
                        <a:t>transmission</a:t>
                      </a:r>
                      <a:endParaRPr lang="en-US" dirty="0"/>
                    </a:p>
                  </a:txBody>
                  <a:tcPr/>
                </a:tc>
                <a:extLst>
                  <a:ext uri="{0D108BD9-81ED-4DB2-BD59-A6C34878D82A}">
                    <a16:rowId xmlns:a16="http://schemas.microsoft.com/office/drawing/2014/main" val="2786734074"/>
                  </a:ext>
                </a:extLst>
              </a:tr>
              <a:tr h="208632">
                <a:tc>
                  <a:txBody>
                    <a:bodyPr/>
                    <a:lstStyle/>
                    <a:p>
                      <a:pPr algn="ctr"/>
                      <a:r>
                        <a:rPr lang="fr-FR" b="1" dirty="0"/>
                        <a:t>1,07</a:t>
                      </a:r>
                      <a:endParaRPr lang="en-US" b="1" dirty="0"/>
                    </a:p>
                  </a:txBody>
                  <a:tcPr/>
                </a:tc>
                <a:tc>
                  <a:txBody>
                    <a:bodyPr/>
                    <a:lstStyle/>
                    <a:p>
                      <a:pPr algn="ctr"/>
                      <a:r>
                        <a:rPr lang="fr-FR" b="1" dirty="0"/>
                        <a:t>20%</a:t>
                      </a:r>
                      <a:endParaRPr lang="en-US" b="1" dirty="0"/>
                    </a:p>
                  </a:txBody>
                  <a:tcPr/>
                </a:tc>
                <a:extLst>
                  <a:ext uri="{0D108BD9-81ED-4DB2-BD59-A6C34878D82A}">
                    <a16:rowId xmlns:a16="http://schemas.microsoft.com/office/drawing/2014/main" val="2215042459"/>
                  </a:ext>
                </a:extLst>
              </a:tr>
              <a:tr h="208632">
                <a:tc>
                  <a:txBody>
                    <a:bodyPr/>
                    <a:lstStyle/>
                    <a:p>
                      <a:pPr algn="ctr"/>
                      <a:r>
                        <a:rPr lang="fr-FR" dirty="0"/>
                        <a:t>4,3</a:t>
                      </a:r>
                      <a:endParaRPr lang="en-US" dirty="0"/>
                    </a:p>
                  </a:txBody>
                  <a:tcPr/>
                </a:tc>
                <a:tc>
                  <a:txBody>
                    <a:bodyPr/>
                    <a:lstStyle/>
                    <a:p>
                      <a:pPr algn="ctr"/>
                      <a:r>
                        <a:rPr lang="fr-FR" dirty="0"/>
                        <a:t>0,0016</a:t>
                      </a:r>
                      <a:endParaRPr lang="en-US" dirty="0"/>
                    </a:p>
                  </a:txBody>
                  <a:tcPr/>
                </a:tc>
                <a:extLst>
                  <a:ext uri="{0D108BD9-81ED-4DB2-BD59-A6C34878D82A}">
                    <a16:rowId xmlns:a16="http://schemas.microsoft.com/office/drawing/2014/main" val="287470109"/>
                  </a:ext>
                </a:extLst>
              </a:tr>
              <a:tr h="208632">
                <a:tc>
                  <a:txBody>
                    <a:bodyPr/>
                    <a:lstStyle/>
                    <a:p>
                      <a:pPr algn="ctr"/>
                      <a:r>
                        <a:rPr lang="fr-FR" b="1" dirty="0"/>
                        <a:t>10</a:t>
                      </a:r>
                      <a:endParaRPr lang="en-US" b="1" dirty="0"/>
                    </a:p>
                  </a:txBody>
                  <a:tcPr/>
                </a:tc>
                <a:tc>
                  <a:txBody>
                    <a:bodyPr/>
                    <a:lstStyle/>
                    <a:p>
                      <a:pPr algn="ctr"/>
                      <a:r>
                        <a:rPr lang="fr-FR" b="1" dirty="0"/>
                        <a:t>7  10</a:t>
                      </a:r>
                      <a:r>
                        <a:rPr lang="fr-FR" b="1" baseline="30000" dirty="0"/>
                        <a:t>-6</a:t>
                      </a:r>
                      <a:endParaRPr lang="en-US" b="1" dirty="0"/>
                    </a:p>
                  </a:txBody>
                  <a:tcPr/>
                </a:tc>
                <a:extLst>
                  <a:ext uri="{0D108BD9-81ED-4DB2-BD59-A6C34878D82A}">
                    <a16:rowId xmlns:a16="http://schemas.microsoft.com/office/drawing/2014/main" val="2187001231"/>
                  </a:ext>
                </a:extLst>
              </a:tr>
            </a:tbl>
          </a:graphicData>
        </a:graphic>
      </p:graphicFrame>
      <p:sp>
        <p:nvSpPr>
          <p:cNvPr id="10" name="ZoneTexte 9">
            <a:extLst>
              <a:ext uri="{FF2B5EF4-FFF2-40B4-BE49-F238E27FC236}">
                <a16:creationId xmlns:a16="http://schemas.microsoft.com/office/drawing/2014/main" id="{E726FC48-B719-4809-A8C6-E4585ED3527E}"/>
              </a:ext>
            </a:extLst>
          </p:cNvPr>
          <p:cNvSpPr txBox="1"/>
          <p:nvPr/>
        </p:nvSpPr>
        <p:spPr>
          <a:xfrm>
            <a:off x="-98583" y="5436679"/>
            <a:ext cx="11955689" cy="400110"/>
          </a:xfrm>
          <a:prstGeom prst="rect">
            <a:avLst/>
          </a:prstGeom>
          <a:noFill/>
        </p:spPr>
        <p:txBody>
          <a:bodyPr wrap="square" rtlCol="0">
            <a:spAutoFit/>
          </a:bodyPr>
          <a:lstStyle/>
          <a:p>
            <a:pPr algn="ctr"/>
            <a:r>
              <a:rPr lang="en-US" sz="2000" b="1" dirty="0">
                <a:solidFill>
                  <a:srgbClr val="C00000"/>
                </a:solidFill>
              </a:rPr>
              <a:t>80% of the thermal radiation from a body is produced in its skin or  “pellicle” of optical thickness </a:t>
            </a:r>
            <a:r>
              <a:rPr lang="el-GR" sz="2000" b="1" dirty="0">
                <a:solidFill>
                  <a:srgbClr val="C00000"/>
                </a:solidFill>
              </a:rPr>
              <a:t>τ</a:t>
            </a:r>
            <a:r>
              <a:rPr lang="fr-FR" sz="2000" b="1" dirty="0">
                <a:solidFill>
                  <a:srgbClr val="C00000"/>
                </a:solidFill>
              </a:rPr>
              <a:t> =</a:t>
            </a:r>
            <a:r>
              <a:rPr lang="en-US" sz="2000" b="1" dirty="0">
                <a:solidFill>
                  <a:srgbClr val="C00000"/>
                </a:solidFill>
              </a:rPr>
              <a:t> 1,07</a:t>
            </a:r>
          </a:p>
        </p:txBody>
      </p:sp>
      <p:cxnSp>
        <p:nvCxnSpPr>
          <p:cNvPr id="12" name="Connecteur droit 11">
            <a:extLst>
              <a:ext uri="{FF2B5EF4-FFF2-40B4-BE49-F238E27FC236}">
                <a16:creationId xmlns:a16="http://schemas.microsoft.com/office/drawing/2014/main" id="{25FEEDAB-C080-49B0-B943-A895C9FCC07D}"/>
              </a:ext>
            </a:extLst>
          </p:cNvPr>
          <p:cNvCxnSpPr>
            <a:cxnSpLocks/>
          </p:cNvCxnSpPr>
          <p:nvPr/>
        </p:nvCxnSpPr>
        <p:spPr>
          <a:xfrm>
            <a:off x="2390115" y="4797327"/>
            <a:ext cx="708978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646B77-B4E1-4706-8659-A80911DF2E36}"/>
              </a:ext>
            </a:extLst>
          </p:cNvPr>
          <p:cNvSpPr/>
          <p:nvPr/>
        </p:nvSpPr>
        <p:spPr>
          <a:xfrm>
            <a:off x="9192691" y="4602356"/>
            <a:ext cx="1240178" cy="369332"/>
          </a:xfrm>
          <a:prstGeom prst="rect">
            <a:avLst/>
          </a:prstGeom>
        </p:spPr>
        <p:txBody>
          <a:bodyPr wrap="square">
            <a:spAutoFit/>
          </a:bodyPr>
          <a:lstStyle/>
          <a:p>
            <a:pPr algn="ctr"/>
            <a:r>
              <a:rPr lang="fr-FR" b="1" dirty="0"/>
              <a:t> </a:t>
            </a:r>
            <a:r>
              <a:rPr lang="el-GR" b="1" dirty="0"/>
              <a:t>τ</a:t>
            </a:r>
            <a:r>
              <a:rPr lang="fr-FR" b="1" dirty="0"/>
              <a:t> =10 </a:t>
            </a:r>
            <a:endParaRPr lang="en-US" b="1" dirty="0"/>
          </a:p>
        </p:txBody>
      </p:sp>
      <p:cxnSp>
        <p:nvCxnSpPr>
          <p:cNvPr id="13" name="Connecteur droit 12">
            <a:extLst>
              <a:ext uri="{FF2B5EF4-FFF2-40B4-BE49-F238E27FC236}">
                <a16:creationId xmlns:a16="http://schemas.microsoft.com/office/drawing/2014/main" id="{67FF99F9-42D9-4AFB-9B2F-EDA05E1E22DF}"/>
              </a:ext>
            </a:extLst>
          </p:cNvPr>
          <p:cNvCxnSpPr/>
          <p:nvPr/>
        </p:nvCxnSpPr>
        <p:spPr>
          <a:xfrm flipH="1" flipV="1">
            <a:off x="3172408" y="1358992"/>
            <a:ext cx="839755" cy="395163"/>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7090" name="Picture 2">
            <a:extLst>
              <a:ext uri="{FF2B5EF4-FFF2-40B4-BE49-F238E27FC236}">
                <a16:creationId xmlns:a16="http://schemas.microsoft.com/office/drawing/2014/main" id="{67970AF4-151D-47B0-B2B1-A72C9CE84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15888"/>
            <a:ext cx="9866312"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77091" name="Rectangle 3">
            <a:extLst>
              <a:ext uri="{FF2B5EF4-FFF2-40B4-BE49-F238E27FC236}">
                <a16:creationId xmlns:a16="http://schemas.microsoft.com/office/drawing/2014/main" id="{CDB6ABAF-8CFE-40C7-8988-1FCCCB24ABF1}"/>
              </a:ext>
            </a:extLst>
          </p:cNvPr>
          <p:cNvSpPr>
            <a:spLocks noChangeArrowheads="1"/>
          </p:cNvSpPr>
          <p:nvPr/>
        </p:nvSpPr>
        <p:spPr bwMode="auto">
          <a:xfrm>
            <a:off x="1487488" y="6528640"/>
            <a:ext cx="896461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dirty="0"/>
              <a:t>http://airs.jpl.nasa.gov/Science/ResearcherResources/MeetingArchives/TeamMeeting20060307/2006_03_07/Gettelman_airs_climate.pdf</a:t>
            </a:r>
          </a:p>
        </p:txBody>
      </p:sp>
      <p:sp>
        <p:nvSpPr>
          <p:cNvPr id="5977093" name="Text Box 5">
            <a:extLst>
              <a:ext uri="{FF2B5EF4-FFF2-40B4-BE49-F238E27FC236}">
                <a16:creationId xmlns:a16="http://schemas.microsoft.com/office/drawing/2014/main" id="{F399A74A-55B3-4E20-86AF-0C8D0CB2144E}"/>
              </a:ext>
            </a:extLst>
          </p:cNvPr>
          <p:cNvSpPr txBox="1">
            <a:spLocks noChangeArrowheads="1"/>
          </p:cNvSpPr>
          <p:nvPr/>
        </p:nvSpPr>
        <p:spPr bwMode="auto">
          <a:xfrm>
            <a:off x="5599549" y="1396854"/>
            <a:ext cx="576263"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altLang="fr-FR" sz="1600" dirty="0"/>
              <a:t>O</a:t>
            </a:r>
            <a:r>
              <a:rPr lang="fr-FR" altLang="fr-FR" sz="1600" baseline="-25000" dirty="0"/>
              <a:t>3</a:t>
            </a:r>
          </a:p>
        </p:txBody>
      </p:sp>
      <p:sp>
        <p:nvSpPr>
          <p:cNvPr id="5977094" name="Text Box 6">
            <a:extLst>
              <a:ext uri="{FF2B5EF4-FFF2-40B4-BE49-F238E27FC236}">
                <a16:creationId xmlns:a16="http://schemas.microsoft.com/office/drawing/2014/main" id="{43C64205-153E-471A-B3DB-1DAEB9061738}"/>
              </a:ext>
            </a:extLst>
          </p:cNvPr>
          <p:cNvSpPr txBox="1">
            <a:spLocks noChangeArrowheads="1"/>
          </p:cNvSpPr>
          <p:nvPr/>
        </p:nvSpPr>
        <p:spPr bwMode="auto">
          <a:xfrm>
            <a:off x="4745184" y="1396854"/>
            <a:ext cx="647700"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altLang="fr-FR" sz="1600" dirty="0"/>
              <a:t>CO</a:t>
            </a:r>
            <a:r>
              <a:rPr lang="fr-FR" altLang="fr-FR" sz="1600" baseline="-25000" dirty="0"/>
              <a:t>2</a:t>
            </a:r>
          </a:p>
        </p:txBody>
      </p:sp>
      <p:sp>
        <p:nvSpPr>
          <p:cNvPr id="5977095" name="Text Box 7">
            <a:extLst>
              <a:ext uri="{FF2B5EF4-FFF2-40B4-BE49-F238E27FC236}">
                <a16:creationId xmlns:a16="http://schemas.microsoft.com/office/drawing/2014/main" id="{5F5CF943-010B-4F03-82EE-B22D4FA73BB3}"/>
              </a:ext>
            </a:extLst>
          </p:cNvPr>
          <p:cNvSpPr txBox="1">
            <a:spLocks noChangeArrowheads="1"/>
          </p:cNvSpPr>
          <p:nvPr/>
        </p:nvSpPr>
        <p:spPr bwMode="auto">
          <a:xfrm>
            <a:off x="8742363" y="5897603"/>
            <a:ext cx="230346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2000" b="1" dirty="0" err="1"/>
              <a:t>mK</a:t>
            </a:r>
            <a:r>
              <a:rPr lang="fr-FR" altLang="fr-FR" sz="2000" b="1" dirty="0"/>
              <a:t>/</a:t>
            </a:r>
            <a:r>
              <a:rPr lang="fr-FR" altLang="fr-FR" sz="2000" b="1" dirty="0" err="1"/>
              <a:t>day</a:t>
            </a:r>
            <a:r>
              <a:rPr lang="fr-FR" altLang="fr-FR" sz="2000" b="1" dirty="0"/>
              <a:t> /cm</a:t>
            </a:r>
            <a:r>
              <a:rPr lang="fr-FR" altLang="fr-FR" sz="2000" b="1" baseline="30000" dirty="0"/>
              <a:t>-1</a:t>
            </a:r>
            <a:endParaRPr lang="fr-FR" altLang="fr-FR" sz="2000" b="1" dirty="0"/>
          </a:p>
        </p:txBody>
      </p:sp>
      <p:sp>
        <p:nvSpPr>
          <p:cNvPr id="2" name="ZoneTexte 1">
            <a:extLst>
              <a:ext uri="{FF2B5EF4-FFF2-40B4-BE49-F238E27FC236}">
                <a16:creationId xmlns:a16="http://schemas.microsoft.com/office/drawing/2014/main" id="{B1C917C4-6AD3-4767-AB63-DAA431464D38}"/>
              </a:ext>
            </a:extLst>
          </p:cNvPr>
          <p:cNvSpPr txBox="1"/>
          <p:nvPr/>
        </p:nvSpPr>
        <p:spPr>
          <a:xfrm>
            <a:off x="52459" y="1677988"/>
            <a:ext cx="1459346" cy="369332"/>
          </a:xfrm>
          <a:prstGeom prst="rect">
            <a:avLst/>
          </a:prstGeom>
          <a:noFill/>
        </p:spPr>
        <p:txBody>
          <a:bodyPr wrap="square" rtlCol="0">
            <a:spAutoFit/>
          </a:bodyPr>
          <a:lstStyle/>
          <a:p>
            <a:r>
              <a:rPr lang="fr-FR" dirty="0" err="1"/>
              <a:t>stratosphere</a:t>
            </a:r>
            <a:endParaRPr lang="fr-FR" dirty="0"/>
          </a:p>
        </p:txBody>
      </p:sp>
      <p:sp>
        <p:nvSpPr>
          <p:cNvPr id="9" name="ZoneTexte 8">
            <a:extLst>
              <a:ext uri="{FF2B5EF4-FFF2-40B4-BE49-F238E27FC236}">
                <a16:creationId xmlns:a16="http://schemas.microsoft.com/office/drawing/2014/main" id="{DDBD13AC-9161-4D0A-ACD0-682BCA365F5A}"/>
              </a:ext>
            </a:extLst>
          </p:cNvPr>
          <p:cNvSpPr txBox="1"/>
          <p:nvPr/>
        </p:nvSpPr>
        <p:spPr>
          <a:xfrm>
            <a:off x="28142" y="3363190"/>
            <a:ext cx="1459346" cy="369332"/>
          </a:xfrm>
          <a:prstGeom prst="rect">
            <a:avLst/>
          </a:prstGeom>
          <a:noFill/>
          <a:ln>
            <a:noFill/>
          </a:ln>
        </p:spPr>
        <p:txBody>
          <a:bodyPr wrap="square" rtlCol="0">
            <a:spAutoFit/>
          </a:bodyPr>
          <a:lstStyle/>
          <a:p>
            <a:r>
              <a:rPr lang="fr-FR" dirty="0" err="1"/>
              <a:t>troposphere</a:t>
            </a:r>
            <a:endParaRPr lang="fr-FR" dirty="0"/>
          </a:p>
        </p:txBody>
      </p:sp>
      <p:sp>
        <p:nvSpPr>
          <p:cNvPr id="3" name="Accolade ouvrante 2">
            <a:extLst>
              <a:ext uri="{FF2B5EF4-FFF2-40B4-BE49-F238E27FC236}">
                <a16:creationId xmlns:a16="http://schemas.microsoft.com/office/drawing/2014/main" id="{D14AB245-1018-4EA3-80A9-CC8AD8393950}"/>
              </a:ext>
            </a:extLst>
          </p:cNvPr>
          <p:cNvSpPr/>
          <p:nvPr/>
        </p:nvSpPr>
        <p:spPr>
          <a:xfrm>
            <a:off x="1357745" y="1773382"/>
            <a:ext cx="2032000" cy="27393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Accolade ouvrante 3">
            <a:extLst>
              <a:ext uri="{FF2B5EF4-FFF2-40B4-BE49-F238E27FC236}">
                <a16:creationId xmlns:a16="http://schemas.microsoft.com/office/drawing/2014/main" id="{20198BD0-9BD6-42F7-BEC5-3E7A142BC471}"/>
              </a:ext>
            </a:extLst>
          </p:cNvPr>
          <p:cNvSpPr/>
          <p:nvPr/>
        </p:nvSpPr>
        <p:spPr>
          <a:xfrm>
            <a:off x="1308099" y="2047320"/>
            <a:ext cx="1878446" cy="2763361"/>
          </a:xfrm>
          <a:prstGeom prst="leftBrace">
            <a:avLst>
              <a:gd name="adj1" fmla="val 8333"/>
              <a:gd name="adj2" fmla="val 5501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id="{DCF2AEBD-CD2B-4BA5-8EE7-10DE44459E23}"/>
              </a:ext>
            </a:extLst>
          </p:cNvPr>
          <p:cNvSpPr>
            <a:spLocks noChangeArrowheads="1"/>
          </p:cNvSpPr>
          <p:nvPr/>
        </p:nvSpPr>
        <p:spPr bwMode="auto">
          <a:xfrm>
            <a:off x="0" y="-138023"/>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81024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2C84B56-9DA3-4932-965C-B424D45E13DA}"/>
              </a:ext>
            </a:extLst>
          </p:cNvPr>
          <p:cNvSpPr txBox="1"/>
          <p:nvPr/>
        </p:nvSpPr>
        <p:spPr>
          <a:xfrm>
            <a:off x="144849" y="4303454"/>
            <a:ext cx="11477655" cy="2185214"/>
          </a:xfrm>
          <a:prstGeom prst="rect">
            <a:avLst/>
          </a:prstGeom>
          <a:noFill/>
          <a:ln w="76200">
            <a:solidFill>
              <a:schemeClr val="bg1"/>
            </a:solidFill>
          </a:ln>
        </p:spPr>
        <p:txBody>
          <a:bodyPr wrap="square" rtlCol="0">
            <a:spAutoFit/>
          </a:bodyPr>
          <a:lstStyle/>
          <a:p>
            <a:r>
              <a:rPr lang="fr-FR" sz="2400" b="1" dirty="0" err="1">
                <a:solidFill>
                  <a:srgbClr val="C00000"/>
                </a:solidFill>
              </a:rPr>
              <a:t>Higher</a:t>
            </a:r>
            <a:r>
              <a:rPr lang="fr-FR" sz="2400" b="1" dirty="0">
                <a:solidFill>
                  <a:srgbClr val="C00000"/>
                </a:solidFill>
              </a:rPr>
              <a:t> and </a:t>
            </a:r>
            <a:r>
              <a:rPr lang="fr-FR" sz="2400" b="1" dirty="0" err="1">
                <a:solidFill>
                  <a:srgbClr val="C00000"/>
                </a:solidFill>
              </a:rPr>
              <a:t>colder</a:t>
            </a:r>
            <a:r>
              <a:rPr lang="fr-FR" sz="2400" b="1" dirty="0">
                <a:solidFill>
                  <a:srgbClr val="C00000"/>
                </a:solidFill>
              </a:rPr>
              <a:t> </a:t>
            </a:r>
            <a:r>
              <a:rPr lang="fr-FR" sz="2400" b="1" dirty="0" err="1">
                <a:solidFill>
                  <a:srgbClr val="C00000"/>
                </a:solidFill>
              </a:rPr>
              <a:t>with</a:t>
            </a:r>
            <a:r>
              <a:rPr lang="fr-FR" sz="2400" b="1" dirty="0">
                <a:solidFill>
                  <a:srgbClr val="C00000"/>
                </a:solidFill>
              </a:rPr>
              <a:t> more CO2  </a:t>
            </a:r>
            <a:r>
              <a:rPr lang="fr-FR" sz="2400" b="1" u="sng" dirty="0">
                <a:solidFill>
                  <a:srgbClr val="C00000"/>
                </a:solidFill>
              </a:rPr>
              <a:t>over  </a:t>
            </a:r>
            <a:r>
              <a:rPr lang="fr-FR" sz="2400" b="1" u="sng" dirty="0">
                <a:solidFill>
                  <a:srgbClr val="C00000"/>
                </a:solidFill>
                <a:effectLst>
                  <a:outerShdw blurRad="38100" dist="38100" dir="2700000" algn="tl">
                    <a:srgbClr val="000000">
                      <a:alpha val="43137"/>
                    </a:srgbClr>
                  </a:outerShdw>
                </a:effectLst>
              </a:rPr>
              <a:t>1.2 THz </a:t>
            </a:r>
            <a:r>
              <a:rPr lang="fr-FR" sz="2400" b="1" dirty="0">
                <a:solidFill>
                  <a:srgbClr val="C00000"/>
                </a:solidFill>
              </a:rPr>
              <a:t>: OK </a:t>
            </a:r>
            <a:endParaRPr lang="en-US" sz="2400" b="1" dirty="0">
              <a:solidFill>
                <a:srgbClr val="C00000"/>
              </a:solidFill>
            </a:endParaRPr>
          </a:p>
          <a:p>
            <a:pPr algn="ctr"/>
            <a:r>
              <a:rPr lang="en-US" sz="2800" b="1" dirty="0">
                <a:effectLst>
                  <a:outerShdw blurRad="38100" dist="38100" dir="2700000" algn="tl">
                    <a:srgbClr val="000000">
                      <a:alpha val="43137"/>
                    </a:srgbClr>
                  </a:outerShdw>
                </a:effectLst>
              </a:rPr>
              <a:t>IPCC insists that ONLY a warmer 300 mbar layer will restore the OLR</a:t>
            </a:r>
          </a:p>
          <a:p>
            <a:pPr algn="ctr"/>
            <a:r>
              <a:rPr lang="en-US" sz="2800" b="1" dirty="0"/>
              <a:t>This is a sleight of hand , a deception ! </a:t>
            </a:r>
          </a:p>
          <a:p>
            <a:pPr algn="ctr"/>
            <a:r>
              <a:rPr lang="fr-FR" sz="2800" b="1" dirty="0">
                <a:solidFill>
                  <a:srgbClr val="3333FF"/>
                </a:solidFill>
              </a:rPr>
              <a:t>S</a:t>
            </a:r>
            <a:r>
              <a:rPr lang="en-US" sz="2800" b="1" dirty="0">
                <a:solidFill>
                  <a:srgbClr val="3333FF"/>
                </a:solidFill>
              </a:rPr>
              <a:t>lightly </a:t>
            </a:r>
            <a:r>
              <a:rPr lang="en-US" sz="2800" b="1" u="sng" dirty="0">
                <a:solidFill>
                  <a:srgbClr val="3333FF"/>
                </a:solidFill>
              </a:rPr>
              <a:t>less water vapor </a:t>
            </a:r>
            <a:r>
              <a:rPr lang="en-US" sz="2800" b="1" dirty="0">
                <a:solidFill>
                  <a:srgbClr val="3333FF"/>
                </a:solidFill>
              </a:rPr>
              <a:t>between 200 mbar and 400 mbar restores OLR  because  water vapor radiates over  </a:t>
            </a:r>
            <a:r>
              <a:rPr lang="en-US" sz="2800" b="1" u="sng" dirty="0">
                <a:solidFill>
                  <a:srgbClr val="3333FF"/>
                </a:solidFill>
              </a:rPr>
              <a:t>40 THz </a:t>
            </a:r>
            <a:r>
              <a:rPr lang="en-US" sz="2800" b="1" dirty="0">
                <a:solidFill>
                  <a:srgbClr val="3333FF"/>
                </a:solidFill>
              </a:rPr>
              <a:t>from a </a:t>
            </a:r>
            <a:r>
              <a:rPr lang="en-US" sz="2800" b="1" u="sng" dirty="0">
                <a:solidFill>
                  <a:srgbClr val="3333FF"/>
                </a:solidFill>
              </a:rPr>
              <a:t>lower and warmer  layer </a:t>
            </a:r>
          </a:p>
        </p:txBody>
      </p:sp>
      <p:pic>
        <p:nvPicPr>
          <p:cNvPr id="4" name="Image 3">
            <a:extLst>
              <a:ext uri="{FF2B5EF4-FFF2-40B4-BE49-F238E27FC236}">
                <a16:creationId xmlns:a16="http://schemas.microsoft.com/office/drawing/2014/main" id="{4B134059-07C7-4730-A105-B851240B31B1}"/>
              </a:ext>
            </a:extLst>
          </p:cNvPr>
          <p:cNvPicPr/>
          <p:nvPr/>
        </p:nvPicPr>
        <p:blipFill>
          <a:blip r:embed="rId3"/>
          <a:stretch>
            <a:fillRect/>
          </a:stretch>
        </p:blipFill>
        <p:spPr>
          <a:xfrm>
            <a:off x="1047750" y="369332"/>
            <a:ext cx="9905999" cy="4061266"/>
          </a:xfrm>
          <a:prstGeom prst="rect">
            <a:avLst/>
          </a:prstGeom>
        </p:spPr>
      </p:pic>
      <p:sp>
        <p:nvSpPr>
          <p:cNvPr id="2" name="ZoneTexte 1">
            <a:extLst>
              <a:ext uri="{FF2B5EF4-FFF2-40B4-BE49-F238E27FC236}">
                <a16:creationId xmlns:a16="http://schemas.microsoft.com/office/drawing/2014/main" id="{36789448-B4CD-4770-B8F7-6065EE8B335C}"/>
              </a:ext>
            </a:extLst>
          </p:cNvPr>
          <p:cNvSpPr txBox="1"/>
          <p:nvPr/>
        </p:nvSpPr>
        <p:spPr>
          <a:xfrm>
            <a:off x="0" y="50800"/>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10</a:t>
            </a:r>
          </a:p>
        </p:txBody>
      </p:sp>
      <p:cxnSp>
        <p:nvCxnSpPr>
          <p:cNvPr id="6" name="Connecteur droit 5">
            <a:extLst>
              <a:ext uri="{FF2B5EF4-FFF2-40B4-BE49-F238E27FC236}">
                <a16:creationId xmlns:a16="http://schemas.microsoft.com/office/drawing/2014/main" id="{025BB8D9-AA5B-46D9-93B8-A149701D4DD1}"/>
              </a:ext>
            </a:extLst>
          </p:cNvPr>
          <p:cNvCxnSpPr/>
          <p:nvPr/>
        </p:nvCxnSpPr>
        <p:spPr>
          <a:xfrm>
            <a:off x="1985962" y="1358405"/>
            <a:ext cx="8220075" cy="0"/>
          </a:xfrm>
          <a:prstGeom prst="line">
            <a:avLst/>
          </a:prstGeom>
          <a:ln w="38100">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11907BDE-9276-4FD4-8CDF-A891C1FEB41F}"/>
              </a:ext>
            </a:extLst>
          </p:cNvPr>
          <p:cNvSpPr txBox="1"/>
          <p:nvPr/>
        </p:nvSpPr>
        <p:spPr>
          <a:xfrm>
            <a:off x="1590675" y="-16574"/>
            <a:ext cx="7952763" cy="369332"/>
          </a:xfrm>
          <a:prstGeom prst="rect">
            <a:avLst/>
          </a:prstGeom>
          <a:noFill/>
        </p:spPr>
        <p:txBody>
          <a:bodyPr wrap="square" rtlCol="0">
            <a:spAutoFit/>
          </a:bodyPr>
          <a:lstStyle/>
          <a:p>
            <a:r>
              <a:rPr lang="fr-FR" b="1" dirty="0" err="1">
                <a:solidFill>
                  <a:srgbClr val="0066FF"/>
                </a:solidFill>
              </a:rPr>
              <a:t>Level</a:t>
            </a:r>
            <a:r>
              <a:rPr lang="fr-FR" b="1" dirty="0">
                <a:solidFill>
                  <a:srgbClr val="0066FF"/>
                </a:solidFill>
              </a:rPr>
              <a:t> of </a:t>
            </a:r>
            <a:r>
              <a:rPr lang="el-GR" b="1" dirty="0">
                <a:solidFill>
                  <a:srgbClr val="0066FF"/>
                </a:solidFill>
              </a:rPr>
              <a:t>τ</a:t>
            </a:r>
            <a:r>
              <a:rPr lang="fr-FR" b="1" dirty="0">
                <a:solidFill>
                  <a:srgbClr val="0066FF"/>
                </a:solidFill>
              </a:rPr>
              <a:t>=1,07 </a:t>
            </a:r>
            <a:r>
              <a:rPr lang="fr-FR" b="1" dirty="0" err="1">
                <a:solidFill>
                  <a:srgbClr val="0066FF"/>
                </a:solidFill>
              </a:rPr>
              <a:t>computed</a:t>
            </a:r>
            <a:r>
              <a:rPr lang="fr-FR" b="1" dirty="0">
                <a:solidFill>
                  <a:srgbClr val="0066FF"/>
                </a:solidFill>
              </a:rPr>
              <a:t> </a:t>
            </a:r>
            <a:r>
              <a:rPr lang="fr-FR" b="1" dirty="0" err="1">
                <a:solidFill>
                  <a:srgbClr val="0066FF"/>
                </a:solidFill>
              </a:rPr>
              <a:t>with</a:t>
            </a:r>
            <a:r>
              <a:rPr lang="fr-FR" b="1" dirty="0">
                <a:solidFill>
                  <a:srgbClr val="0066FF"/>
                </a:solidFill>
              </a:rPr>
              <a:t> </a:t>
            </a:r>
            <a:r>
              <a:rPr lang="el-GR" b="1" dirty="0">
                <a:solidFill>
                  <a:srgbClr val="0066FF"/>
                </a:solidFill>
              </a:rPr>
              <a:t>τ</a:t>
            </a:r>
            <a:r>
              <a:rPr lang="fr-FR" b="1" dirty="0">
                <a:solidFill>
                  <a:srgbClr val="0066FF"/>
                </a:solidFill>
              </a:rPr>
              <a:t>(P)</a:t>
            </a:r>
            <a:r>
              <a:rPr lang="fr-FR" b="1" baseline="-25000" dirty="0">
                <a:solidFill>
                  <a:srgbClr val="0066FF"/>
                </a:solidFill>
              </a:rPr>
              <a:t>H2O</a:t>
            </a:r>
            <a:r>
              <a:rPr lang="fr-FR" b="1" dirty="0">
                <a:solidFill>
                  <a:srgbClr val="0066FF"/>
                </a:solidFill>
              </a:rPr>
              <a:t>=P</a:t>
            </a:r>
            <a:r>
              <a:rPr lang="fr-FR" b="1" baseline="30000" dirty="0">
                <a:solidFill>
                  <a:srgbClr val="0066FF"/>
                </a:solidFill>
              </a:rPr>
              <a:t>4,5 </a:t>
            </a:r>
            <a:r>
              <a:rPr lang="el-GR" b="1" dirty="0">
                <a:solidFill>
                  <a:srgbClr val="0066FF"/>
                </a:solidFill>
              </a:rPr>
              <a:t>τ</a:t>
            </a:r>
            <a:r>
              <a:rPr lang="fr-FR" b="1" dirty="0">
                <a:solidFill>
                  <a:srgbClr val="0066FF"/>
                </a:solidFill>
              </a:rPr>
              <a:t>(1)</a:t>
            </a:r>
            <a:r>
              <a:rPr lang="fr-FR" b="1" baseline="-25000" dirty="0">
                <a:solidFill>
                  <a:srgbClr val="0066FF"/>
                </a:solidFill>
              </a:rPr>
              <a:t>H2Omax   </a:t>
            </a:r>
            <a:r>
              <a:rPr lang="el-GR" b="1" dirty="0">
                <a:solidFill>
                  <a:srgbClr val="996600"/>
                </a:solidFill>
              </a:rPr>
              <a:t>τ</a:t>
            </a:r>
            <a:r>
              <a:rPr lang="fr-FR" b="1" dirty="0">
                <a:solidFill>
                  <a:srgbClr val="996600"/>
                </a:solidFill>
              </a:rPr>
              <a:t>(P)</a:t>
            </a:r>
            <a:r>
              <a:rPr lang="fr-FR" b="1" baseline="-25000" dirty="0">
                <a:solidFill>
                  <a:srgbClr val="996600"/>
                </a:solidFill>
              </a:rPr>
              <a:t>CO2</a:t>
            </a:r>
            <a:r>
              <a:rPr lang="fr-FR" b="1" dirty="0">
                <a:solidFill>
                  <a:srgbClr val="996600"/>
                </a:solidFill>
              </a:rPr>
              <a:t>=P</a:t>
            </a:r>
            <a:r>
              <a:rPr lang="fr-FR" b="1" baseline="30000" dirty="0">
                <a:solidFill>
                  <a:srgbClr val="996600"/>
                </a:solidFill>
              </a:rPr>
              <a:t>1,45</a:t>
            </a:r>
            <a:r>
              <a:rPr lang="el-GR" b="1" dirty="0">
                <a:solidFill>
                  <a:srgbClr val="0066FF"/>
                </a:solidFill>
              </a:rPr>
              <a:t> </a:t>
            </a:r>
            <a:r>
              <a:rPr lang="el-GR" b="1" dirty="0">
                <a:solidFill>
                  <a:srgbClr val="996600"/>
                </a:solidFill>
              </a:rPr>
              <a:t>τ</a:t>
            </a:r>
            <a:r>
              <a:rPr lang="fr-FR" b="1" dirty="0">
                <a:solidFill>
                  <a:srgbClr val="996600"/>
                </a:solidFill>
              </a:rPr>
              <a:t>(1)</a:t>
            </a:r>
            <a:r>
              <a:rPr lang="fr-FR" b="1" baseline="-25000" dirty="0">
                <a:solidFill>
                  <a:srgbClr val="996600"/>
                </a:solidFill>
              </a:rPr>
              <a:t>CO2max</a:t>
            </a:r>
            <a:endParaRPr lang="en-US" b="1" baseline="-25000" dirty="0">
              <a:solidFill>
                <a:srgbClr val="996600"/>
              </a:solidFill>
            </a:endParaRPr>
          </a:p>
        </p:txBody>
      </p:sp>
      <p:sp>
        <p:nvSpPr>
          <p:cNvPr id="8" name="Rectangle 7">
            <a:extLst>
              <a:ext uri="{FF2B5EF4-FFF2-40B4-BE49-F238E27FC236}">
                <a16:creationId xmlns:a16="http://schemas.microsoft.com/office/drawing/2014/main" id="{9E4F08C3-A5F0-4EEE-B123-E3854011776C}"/>
              </a:ext>
            </a:extLst>
          </p:cNvPr>
          <p:cNvSpPr>
            <a:spLocks noChangeArrowheads="1"/>
          </p:cNvSpPr>
          <p:nvPr/>
        </p:nvSpPr>
        <p:spPr bwMode="auto">
          <a:xfrm>
            <a:off x="37094"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9" name="Rectangle 8">
            <a:extLst>
              <a:ext uri="{FF2B5EF4-FFF2-40B4-BE49-F238E27FC236}">
                <a16:creationId xmlns:a16="http://schemas.microsoft.com/office/drawing/2014/main" id="{C0A3098F-DCE4-4116-AE44-B17FDE045034}"/>
              </a:ext>
            </a:extLst>
          </p:cNvPr>
          <p:cNvSpPr/>
          <p:nvPr/>
        </p:nvSpPr>
        <p:spPr>
          <a:xfrm>
            <a:off x="9810750" y="1033535"/>
            <a:ext cx="2298583" cy="1200329"/>
          </a:xfrm>
          <a:prstGeom prst="rect">
            <a:avLst/>
          </a:prstGeom>
        </p:spPr>
        <p:txBody>
          <a:bodyPr wrap="square">
            <a:spAutoFit/>
          </a:bodyPr>
          <a:lstStyle/>
          <a:p>
            <a:pPr algn="ctr"/>
            <a:r>
              <a:rPr lang="en-US" b="1" dirty="0">
                <a:solidFill>
                  <a:srgbClr val="3333FF"/>
                </a:solidFill>
              </a:rPr>
              <a:t>Water vapor content of the air near 300 mbar is dynamic and controls OLR</a:t>
            </a:r>
          </a:p>
        </p:txBody>
      </p:sp>
      <p:sp>
        <p:nvSpPr>
          <p:cNvPr id="10" name="ZoneTexte 9">
            <a:extLst>
              <a:ext uri="{FF2B5EF4-FFF2-40B4-BE49-F238E27FC236}">
                <a16:creationId xmlns:a16="http://schemas.microsoft.com/office/drawing/2014/main" id="{9BCBA51B-140C-4818-93CC-40D1441E9BA1}"/>
              </a:ext>
            </a:extLst>
          </p:cNvPr>
          <p:cNvSpPr txBox="1"/>
          <p:nvPr/>
        </p:nvSpPr>
        <p:spPr>
          <a:xfrm rot="20167165">
            <a:off x="10881264" y="4399969"/>
            <a:ext cx="1325423" cy="923330"/>
          </a:xfrm>
          <a:prstGeom prst="rect">
            <a:avLst/>
          </a:prstGeom>
          <a:noFill/>
        </p:spPr>
        <p:txBody>
          <a:bodyPr wrap="square" rtlCol="0">
            <a:spAutoFit/>
          </a:bodyPr>
          <a:lstStyle/>
          <a:p>
            <a:r>
              <a:rPr lang="en-US" b="1" dirty="0">
                <a:solidFill>
                  <a:srgbClr val="C00000"/>
                </a:solidFill>
              </a:rPr>
              <a:t>The worst  deception ever seen! </a:t>
            </a:r>
          </a:p>
        </p:txBody>
      </p:sp>
    </p:spTree>
    <p:extLst>
      <p:ext uri="{BB962C8B-B14F-4D97-AF65-F5344CB8AC3E}">
        <p14:creationId xmlns:p14="http://schemas.microsoft.com/office/powerpoint/2010/main" val="35369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EA43AD3-0C1B-48C6-A824-4B3112427427}"/>
              </a:ext>
            </a:extLst>
          </p:cNvPr>
          <p:cNvPicPr>
            <a:picLocks noChangeAspect="1"/>
          </p:cNvPicPr>
          <p:nvPr/>
        </p:nvPicPr>
        <p:blipFill>
          <a:blip r:embed="rId3"/>
          <a:stretch>
            <a:fillRect/>
          </a:stretch>
        </p:blipFill>
        <p:spPr>
          <a:xfrm>
            <a:off x="46502" y="6046786"/>
            <a:ext cx="6306270" cy="744467"/>
          </a:xfrm>
          <a:prstGeom prst="rect">
            <a:avLst/>
          </a:prstGeom>
        </p:spPr>
      </p:pic>
      <p:pic>
        <p:nvPicPr>
          <p:cNvPr id="36866" name="Picture 6">
            <a:extLst>
              <a:ext uri="{FF2B5EF4-FFF2-40B4-BE49-F238E27FC236}">
                <a16:creationId xmlns:a16="http://schemas.microsoft.com/office/drawing/2014/main" id="{450D575D-AC2F-4364-9E1E-89B89A4F1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159" y="4404988"/>
            <a:ext cx="43926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a:extLst>
              <a:ext uri="{FF2B5EF4-FFF2-40B4-BE49-F238E27FC236}">
                <a16:creationId xmlns:a16="http://schemas.microsoft.com/office/drawing/2014/main" id="{BF08FAA1-1706-43DC-981B-BAAB7D0CD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088" y="-296594"/>
            <a:ext cx="4166568" cy="641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a:extLst>
              <a:ext uri="{FF2B5EF4-FFF2-40B4-BE49-F238E27FC236}">
                <a16:creationId xmlns:a16="http://schemas.microsoft.com/office/drawing/2014/main" id="{BF3E13C4-D736-483F-8925-E0132ED7E9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811214"/>
            <a:ext cx="4319588"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D72F7B6-3A6B-4CB3-A17A-AAAC0D387C79}"/>
              </a:ext>
            </a:extLst>
          </p:cNvPr>
          <p:cNvSpPr/>
          <p:nvPr/>
        </p:nvSpPr>
        <p:spPr>
          <a:xfrm>
            <a:off x="5519739" y="1492250"/>
            <a:ext cx="4968875"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6870" name="ZoneTexte 6">
            <a:extLst>
              <a:ext uri="{FF2B5EF4-FFF2-40B4-BE49-F238E27FC236}">
                <a16:creationId xmlns:a16="http://schemas.microsoft.com/office/drawing/2014/main" id="{D9A3ACF3-12AF-47C8-B1EB-60FCD91BD541}"/>
              </a:ext>
            </a:extLst>
          </p:cNvPr>
          <p:cNvSpPr txBox="1">
            <a:spLocks noChangeArrowheads="1"/>
          </p:cNvSpPr>
          <p:nvPr/>
        </p:nvSpPr>
        <p:spPr bwMode="auto">
          <a:xfrm>
            <a:off x="5664200" y="130763"/>
            <a:ext cx="64196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solidFill>
                  <a:srgbClr val="C00000"/>
                </a:solidFill>
              </a:rPr>
              <a:t>First display of bogus « climate science » designed </a:t>
            </a:r>
          </a:p>
          <a:p>
            <a:pPr algn="ctr" eaLnBrk="1" hangingPunct="1">
              <a:spcBef>
                <a:spcPct val="0"/>
              </a:spcBef>
              <a:buFontTx/>
              <a:buNone/>
            </a:pPr>
            <a:r>
              <a:rPr lang="en-US" altLang="fr-FR" sz="2000" b="1" dirty="0">
                <a:solidFill>
                  <a:srgbClr val="C00000"/>
                </a:solidFill>
              </a:rPr>
              <a:t>to incriminate fossil fuels</a:t>
            </a:r>
          </a:p>
        </p:txBody>
      </p:sp>
      <p:pic>
        <p:nvPicPr>
          <p:cNvPr id="36871" name="Picture 5">
            <a:extLst>
              <a:ext uri="{FF2B5EF4-FFF2-40B4-BE49-F238E27FC236}">
                <a16:creationId xmlns:a16="http://schemas.microsoft.com/office/drawing/2014/main" id="{E0ECEB03-0728-4AC8-8D4C-F60B2D6B6A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525" y="3186767"/>
            <a:ext cx="4248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FA2227D-C97C-4C0E-8452-522520DBD7F8}"/>
              </a:ext>
            </a:extLst>
          </p:cNvPr>
          <p:cNvSpPr/>
          <p:nvPr/>
        </p:nvSpPr>
        <p:spPr>
          <a:xfrm>
            <a:off x="6666326" y="4966613"/>
            <a:ext cx="4392612" cy="1223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2" name="ZoneTexte 11">
            <a:extLst>
              <a:ext uri="{FF2B5EF4-FFF2-40B4-BE49-F238E27FC236}">
                <a16:creationId xmlns:a16="http://schemas.microsoft.com/office/drawing/2014/main" id="{65D9072B-A3FA-41C3-9C5E-C5E2B6901F15}"/>
              </a:ext>
            </a:extLst>
          </p:cNvPr>
          <p:cNvSpPr txBox="1"/>
          <p:nvPr/>
        </p:nvSpPr>
        <p:spPr>
          <a:xfrm>
            <a:off x="285058" y="3665329"/>
            <a:ext cx="6119884" cy="2308324"/>
          </a:xfrm>
          <a:prstGeom prst="rect">
            <a:avLst/>
          </a:prstGeom>
          <a:noFill/>
          <a:ln w="57150">
            <a:solidFill>
              <a:srgbClr val="FF0000"/>
            </a:solidFill>
          </a:ln>
        </p:spPr>
        <p:txBody>
          <a:bodyPr wrap="square">
            <a:spAutoFit/>
          </a:bodyPr>
          <a:lstStyle/>
          <a:p>
            <a:pPr eaLnBrk="1" hangingPunct="1">
              <a:defRPr/>
            </a:pPr>
            <a:r>
              <a:rPr lang="en-US" sz="2400" b="1" dirty="0">
                <a:solidFill>
                  <a:srgbClr val="FF0000"/>
                </a:solidFill>
                <a:latin typeface="Arial" charset="0"/>
                <a:cs typeface="Arial" charset="0"/>
              </a:rPr>
              <a:t>Claims :</a:t>
            </a:r>
          </a:p>
          <a:p>
            <a:pPr marL="342900" indent="-342900">
              <a:buFontTx/>
              <a:buAutoNum type="arabicParenBoth"/>
              <a:defRPr/>
            </a:pPr>
            <a:r>
              <a:rPr lang="en-US" sz="2400" b="1" dirty="0">
                <a:solidFill>
                  <a:srgbClr val="FF0000"/>
                </a:solidFill>
                <a:latin typeface="Arial" charset="0"/>
                <a:cs typeface="Arial" charset="0"/>
              </a:rPr>
              <a:t> </a:t>
            </a:r>
            <a:r>
              <a:rPr lang="en-US" sz="2400" b="1" i="1" dirty="0">
                <a:solidFill>
                  <a:srgbClr val="FF0000"/>
                </a:solidFill>
                <a:latin typeface="Arial" charset="0"/>
                <a:cs typeface="Arial" charset="0"/>
              </a:rPr>
              <a:t>50% of fossil fuel CO</a:t>
            </a:r>
            <a:r>
              <a:rPr lang="en-US" sz="2400" b="1" i="1" baseline="-25000" dirty="0">
                <a:solidFill>
                  <a:srgbClr val="FF0000"/>
                </a:solidFill>
                <a:latin typeface="Arial" charset="0"/>
                <a:cs typeface="Arial" charset="0"/>
              </a:rPr>
              <a:t>2</a:t>
            </a:r>
            <a:r>
              <a:rPr lang="en-US" sz="2400" b="1" i="1" dirty="0">
                <a:solidFill>
                  <a:srgbClr val="FF0000"/>
                </a:solidFill>
                <a:latin typeface="Arial" charset="0"/>
                <a:cs typeface="Arial" charset="0"/>
              </a:rPr>
              <a:t> remains forever in the air </a:t>
            </a:r>
          </a:p>
          <a:p>
            <a:pPr marL="342900" indent="-342900">
              <a:buFontTx/>
              <a:buAutoNum type="arabicParenBoth"/>
              <a:defRPr/>
            </a:pPr>
            <a:r>
              <a:rPr lang="en-US" sz="2400" b="1" i="1" dirty="0">
                <a:solidFill>
                  <a:srgbClr val="FF0000"/>
                </a:solidFill>
                <a:latin typeface="Arial" charset="0"/>
                <a:cs typeface="Arial" charset="0"/>
              </a:rPr>
              <a:t> CO</a:t>
            </a:r>
            <a:r>
              <a:rPr lang="en-US" sz="2400" b="1" i="1" baseline="-25000" dirty="0">
                <a:solidFill>
                  <a:srgbClr val="FF0000"/>
                </a:solidFill>
                <a:latin typeface="Arial" charset="0"/>
                <a:cs typeface="Arial" charset="0"/>
              </a:rPr>
              <a:t>2</a:t>
            </a:r>
            <a:r>
              <a:rPr lang="en-US" sz="2400" b="1" i="1" dirty="0">
                <a:solidFill>
                  <a:srgbClr val="FF0000"/>
                </a:solidFill>
                <a:latin typeface="Arial" charset="0"/>
                <a:cs typeface="Arial" charset="0"/>
              </a:rPr>
              <a:t>… like the glass in a greenhouse raises the temperature of the lower air</a:t>
            </a:r>
          </a:p>
          <a:p>
            <a:pPr>
              <a:defRPr/>
            </a:pPr>
            <a:r>
              <a:rPr lang="en-US" sz="2400" b="1" i="1" dirty="0">
                <a:solidFill>
                  <a:srgbClr val="FF0000"/>
                </a:solidFill>
                <a:latin typeface="Arial" charset="0"/>
                <a:cs typeface="Arial" charset="0"/>
              </a:rPr>
              <a:t> </a:t>
            </a:r>
          </a:p>
        </p:txBody>
      </p:sp>
      <p:sp>
        <p:nvSpPr>
          <p:cNvPr id="36875" name="Espace réservé du numéro de diapositive 15">
            <a:extLst>
              <a:ext uri="{FF2B5EF4-FFF2-40B4-BE49-F238E27FC236}">
                <a16:creationId xmlns:a16="http://schemas.microsoft.com/office/drawing/2014/main" id="{92D68459-715D-46C2-84DB-2E19C8112E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ED970E1-9EEA-4724-8F27-0D78D5A28DDE}" type="slidenum">
              <a:rPr lang="fr-FR" altLang="fr-FR" sz="1400"/>
              <a:pPr>
                <a:spcBef>
                  <a:spcPct val="0"/>
                </a:spcBef>
                <a:buFontTx/>
                <a:buNone/>
              </a:pPr>
              <a:t>2</a:t>
            </a:fld>
            <a:endParaRPr lang="fr-FR" altLang="fr-FR" sz="1400" dirty="0"/>
          </a:p>
        </p:txBody>
      </p:sp>
      <p:sp>
        <p:nvSpPr>
          <p:cNvPr id="36876" name="Rectangle 12">
            <a:extLst>
              <a:ext uri="{FF2B5EF4-FFF2-40B4-BE49-F238E27FC236}">
                <a16:creationId xmlns:a16="http://schemas.microsoft.com/office/drawing/2014/main" id="{220CCCB0-9974-4EF9-A11F-BA7D9EEEE690}"/>
              </a:ext>
            </a:extLst>
          </p:cNvPr>
          <p:cNvSpPr>
            <a:spLocks noChangeArrowheads="1"/>
          </p:cNvSpPr>
          <p:nvPr/>
        </p:nvSpPr>
        <p:spPr bwMode="auto">
          <a:xfrm>
            <a:off x="46502" y="1166006"/>
            <a:ext cx="2377574" cy="461665"/>
          </a:xfrm>
          <a:prstGeom prst="rect">
            <a:avLst/>
          </a:prstGeom>
          <a:solidFill>
            <a:schemeClr val="bg2">
              <a:lumMod val="75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dirty="0" err="1">
                <a:solidFill>
                  <a:schemeClr val="bg1"/>
                </a:solidFill>
              </a:rPr>
              <a:t>November</a:t>
            </a:r>
            <a:r>
              <a:rPr lang="fr-FR" altLang="fr-FR" sz="2400" dirty="0">
                <a:solidFill>
                  <a:schemeClr val="bg1"/>
                </a:solidFill>
              </a:rPr>
              <a:t> 1965</a:t>
            </a:r>
          </a:p>
        </p:txBody>
      </p:sp>
      <p:sp>
        <p:nvSpPr>
          <p:cNvPr id="36878" name="Rectangle 13">
            <a:extLst>
              <a:ext uri="{FF2B5EF4-FFF2-40B4-BE49-F238E27FC236}">
                <a16:creationId xmlns:a16="http://schemas.microsoft.com/office/drawing/2014/main" id="{A87697D8-4DD5-436E-B939-12CCBEEFDC21}"/>
              </a:ext>
            </a:extLst>
          </p:cNvPr>
          <p:cNvSpPr>
            <a:spLocks noChangeArrowheads="1"/>
          </p:cNvSpPr>
          <p:nvPr/>
        </p:nvSpPr>
        <p:spPr bwMode="auto">
          <a:xfrm>
            <a:off x="46502" y="3023359"/>
            <a:ext cx="12192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hlinkClick r:id="rId8"/>
              </a:rPr>
              <a:t>http://climateandcapitalism.com/wp-content/uploads/sites/2/2014/06/Presidents-Advisory-Report-on-warming-1965.pdf</a:t>
            </a:r>
            <a:endParaRPr lang="fr-FR" altLang="fr-FR" sz="1800" dirty="0"/>
          </a:p>
        </p:txBody>
      </p:sp>
      <p:sp>
        <p:nvSpPr>
          <p:cNvPr id="14" name="Rectangle 13">
            <a:extLst>
              <a:ext uri="{FF2B5EF4-FFF2-40B4-BE49-F238E27FC236}">
                <a16:creationId xmlns:a16="http://schemas.microsoft.com/office/drawing/2014/main" id="{7E28A41C-C501-4692-9F9D-95AC2EFE9600}"/>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6" name="Ellipse 15">
            <a:extLst>
              <a:ext uri="{FF2B5EF4-FFF2-40B4-BE49-F238E27FC236}">
                <a16:creationId xmlns:a16="http://schemas.microsoft.com/office/drawing/2014/main" id="{F220C5DB-6777-4A38-84ED-B28C095A750C}"/>
              </a:ext>
            </a:extLst>
          </p:cNvPr>
          <p:cNvSpPr/>
          <p:nvPr/>
        </p:nvSpPr>
        <p:spPr>
          <a:xfrm>
            <a:off x="2528264" y="5961872"/>
            <a:ext cx="563418" cy="4574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1B47608D-9D68-464D-BCC9-71274A0C67BC}"/>
              </a:ext>
            </a:extLst>
          </p:cNvPr>
          <p:cNvSpPr/>
          <p:nvPr/>
        </p:nvSpPr>
        <p:spPr>
          <a:xfrm>
            <a:off x="952500" y="6272631"/>
            <a:ext cx="563418" cy="4574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9072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CF07337-04AC-4E2F-AE02-9BFEF67577BA}"/>
              </a:ext>
            </a:extLst>
          </p:cNvPr>
          <p:cNvPicPr>
            <a:picLocks noChangeAspect="1"/>
          </p:cNvPicPr>
          <p:nvPr/>
        </p:nvPicPr>
        <p:blipFill>
          <a:blip r:embed="rId3"/>
          <a:stretch>
            <a:fillRect/>
          </a:stretch>
        </p:blipFill>
        <p:spPr>
          <a:xfrm>
            <a:off x="365484" y="1487517"/>
            <a:ext cx="7629225" cy="2320093"/>
          </a:xfrm>
          <a:prstGeom prst="rect">
            <a:avLst/>
          </a:prstGeom>
        </p:spPr>
      </p:pic>
      <p:sp>
        <p:nvSpPr>
          <p:cNvPr id="88066" name="Espace réservé du numéro de diapositive 1">
            <a:extLst>
              <a:ext uri="{FF2B5EF4-FFF2-40B4-BE49-F238E27FC236}">
                <a16:creationId xmlns:a16="http://schemas.microsoft.com/office/drawing/2014/main" id="{BEE8202D-DBEA-489E-AC5F-A7A9C540B19A}"/>
              </a:ext>
            </a:extLst>
          </p:cNvPr>
          <p:cNvSpPr>
            <a:spLocks noGrp="1"/>
          </p:cNvSpPr>
          <p:nvPr>
            <p:ph type="sldNum" sz="quarter" idx="12"/>
          </p:nvPr>
        </p:nvSpPr>
        <p:spPr>
          <a:xfrm flipH="1">
            <a:off x="11737910" y="6423415"/>
            <a:ext cx="406210" cy="3837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93446D-0730-4109-A5B4-D345E389C5F1}" type="slidenum">
              <a:rPr lang="fr-FR" altLang="fr-FR" sz="1400"/>
              <a:pPr>
                <a:spcBef>
                  <a:spcPct val="0"/>
                </a:spcBef>
                <a:buFontTx/>
                <a:buNone/>
              </a:pPr>
              <a:t>20</a:t>
            </a:fld>
            <a:endParaRPr lang="fr-FR" altLang="fr-FR" sz="1400" dirty="0"/>
          </a:p>
        </p:txBody>
      </p:sp>
      <p:pic>
        <p:nvPicPr>
          <p:cNvPr id="5" name="Picture 2">
            <a:extLst>
              <a:ext uri="{FF2B5EF4-FFF2-40B4-BE49-F238E27FC236}">
                <a16:creationId xmlns:a16="http://schemas.microsoft.com/office/drawing/2014/main" id="{24DB7B06-C36C-49AB-812B-1C6D8C832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0" y="3756130"/>
            <a:ext cx="8175890" cy="27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5F9E27D-CCBB-461E-8047-E14F522FB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669" y="6109765"/>
            <a:ext cx="389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0B47B413-38BE-4A01-97A9-66347A02B6D0}"/>
              </a:ext>
            </a:extLst>
          </p:cNvPr>
          <p:cNvSpPr>
            <a:spLocks noChangeArrowheads="1"/>
          </p:cNvSpPr>
          <p:nvPr/>
        </p:nvSpPr>
        <p:spPr bwMode="auto">
          <a:xfrm>
            <a:off x="2753064" y="5913635"/>
            <a:ext cx="1368425" cy="519351"/>
          </a:xfrm>
          <a:prstGeom prst="ellipse">
            <a:avLst/>
          </a:prstGeom>
          <a:noFill/>
          <a:ln w="28575" cmpd="thinThick"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sp>
        <p:nvSpPr>
          <p:cNvPr id="8" name="Rectangle 7">
            <a:extLst>
              <a:ext uri="{FF2B5EF4-FFF2-40B4-BE49-F238E27FC236}">
                <a16:creationId xmlns:a16="http://schemas.microsoft.com/office/drawing/2014/main" id="{D7A7D632-4D3B-449B-AD1A-D0F426F464D9}"/>
              </a:ext>
            </a:extLst>
          </p:cNvPr>
          <p:cNvSpPr/>
          <p:nvPr/>
        </p:nvSpPr>
        <p:spPr>
          <a:xfrm>
            <a:off x="7994709" y="1546885"/>
            <a:ext cx="4283781" cy="2308324"/>
          </a:xfrm>
          <a:prstGeom prst="rect">
            <a:avLst/>
          </a:prstGeom>
        </p:spPr>
        <p:txBody>
          <a:bodyPr wrap="square">
            <a:spAutoFit/>
          </a:bodyPr>
          <a:lstStyle/>
          <a:p>
            <a:pPr algn="ctr">
              <a:defRPr/>
            </a:pPr>
            <a:r>
              <a:rPr lang="en-US" sz="2400" b="1" u="sng" dirty="0">
                <a:effectLst>
                  <a:outerShdw blurRad="38100" dist="38100" dir="2700000" algn="tl">
                    <a:srgbClr val="000000">
                      <a:alpha val="43137"/>
                    </a:srgbClr>
                  </a:outerShdw>
                </a:effectLst>
              </a:rPr>
              <a:t>Radiative Forcing </a:t>
            </a:r>
            <a:r>
              <a:rPr lang="en-US" sz="2400" b="1" dirty="0">
                <a:solidFill>
                  <a:srgbClr val="C00000"/>
                </a:solidFill>
                <a:effectLst>
                  <a:outerShdw blurRad="38100" dist="38100" dir="2700000" algn="tl">
                    <a:srgbClr val="000000">
                      <a:alpha val="43137"/>
                    </a:srgbClr>
                  </a:outerShdw>
                </a:effectLst>
              </a:rPr>
              <a:t>from greenhouse gases does </a:t>
            </a:r>
            <a:r>
              <a:rPr lang="en-US" sz="2400" b="1" u="sng" dirty="0">
                <a:effectLst>
                  <a:outerShdw blurRad="38100" dist="38100" dir="2700000" algn="tl">
                    <a:srgbClr val="000000">
                      <a:alpha val="43137"/>
                    </a:srgbClr>
                  </a:outerShdw>
                </a:effectLst>
              </a:rPr>
              <a:t>not</a:t>
            </a:r>
            <a:r>
              <a:rPr lang="en-US" sz="2400" b="1" dirty="0">
                <a:solidFill>
                  <a:srgbClr val="C00000"/>
                </a:solidFill>
                <a:effectLst>
                  <a:outerShdw blurRad="38100" dist="38100" dir="2700000" algn="tl">
                    <a:srgbClr val="000000">
                      <a:alpha val="43137"/>
                    </a:srgbClr>
                  </a:outerShdw>
                </a:effectLst>
              </a:rPr>
              <a:t> exist!  It is a </a:t>
            </a:r>
            <a:r>
              <a:rPr lang="en-US" sz="2400" b="1" u="sng" dirty="0">
                <a:effectLst>
                  <a:outerShdw blurRad="38100" dist="38100" dir="2700000" algn="tl">
                    <a:srgbClr val="000000">
                      <a:alpha val="43137"/>
                    </a:srgbClr>
                  </a:outerShdw>
                </a:effectLst>
              </a:rPr>
              <a:t>myth</a:t>
            </a:r>
            <a:r>
              <a:rPr lang="en-US" sz="2400" b="1" dirty="0">
                <a:solidFill>
                  <a:srgbClr val="C00000"/>
                </a:solidFill>
                <a:effectLst>
                  <a:outerShdw blurRad="38100" dist="38100" dir="2700000" algn="tl">
                    <a:srgbClr val="000000">
                      <a:alpha val="43137"/>
                    </a:srgbClr>
                  </a:outerShdw>
                </a:effectLst>
              </a:rPr>
              <a:t>!</a:t>
            </a:r>
          </a:p>
          <a:p>
            <a:pPr algn="ctr">
              <a:defRPr/>
            </a:pPr>
            <a:r>
              <a:rPr lang="en-US" sz="2400" b="1" dirty="0">
                <a:solidFill>
                  <a:srgbClr val="C00000"/>
                </a:solidFill>
                <a:effectLst>
                  <a:outerShdw blurRad="38100" dist="38100" dir="2700000" algn="tl">
                    <a:srgbClr val="000000">
                      <a:alpha val="43137"/>
                    </a:srgbClr>
                  </a:outerShdw>
                </a:effectLst>
              </a:rPr>
              <a:t>And a </a:t>
            </a:r>
            <a:r>
              <a:rPr lang="en-US" sz="2400" b="1" u="sng" dirty="0">
                <a:effectLst>
                  <a:outerShdw blurRad="38100" dist="38100" dir="2700000" algn="tl">
                    <a:srgbClr val="000000">
                      <a:alpha val="43137"/>
                    </a:srgbClr>
                  </a:outerShdw>
                </a:effectLst>
              </a:rPr>
              <a:t>miracle:</a:t>
            </a:r>
            <a:r>
              <a:rPr lang="en-US" sz="2400" b="1" dirty="0">
                <a:solidFill>
                  <a:srgbClr val="C00000"/>
                </a:solidFill>
                <a:effectLst>
                  <a:outerShdw blurRad="38100" dist="38100" dir="2700000" algn="tl">
                    <a:srgbClr val="000000">
                      <a:alpha val="43137"/>
                    </a:srgbClr>
                  </a:outerShdw>
                </a:effectLst>
              </a:rPr>
              <a:t> energy produced from nothing! No chemical or nuclear reaction! </a:t>
            </a:r>
          </a:p>
        </p:txBody>
      </p:sp>
      <p:sp>
        <p:nvSpPr>
          <p:cNvPr id="9" name="ZoneTexte 8">
            <a:extLst>
              <a:ext uri="{FF2B5EF4-FFF2-40B4-BE49-F238E27FC236}">
                <a16:creationId xmlns:a16="http://schemas.microsoft.com/office/drawing/2014/main" id="{6FEC7F0E-8986-4106-A553-C0AD68B0EEEC}"/>
              </a:ext>
            </a:extLst>
          </p:cNvPr>
          <p:cNvSpPr txBox="1">
            <a:spLocks noChangeArrowheads="1"/>
          </p:cNvSpPr>
          <p:nvPr/>
        </p:nvSpPr>
        <p:spPr bwMode="auto">
          <a:xfrm>
            <a:off x="4121489" y="3713500"/>
            <a:ext cx="27012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err="1"/>
              <a:t>Ocean</a:t>
            </a:r>
            <a:r>
              <a:rPr lang="fr-FR" altLang="fr-FR" sz="1800" dirty="0"/>
              <a:t> </a:t>
            </a:r>
            <a:r>
              <a:rPr lang="fr-FR" altLang="fr-FR" sz="1800" dirty="0" err="1"/>
              <a:t>Heat</a:t>
            </a:r>
            <a:r>
              <a:rPr lang="fr-FR" altLang="fr-FR" sz="1800" dirty="0"/>
              <a:t> Content </a:t>
            </a:r>
          </a:p>
        </p:txBody>
      </p:sp>
      <p:sp>
        <p:nvSpPr>
          <p:cNvPr id="10" name="Rectangle 9">
            <a:extLst>
              <a:ext uri="{FF2B5EF4-FFF2-40B4-BE49-F238E27FC236}">
                <a16:creationId xmlns:a16="http://schemas.microsoft.com/office/drawing/2014/main" id="{437D7DE6-E23D-46D6-A542-FC6E3B3D9F36}"/>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1" name="ZoneTexte 3">
            <a:extLst>
              <a:ext uri="{FF2B5EF4-FFF2-40B4-BE49-F238E27FC236}">
                <a16:creationId xmlns:a16="http://schemas.microsoft.com/office/drawing/2014/main" id="{6A3CFCED-8587-4091-BE8E-4A55D399DFFD}"/>
              </a:ext>
            </a:extLst>
          </p:cNvPr>
          <p:cNvSpPr txBox="1">
            <a:spLocks noChangeArrowheads="1"/>
          </p:cNvSpPr>
          <p:nvPr/>
        </p:nvSpPr>
        <p:spPr bwMode="auto">
          <a:xfrm>
            <a:off x="5090688" y="4680284"/>
            <a:ext cx="3383337" cy="830997"/>
          </a:xfrm>
          <a:prstGeom prst="rect">
            <a:avLst/>
          </a:prstGeom>
          <a:noFill/>
          <a:ln w="9525">
            <a:noFill/>
            <a:miter lim="800000"/>
            <a:headEnd/>
            <a:tailEnd/>
          </a:ln>
        </p:spPr>
        <p:txBody>
          <a:bodyPr wrap="square">
            <a:spAutoFit/>
          </a:bodyPr>
          <a:lstStyle/>
          <a:p>
            <a:pPr algn="ctr" eaLnBrk="1" hangingPunct="1">
              <a:defRPr/>
            </a:pPr>
            <a:r>
              <a:rPr lang="en-US" sz="2400" b="1" dirty="0">
                <a:solidFill>
                  <a:srgbClr val="C00000"/>
                </a:solidFill>
              </a:rPr>
              <a:t> </a:t>
            </a:r>
            <a:r>
              <a:rPr lang="en-US" sz="2400" b="1" dirty="0">
                <a:solidFill>
                  <a:srgbClr val="0066FF"/>
                </a:solidFill>
              </a:rPr>
              <a:t>Ocean Heat Content </a:t>
            </a:r>
            <a:r>
              <a:rPr lang="en-US" sz="2400" dirty="0">
                <a:solidFill>
                  <a:srgbClr val="0066FF"/>
                </a:solidFill>
              </a:rPr>
              <a:t>since 1960  </a:t>
            </a:r>
            <a:r>
              <a:rPr lang="en-US" sz="2400" b="1" u="sng" dirty="0">
                <a:solidFill>
                  <a:srgbClr val="0066FF"/>
                </a:solidFill>
                <a:effectLst>
                  <a:outerShdw blurRad="38100" dist="38100" dir="2700000" algn="tl">
                    <a:srgbClr val="000000">
                      <a:alpha val="43137"/>
                    </a:srgbClr>
                  </a:outerShdw>
                </a:effectLst>
              </a:rPr>
              <a:t>0,25 W/m²</a:t>
            </a:r>
            <a:endParaRPr lang="en-US" sz="2400" b="1" dirty="0">
              <a:solidFill>
                <a:srgbClr val="0066FF"/>
              </a:solidFill>
              <a:effectLst>
                <a:outerShdw blurRad="38100" dist="38100" dir="2700000" algn="tl">
                  <a:srgbClr val="000000">
                    <a:alpha val="43137"/>
                  </a:srgbClr>
                </a:outerShdw>
              </a:effectLst>
            </a:endParaRPr>
          </a:p>
        </p:txBody>
      </p:sp>
      <p:sp>
        <p:nvSpPr>
          <p:cNvPr id="12" name="ZoneTexte 11">
            <a:extLst>
              <a:ext uri="{FF2B5EF4-FFF2-40B4-BE49-F238E27FC236}">
                <a16:creationId xmlns:a16="http://schemas.microsoft.com/office/drawing/2014/main" id="{3094705B-935F-412C-B726-4CAD107F10DF}"/>
              </a:ext>
            </a:extLst>
          </p:cNvPr>
          <p:cNvSpPr txBox="1"/>
          <p:nvPr/>
        </p:nvSpPr>
        <p:spPr>
          <a:xfrm>
            <a:off x="42551" y="57127"/>
            <a:ext cx="1522298" cy="707886"/>
          </a:xfrm>
          <a:prstGeom prst="rect">
            <a:avLst/>
          </a:prstGeom>
          <a:noFill/>
          <a:ln w="38100">
            <a:solidFill>
              <a:srgbClr val="C00000"/>
            </a:solidFill>
          </a:ln>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Frauds and deceptions</a:t>
            </a:r>
            <a:r>
              <a:rPr lang="en-US" sz="2000" b="1" dirty="0">
                <a:solidFill>
                  <a:srgbClr val="C00000"/>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5B72D618-E658-4A36-8BD2-0F4F29EFDE43}"/>
              </a:ext>
            </a:extLst>
          </p:cNvPr>
          <p:cNvSpPr/>
          <p:nvPr/>
        </p:nvSpPr>
        <p:spPr>
          <a:xfrm>
            <a:off x="1582686" y="644093"/>
            <a:ext cx="10600546" cy="861774"/>
          </a:xfrm>
          <a:prstGeom prst="rect">
            <a:avLst/>
          </a:prstGeom>
          <a:ln w="38100">
            <a:solidFill>
              <a:srgbClr val="FF0000"/>
            </a:solidFill>
          </a:ln>
        </p:spPr>
        <p:txBody>
          <a:bodyPr wrap="square">
            <a:spAutoFit/>
          </a:bodyPr>
          <a:lstStyle/>
          <a:p>
            <a:pPr>
              <a:spcAft>
                <a:spcPts val="0"/>
              </a:spcAft>
            </a:pP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Deceptive claims:</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0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(1)</a:t>
            </a:r>
            <a:r>
              <a:rPr lang="en-US" sz="2000" b="1" dirty="0">
                <a:latin typeface="Arial" panose="020B0604020202020204" pitchFamily="34" charset="0"/>
                <a:ea typeface="Calibri" panose="020F0502020204030204" pitchFamily="34" charset="0"/>
                <a:cs typeface="Arial" panose="020B0604020202020204" pitchFamily="34" charset="0"/>
              </a:rPr>
              <a:t> There exist a radiative forcing from more CO</a:t>
            </a:r>
            <a:r>
              <a:rPr lang="en-US" sz="2000" b="1" baseline="-25000" dirty="0">
                <a:latin typeface="Arial" panose="020B0604020202020204" pitchFamily="34" charset="0"/>
                <a:ea typeface="Calibri" panose="020F0502020204030204" pitchFamily="34" charset="0"/>
                <a:cs typeface="Arial" panose="020B0604020202020204" pitchFamily="34" charset="0"/>
              </a:rPr>
              <a:t>2 </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u="sng" dirty="0">
                <a:latin typeface="Arial" panose="020B0604020202020204" pitchFamily="34" charset="0"/>
                <a:ea typeface="Calibri" panose="020F0502020204030204" pitchFamily="34" charset="0"/>
                <a:cs typeface="Arial" panose="020B0604020202020204" pitchFamily="34" charset="0"/>
              </a:rPr>
              <a:t>2,3 W/m² </a:t>
            </a:r>
            <a:r>
              <a:rPr lang="en-US" sz="2000" b="1" dirty="0">
                <a:latin typeface="Arial" panose="020B0604020202020204" pitchFamily="34" charset="0"/>
                <a:ea typeface="Calibri" panose="020F0502020204030204" pitchFamily="34" charset="0"/>
                <a:cs typeface="Arial" panose="020B0604020202020204" pitchFamily="34" charset="0"/>
              </a:rPr>
              <a:t>in 2011; </a:t>
            </a:r>
          </a:p>
          <a:p>
            <a:pPr>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(2) 93% of this radiative forcing ends in the oceans (IPCC); (3) Oceans will be boiling </a:t>
            </a:r>
            <a:r>
              <a:rPr lang="en-US" sz="1000" b="1" dirty="0">
                <a:latin typeface="Arial" panose="020B0604020202020204" pitchFamily="34" charset="0"/>
                <a:ea typeface="Calibri" panose="020F0502020204030204" pitchFamily="34" charset="0"/>
                <a:cs typeface="Arial" panose="020B0604020202020204" pitchFamily="34" charset="0"/>
              </a:rPr>
              <a:t>(James Hansen https://www.youtube.com/watch?v=ACHLayfA6_4)</a:t>
            </a:r>
          </a:p>
        </p:txBody>
      </p:sp>
      <p:sp>
        <p:nvSpPr>
          <p:cNvPr id="4" name="Rectangle 3">
            <a:extLst>
              <a:ext uri="{FF2B5EF4-FFF2-40B4-BE49-F238E27FC236}">
                <a16:creationId xmlns:a16="http://schemas.microsoft.com/office/drawing/2014/main" id="{13B06D75-7290-4808-A00B-1CBDF8F24117}"/>
              </a:ext>
            </a:extLst>
          </p:cNvPr>
          <p:cNvSpPr/>
          <p:nvPr/>
        </p:nvSpPr>
        <p:spPr>
          <a:xfrm>
            <a:off x="1607400" y="-2238"/>
            <a:ext cx="10147540" cy="646331"/>
          </a:xfrm>
          <a:prstGeom prst="rect">
            <a:avLst/>
          </a:prstGeom>
        </p:spPr>
        <p:txBody>
          <a:bodyPr wrap="square">
            <a:spAutoFit/>
          </a:bodyPr>
          <a:lstStyle/>
          <a:p>
            <a:pPr>
              <a:spcAft>
                <a:spcPts val="0"/>
              </a:spcAft>
            </a:pPr>
            <a:r>
              <a:rPr lang="en-US" b="1" dirty="0">
                <a:latin typeface="Arial" panose="020B0604020202020204" pitchFamily="34" charset="0"/>
                <a:ea typeface="Calibri" panose="020F0502020204030204" pitchFamily="34" charset="0"/>
                <a:cs typeface="Arial" panose="020B0604020202020204" pitchFamily="34" charset="0"/>
              </a:rPr>
              <a:t>More CO</a:t>
            </a:r>
            <a:r>
              <a:rPr lang="en-US" b="1" baseline="-25000" dirty="0">
                <a:latin typeface="Arial" panose="020B0604020202020204" pitchFamily="34" charset="0"/>
                <a:ea typeface="Calibri" panose="020F0502020204030204" pitchFamily="34" charset="0"/>
                <a:cs typeface="Arial" panose="020B0604020202020204" pitchFamily="34" charset="0"/>
              </a:rPr>
              <a:t>2</a:t>
            </a:r>
            <a:r>
              <a:rPr lang="en-US" b="1" dirty="0">
                <a:latin typeface="Arial" panose="020B0604020202020204" pitchFamily="34" charset="0"/>
                <a:ea typeface="Calibri" panose="020F0502020204030204" pitchFamily="34" charset="0"/>
                <a:cs typeface="Arial" panose="020B0604020202020204" pitchFamily="34" charset="0"/>
              </a:rPr>
              <a:t> means less Outgoing Longwave Radiation (OLR) </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[yes, for the tropospheric CO</a:t>
            </a:r>
            <a:r>
              <a:rPr lang="en-US" b="1" baseline="-25000" dirty="0">
                <a:solidFill>
                  <a:srgbClr val="C00000"/>
                </a:solidFill>
                <a:latin typeface="Arial" panose="020B0604020202020204" pitchFamily="34" charset="0"/>
                <a:ea typeface="Calibri" panose="020F0502020204030204" pitchFamily="34" charset="0"/>
                <a:cs typeface="Arial" panose="020B0604020202020204" pitchFamily="34" charset="0"/>
              </a:rPr>
              <a:t>2</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This reduction of the OLR is a "</a:t>
            </a:r>
            <a:r>
              <a:rPr lang="en-US" i="1" dirty="0">
                <a:latin typeface="Arial" panose="020B0604020202020204" pitchFamily="34" charset="0"/>
                <a:ea typeface="Calibri" panose="020F0502020204030204" pitchFamily="34" charset="0"/>
                <a:cs typeface="Arial" panose="020B0604020202020204" pitchFamily="34" charset="0"/>
              </a:rPr>
              <a:t>radiative forcing</a:t>
            </a:r>
            <a:r>
              <a:rPr lang="en-US" dirty="0">
                <a:latin typeface="Arial" panose="020B0604020202020204" pitchFamily="34" charset="0"/>
                <a:ea typeface="Calibri" panose="020F0502020204030204" pitchFamily="34" charset="0"/>
                <a:cs typeface="Arial" panose="020B0604020202020204" pitchFamily="34" charset="0"/>
              </a:rPr>
              <a:t>" per GIEC AR5 WG1 2013 figure 8.1  </a:t>
            </a:r>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71AF064-B51E-4F11-8C89-E056F34363C3}"/>
              </a:ext>
            </a:extLst>
          </p:cNvPr>
          <p:cNvSpPr txBox="1"/>
          <p:nvPr/>
        </p:nvSpPr>
        <p:spPr>
          <a:xfrm>
            <a:off x="4866191" y="2895079"/>
            <a:ext cx="3128518" cy="369332"/>
          </a:xfrm>
          <a:prstGeom prst="rect">
            <a:avLst/>
          </a:prstGeom>
          <a:noFill/>
        </p:spPr>
        <p:txBody>
          <a:bodyPr wrap="square" rtlCol="0">
            <a:spAutoFit/>
          </a:bodyPr>
          <a:lstStyle/>
          <a:p>
            <a:r>
              <a:rPr lang="fr-FR" b="1" dirty="0">
                <a:solidFill>
                  <a:srgbClr val="C00000"/>
                </a:solidFill>
              </a:rPr>
              <a:t>OLR:  +1,1 W/m² / </a:t>
            </a:r>
            <a:r>
              <a:rPr lang="fr-FR" b="1" dirty="0" err="1">
                <a:solidFill>
                  <a:srgbClr val="C00000"/>
                </a:solidFill>
              </a:rPr>
              <a:t>decade</a:t>
            </a:r>
            <a:endParaRPr lang="en-US" b="1" dirty="0">
              <a:solidFill>
                <a:srgbClr val="C00000"/>
              </a:solidFill>
            </a:endParaRPr>
          </a:p>
        </p:txBody>
      </p:sp>
      <p:pic>
        <p:nvPicPr>
          <p:cNvPr id="1026" name="Picture 2" descr="Image associÃ©e">
            <a:extLst>
              <a:ext uri="{FF2B5EF4-FFF2-40B4-BE49-F238E27FC236}">
                <a16:creationId xmlns:a16="http://schemas.microsoft.com/office/drawing/2014/main" id="{CF4008A8-6364-477F-88C1-374AA2750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4025" y="3843156"/>
            <a:ext cx="3263885" cy="221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imate4you.com/images/NOAA%20ESRL%20AtmospericSpecificHumidity%20GlobalMonthlyTempSince1948%20With37monthRunningAverage.gif">
            <a:extLst>
              <a:ext uri="{FF2B5EF4-FFF2-40B4-BE49-F238E27FC236}">
                <a16:creationId xmlns:a16="http://schemas.microsoft.com/office/drawing/2014/main" id="{9AECCD1D-404E-4E8A-8131-9CDC394DD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889" y="955647"/>
            <a:ext cx="5349376" cy="5225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limate4you.com/images/NOAA%20ESRL%20AtmospericRelativeHumidity%20GlobalMonthlyTempSince1948%20With37monthRunningAverage.gif">
            <a:extLst>
              <a:ext uri="{FF2B5EF4-FFF2-40B4-BE49-F238E27FC236}">
                <a16:creationId xmlns:a16="http://schemas.microsoft.com/office/drawing/2014/main" id="{32575B86-58AC-4135-8222-44DE92443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3" y="970834"/>
            <a:ext cx="5250809" cy="52259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0EB815D-4548-4983-9218-801405C04DEC}"/>
              </a:ext>
            </a:extLst>
          </p:cNvPr>
          <p:cNvSpPr/>
          <p:nvPr/>
        </p:nvSpPr>
        <p:spPr>
          <a:xfrm>
            <a:off x="169889" y="1346284"/>
            <a:ext cx="11425805" cy="1378650"/>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rgbClr val="3333FF"/>
                </a:solidFill>
              </a:rPr>
              <a:t>OLR is controlled  here</a:t>
            </a:r>
          </a:p>
          <a:p>
            <a:pPr algn="r"/>
            <a:endParaRPr lang="fr-FR" dirty="0">
              <a:solidFill>
                <a:srgbClr val="0066FF"/>
              </a:solidFill>
            </a:endParaRPr>
          </a:p>
          <a:p>
            <a:pPr algn="r"/>
            <a:endParaRPr lang="en-US" dirty="0">
              <a:solidFill>
                <a:srgbClr val="0066FF"/>
              </a:solidFill>
            </a:endParaRPr>
          </a:p>
        </p:txBody>
      </p:sp>
      <p:sp>
        <p:nvSpPr>
          <p:cNvPr id="2" name="ZoneTexte 1">
            <a:extLst>
              <a:ext uri="{FF2B5EF4-FFF2-40B4-BE49-F238E27FC236}">
                <a16:creationId xmlns:a16="http://schemas.microsoft.com/office/drawing/2014/main" id="{27DA0E6D-5CB6-44A2-87F9-8D3C29677128}"/>
              </a:ext>
            </a:extLst>
          </p:cNvPr>
          <p:cNvSpPr txBox="1"/>
          <p:nvPr/>
        </p:nvSpPr>
        <p:spPr>
          <a:xfrm>
            <a:off x="454399" y="6205679"/>
            <a:ext cx="5429773" cy="369332"/>
          </a:xfrm>
          <a:prstGeom prst="rect">
            <a:avLst/>
          </a:prstGeom>
          <a:solidFill>
            <a:schemeClr val="bg1"/>
          </a:solidFill>
        </p:spPr>
        <p:txBody>
          <a:bodyPr wrap="square" rtlCol="0">
            <a:spAutoFit/>
          </a:bodyPr>
          <a:lstStyle/>
          <a:p>
            <a:pPr algn="ctr"/>
            <a:r>
              <a:rPr lang="en-US" b="1" dirty="0">
                <a:solidFill>
                  <a:srgbClr val="0066FF"/>
                </a:solidFill>
              </a:rPr>
              <a:t>Relative humidity: percent of saturated content @T(P) </a:t>
            </a:r>
          </a:p>
        </p:txBody>
      </p:sp>
      <p:sp>
        <p:nvSpPr>
          <p:cNvPr id="6" name="ZoneTexte 5">
            <a:extLst>
              <a:ext uri="{FF2B5EF4-FFF2-40B4-BE49-F238E27FC236}">
                <a16:creationId xmlns:a16="http://schemas.microsoft.com/office/drawing/2014/main" id="{6520CBB2-D89F-4209-A7F8-B39746129B83}"/>
              </a:ext>
            </a:extLst>
          </p:cNvPr>
          <p:cNvSpPr txBox="1"/>
          <p:nvPr/>
        </p:nvSpPr>
        <p:spPr>
          <a:xfrm>
            <a:off x="6116269" y="6151121"/>
            <a:ext cx="5429773" cy="369332"/>
          </a:xfrm>
          <a:prstGeom prst="rect">
            <a:avLst/>
          </a:prstGeom>
          <a:solidFill>
            <a:schemeClr val="bg1"/>
          </a:solidFill>
        </p:spPr>
        <p:txBody>
          <a:bodyPr wrap="square" rtlCol="0">
            <a:spAutoFit/>
          </a:bodyPr>
          <a:lstStyle/>
          <a:p>
            <a:pPr algn="ctr"/>
            <a:r>
              <a:rPr lang="en-US" b="1" dirty="0">
                <a:solidFill>
                  <a:srgbClr val="0066FF"/>
                </a:solidFill>
              </a:rPr>
              <a:t>Specific  humidity:  kg/ton of air (kg/100 mbar)</a:t>
            </a:r>
          </a:p>
        </p:txBody>
      </p:sp>
      <p:pic>
        <p:nvPicPr>
          <p:cNvPr id="7" name="Image 6">
            <a:extLst>
              <a:ext uri="{FF2B5EF4-FFF2-40B4-BE49-F238E27FC236}">
                <a16:creationId xmlns:a16="http://schemas.microsoft.com/office/drawing/2014/main" id="{E64D056A-700C-499C-A9EC-DCDD7BFCC363}"/>
              </a:ext>
            </a:extLst>
          </p:cNvPr>
          <p:cNvPicPr>
            <a:picLocks noChangeAspect="1"/>
          </p:cNvPicPr>
          <p:nvPr/>
        </p:nvPicPr>
        <p:blipFill>
          <a:blip r:embed="rId5"/>
          <a:stretch>
            <a:fillRect/>
          </a:stretch>
        </p:blipFill>
        <p:spPr>
          <a:xfrm>
            <a:off x="8229601" y="197492"/>
            <a:ext cx="2835478" cy="1102801"/>
          </a:xfrm>
          <a:prstGeom prst="rect">
            <a:avLst/>
          </a:prstGeom>
        </p:spPr>
      </p:pic>
      <p:cxnSp>
        <p:nvCxnSpPr>
          <p:cNvPr id="5" name="Connecteur droit 4">
            <a:extLst>
              <a:ext uri="{FF2B5EF4-FFF2-40B4-BE49-F238E27FC236}">
                <a16:creationId xmlns:a16="http://schemas.microsoft.com/office/drawing/2014/main" id="{7D443C44-6B2B-49DC-BD01-9CD290730EC7}"/>
              </a:ext>
            </a:extLst>
          </p:cNvPr>
          <p:cNvCxnSpPr/>
          <p:nvPr/>
        </p:nvCxnSpPr>
        <p:spPr>
          <a:xfrm flipV="1">
            <a:off x="8590327" y="72006"/>
            <a:ext cx="0" cy="6066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DC3EE7B-2AE6-441F-9FE9-F228DD21CDF7}"/>
              </a:ext>
            </a:extLst>
          </p:cNvPr>
          <p:cNvCxnSpPr/>
          <p:nvPr/>
        </p:nvCxnSpPr>
        <p:spPr>
          <a:xfrm flipV="1">
            <a:off x="10478779" y="115349"/>
            <a:ext cx="0" cy="6066289"/>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0FEF4BE-0B37-4EB7-91FF-424674E46102}"/>
              </a:ext>
            </a:extLst>
          </p:cNvPr>
          <p:cNvSpPr txBox="1"/>
          <p:nvPr/>
        </p:nvSpPr>
        <p:spPr>
          <a:xfrm>
            <a:off x="73342" y="515177"/>
            <a:ext cx="1117283"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11</a:t>
            </a:r>
          </a:p>
        </p:txBody>
      </p:sp>
      <p:sp>
        <p:nvSpPr>
          <p:cNvPr id="12" name="Rectangle 11">
            <a:extLst>
              <a:ext uri="{FF2B5EF4-FFF2-40B4-BE49-F238E27FC236}">
                <a16:creationId xmlns:a16="http://schemas.microsoft.com/office/drawing/2014/main" id="{8046A115-0D37-4E27-B065-E42DD21B64E3}"/>
              </a:ext>
            </a:extLst>
          </p:cNvPr>
          <p:cNvSpPr>
            <a:spLocks noChangeArrowheads="1"/>
          </p:cNvSpPr>
          <p:nvPr/>
        </p:nvSpPr>
        <p:spPr bwMode="auto">
          <a:xfrm>
            <a:off x="-25138"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8" name="Rectangle 7">
            <a:extLst>
              <a:ext uri="{FF2B5EF4-FFF2-40B4-BE49-F238E27FC236}">
                <a16:creationId xmlns:a16="http://schemas.microsoft.com/office/drawing/2014/main" id="{C47B3E7A-8E33-40CD-B5DB-4CE27E517594}"/>
              </a:ext>
            </a:extLst>
          </p:cNvPr>
          <p:cNvSpPr/>
          <p:nvPr/>
        </p:nvSpPr>
        <p:spPr>
          <a:xfrm>
            <a:off x="1579929" y="79937"/>
            <a:ext cx="6096000" cy="646331"/>
          </a:xfrm>
          <a:prstGeom prst="rect">
            <a:avLst/>
          </a:prstGeom>
        </p:spPr>
        <p:txBody>
          <a:bodyPr>
            <a:spAutoFit/>
          </a:bodyPr>
          <a:lstStyle/>
          <a:p>
            <a:pPr lvl="0" eaLnBrk="0" fontAlgn="base" hangingPunct="0">
              <a:spcBef>
                <a:spcPct val="0"/>
              </a:spcBef>
              <a:spcAft>
                <a:spcPct val="0"/>
              </a:spcAft>
            </a:pPr>
            <a:r>
              <a:rPr lang="en-US" altLang="en-US" b="1" dirty="0">
                <a:solidFill>
                  <a:srgbClr val="C00000"/>
                </a:solidFill>
                <a:ea typeface="Calibri" panose="020F0502020204030204" pitchFamily="34" charset="0"/>
                <a:cs typeface="Times New Roman" panose="02020603050405020304" pitchFamily="18" charset="0"/>
              </a:rPr>
              <a:t>The </a:t>
            </a:r>
            <a:r>
              <a:rPr lang="en-US" altLang="en-US" b="1" dirty="0">
                <a:solidFill>
                  <a:srgbClr val="0066FF"/>
                </a:solidFill>
                <a:ea typeface="Calibri" panose="020F0502020204030204" pitchFamily="34" charset="0"/>
                <a:cs typeface="Times New Roman" panose="02020603050405020304" pitchFamily="18" charset="0"/>
              </a:rPr>
              <a:t>water vapor content</a:t>
            </a:r>
            <a:r>
              <a:rPr lang="en-US" altLang="en-US" b="1" dirty="0">
                <a:solidFill>
                  <a:srgbClr val="C00000"/>
                </a:solidFill>
                <a:ea typeface="Calibri" panose="020F0502020204030204" pitchFamily="34" charset="0"/>
                <a:cs typeface="Times New Roman" panose="02020603050405020304" pitchFamily="18" charset="0"/>
              </a:rPr>
              <a:t> of the air of the upper troposphere </a:t>
            </a:r>
            <a:r>
              <a:rPr lang="en-US" altLang="en-US" b="1" dirty="0">
                <a:solidFill>
                  <a:srgbClr val="0066FF"/>
                </a:solidFill>
                <a:ea typeface="Calibri" panose="020F0502020204030204" pitchFamily="34" charset="0"/>
                <a:cs typeface="Times New Roman" panose="02020603050405020304" pitchFamily="18" charset="0"/>
              </a:rPr>
              <a:t>controls</a:t>
            </a:r>
            <a:r>
              <a:rPr lang="en-US" altLang="en-US" b="1" dirty="0">
                <a:solidFill>
                  <a:srgbClr val="C00000"/>
                </a:solidFill>
                <a:ea typeface="Calibri" panose="020F0502020204030204" pitchFamily="34" charset="0"/>
                <a:cs typeface="Times New Roman" panose="02020603050405020304" pitchFamily="18" charset="0"/>
              </a:rPr>
              <a:t> the OLR and the surface temperatures. </a:t>
            </a:r>
          </a:p>
        </p:txBody>
      </p:sp>
      <p:cxnSp>
        <p:nvCxnSpPr>
          <p:cNvPr id="9" name="Connecteur droit avec flèche 8">
            <a:extLst>
              <a:ext uri="{FF2B5EF4-FFF2-40B4-BE49-F238E27FC236}">
                <a16:creationId xmlns:a16="http://schemas.microsoft.com/office/drawing/2014/main" id="{7067BC47-C1A6-48DB-9700-F9931C3C34D9}"/>
              </a:ext>
            </a:extLst>
          </p:cNvPr>
          <p:cNvCxnSpPr>
            <a:cxnSpLocks/>
          </p:cNvCxnSpPr>
          <p:nvPr/>
        </p:nvCxnSpPr>
        <p:spPr>
          <a:xfrm>
            <a:off x="1018828" y="1927665"/>
            <a:ext cx="3969032" cy="82179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1A46AA7-6207-4770-9068-8D165F60C526}"/>
              </a:ext>
            </a:extLst>
          </p:cNvPr>
          <p:cNvCxnSpPr>
            <a:cxnSpLocks/>
          </p:cNvCxnSpPr>
          <p:nvPr/>
        </p:nvCxnSpPr>
        <p:spPr>
          <a:xfrm>
            <a:off x="8590327" y="2277708"/>
            <a:ext cx="1888452" cy="4717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40466CF-B72C-4E7F-A769-38D72F855703}"/>
              </a:ext>
            </a:extLst>
          </p:cNvPr>
          <p:cNvSpPr txBox="1"/>
          <p:nvPr/>
        </p:nvSpPr>
        <p:spPr>
          <a:xfrm>
            <a:off x="3808651" y="1595653"/>
            <a:ext cx="1830150" cy="461665"/>
          </a:xfrm>
          <a:prstGeom prst="rect">
            <a:avLst/>
          </a:prstGeom>
          <a:noFill/>
        </p:spPr>
        <p:txBody>
          <a:bodyPr wrap="square" rtlCol="0">
            <a:spAutoFit/>
          </a:bodyPr>
          <a:lstStyle/>
          <a:p>
            <a:pPr algn="ctr"/>
            <a:r>
              <a:rPr lang="fr-FR" sz="2400" b="1" dirty="0">
                <a:solidFill>
                  <a:srgbClr val="C00000"/>
                </a:solidFill>
              </a:rPr>
              <a:t>at 300 mbar</a:t>
            </a:r>
            <a:endParaRPr lang="en-US" sz="2400" b="1" dirty="0">
              <a:solidFill>
                <a:srgbClr val="C00000"/>
              </a:solidFill>
            </a:endParaRPr>
          </a:p>
        </p:txBody>
      </p:sp>
      <p:sp>
        <p:nvSpPr>
          <p:cNvPr id="17" name="ZoneTexte 16">
            <a:extLst>
              <a:ext uri="{FF2B5EF4-FFF2-40B4-BE49-F238E27FC236}">
                <a16:creationId xmlns:a16="http://schemas.microsoft.com/office/drawing/2014/main" id="{A6F0D69A-07C5-4F6C-ADB3-D0C8CD4A6027}"/>
              </a:ext>
            </a:extLst>
          </p:cNvPr>
          <p:cNvSpPr txBox="1"/>
          <p:nvPr/>
        </p:nvSpPr>
        <p:spPr>
          <a:xfrm>
            <a:off x="6336269" y="2188610"/>
            <a:ext cx="2679320" cy="461665"/>
          </a:xfrm>
          <a:prstGeom prst="rect">
            <a:avLst/>
          </a:prstGeom>
          <a:noFill/>
        </p:spPr>
        <p:txBody>
          <a:bodyPr wrap="square" rtlCol="0">
            <a:spAutoFit/>
          </a:bodyPr>
          <a:lstStyle/>
          <a:p>
            <a:pPr algn="ctr"/>
            <a:r>
              <a:rPr lang="fr-FR" sz="2400" b="1" dirty="0">
                <a:solidFill>
                  <a:srgbClr val="C00000"/>
                </a:solidFill>
              </a:rPr>
              <a:t>300 grams/ton</a:t>
            </a:r>
            <a:endParaRPr lang="en-US" sz="2400" b="1" dirty="0">
              <a:solidFill>
                <a:srgbClr val="C00000"/>
              </a:solidFill>
            </a:endParaRPr>
          </a:p>
        </p:txBody>
      </p:sp>
      <p:sp>
        <p:nvSpPr>
          <p:cNvPr id="20" name="ZoneTexte 19">
            <a:extLst>
              <a:ext uri="{FF2B5EF4-FFF2-40B4-BE49-F238E27FC236}">
                <a16:creationId xmlns:a16="http://schemas.microsoft.com/office/drawing/2014/main" id="{5E6E04E7-D37C-4A01-9C9F-F967FCC6DA6A}"/>
              </a:ext>
            </a:extLst>
          </p:cNvPr>
          <p:cNvSpPr txBox="1"/>
          <p:nvPr/>
        </p:nvSpPr>
        <p:spPr>
          <a:xfrm>
            <a:off x="6302978" y="4969916"/>
            <a:ext cx="1830150" cy="461665"/>
          </a:xfrm>
          <a:prstGeom prst="rect">
            <a:avLst/>
          </a:prstGeom>
          <a:noFill/>
        </p:spPr>
        <p:txBody>
          <a:bodyPr wrap="square" rtlCol="0">
            <a:spAutoFit/>
          </a:bodyPr>
          <a:lstStyle/>
          <a:p>
            <a:pPr algn="ctr"/>
            <a:r>
              <a:rPr lang="fr-FR" sz="2400" b="1" dirty="0">
                <a:solidFill>
                  <a:srgbClr val="C00000"/>
                </a:solidFill>
              </a:rPr>
              <a:t>10 kg /ton</a:t>
            </a:r>
            <a:endParaRPr lang="en-US" sz="2400" b="1" dirty="0">
              <a:solidFill>
                <a:srgbClr val="C00000"/>
              </a:solidFill>
            </a:endParaRPr>
          </a:p>
        </p:txBody>
      </p:sp>
    </p:spTree>
    <p:extLst>
      <p:ext uri="{BB962C8B-B14F-4D97-AF65-F5344CB8AC3E}">
        <p14:creationId xmlns:p14="http://schemas.microsoft.com/office/powerpoint/2010/main" val="28080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29">
            <a:extLst>
              <a:ext uri="{FF2B5EF4-FFF2-40B4-BE49-F238E27FC236}">
                <a16:creationId xmlns:a16="http://schemas.microsoft.com/office/drawing/2014/main" id="{26FB40FD-4964-4A29-B263-BD56DA03B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66" y="1855429"/>
            <a:ext cx="9460806" cy="46766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675B55-A1FE-4D5C-9F65-8E5FFFCDBC2A}"/>
              </a:ext>
            </a:extLst>
          </p:cNvPr>
          <p:cNvSpPr/>
          <p:nvPr/>
        </p:nvSpPr>
        <p:spPr>
          <a:xfrm>
            <a:off x="1606063" y="3051247"/>
            <a:ext cx="134224" cy="3070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BA1400D7-939B-4BD8-8910-F88FF08F27C5}"/>
              </a:ext>
            </a:extLst>
          </p:cNvPr>
          <p:cNvSpPr>
            <a:spLocks noChangeArrowheads="1"/>
          </p:cNvSpPr>
          <p:nvPr/>
        </p:nvSpPr>
        <p:spPr bwMode="auto">
          <a:xfrm>
            <a:off x="1400296" y="100622"/>
            <a:ext cx="928727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The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water vapor content</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of the air of the upper troposphere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controls</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the OLR and the surface temperatures.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This upper troposphere water content is a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consequence of the vertical and horizontal motions of the air. </a:t>
            </a:r>
          </a:p>
          <a:p>
            <a:pPr lvl="0" algn="r" eaLnBrk="0" fontAlgn="base" hangingPunct="0">
              <a:spcBef>
                <a:spcPct val="0"/>
              </a:spcBef>
              <a:spcAft>
                <a:spcPct val="0"/>
              </a:spcAf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It might be -someday- computed from a "Maximum </a:t>
            </a:r>
            <a:r>
              <a:rPr lang="en-US" altLang="en-US" sz="2000" b="1" dirty="0">
                <a:solidFill>
                  <a:srgbClr val="C00000"/>
                </a:solidFill>
                <a:ea typeface="Calibri" panose="020F0502020204030204" pitchFamily="34" charset="0"/>
                <a:cs typeface="Times New Roman" panose="02020603050405020304" pitchFamily="18" charset="0"/>
              </a:rPr>
              <a:t>Entropy Production Principle</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a:t>
            </a:r>
            <a:endParaRPr kumimoji="0" lang="en-US" altLang="en-US" sz="1100" b="1"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Richard Lindzen, Stefan Buehler, Garth Paltridge.</a:t>
            </a:r>
            <a:endParaRPr kumimoji="0" lang="en-US" altLang="en-US" sz="800" b="1" i="0" u="none" strike="noStrike" cap="none" normalizeH="0" baseline="0" dirty="0">
              <a:ln>
                <a:noFill/>
              </a:ln>
              <a:solidFill>
                <a:schemeClr val="tx1"/>
              </a:solidFill>
              <a:effectLst/>
            </a:endParaRPr>
          </a:p>
        </p:txBody>
      </p:sp>
      <p:sp>
        <p:nvSpPr>
          <p:cNvPr id="3" name="Rectangle 3">
            <a:extLst>
              <a:ext uri="{FF2B5EF4-FFF2-40B4-BE49-F238E27FC236}">
                <a16:creationId xmlns:a16="http://schemas.microsoft.com/office/drawing/2014/main" id="{F3017260-A32A-46E5-A3A3-4A520B3E8A53}"/>
              </a:ext>
            </a:extLst>
          </p:cNvPr>
          <p:cNvSpPr>
            <a:spLocks noChangeArrowheads="1"/>
          </p:cNvSpPr>
          <p:nvPr/>
        </p:nvSpPr>
        <p:spPr bwMode="auto">
          <a:xfrm>
            <a:off x="444381" y="4245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F86ADF6C-B4DD-49F1-BD28-EDDE5140B639}"/>
              </a:ext>
            </a:extLst>
          </p:cNvPr>
          <p:cNvSpPr/>
          <p:nvPr/>
        </p:nvSpPr>
        <p:spPr>
          <a:xfrm>
            <a:off x="1075820" y="6518072"/>
            <a:ext cx="3840129" cy="276999"/>
          </a:xfrm>
          <a:prstGeom prst="rect">
            <a:avLst/>
          </a:prstGeom>
        </p:spPr>
        <p:txBody>
          <a:bodyPr wrap="square">
            <a:spAutoFit/>
          </a:bodyPr>
          <a:lstStyle/>
          <a:p>
            <a:pPr lvl="0" eaLnBrk="0" fontAlgn="base" hangingPunct="0">
              <a:spcBef>
                <a:spcPct val="0"/>
              </a:spcBef>
              <a:spcAft>
                <a:spcPct val="0"/>
              </a:spcAft>
            </a:pPr>
            <a:r>
              <a:rPr lang="en-US" altLang="en-US"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http://eodg.atm.ox.ac.uk/RFM/atm/saw.atm</a:t>
            </a:r>
            <a:r>
              <a:rPr lang="en-US" altLang="en-US" sz="1200" dirty="0">
                <a:latin typeface="Arial" panose="020B0604020202020204" pitchFamily="34" charset="0"/>
                <a:ea typeface="Calibri" panose="020F0502020204030204" pitchFamily="34" charset="0"/>
                <a:cs typeface="Times New Roman" panose="02020603050405020304" pitchFamily="18" charset="0"/>
              </a:rPr>
              <a:t> and likes</a:t>
            </a:r>
            <a:endParaRPr lang="en-US" altLang="en-US" sz="800" dirty="0">
              <a:latin typeface="Arial" panose="020B0604020202020204" pitchFamily="34" charset="0"/>
            </a:endParaRPr>
          </a:p>
        </p:txBody>
      </p:sp>
      <p:sp>
        <p:nvSpPr>
          <p:cNvPr id="6" name="ZoneTexte 5">
            <a:extLst>
              <a:ext uri="{FF2B5EF4-FFF2-40B4-BE49-F238E27FC236}">
                <a16:creationId xmlns:a16="http://schemas.microsoft.com/office/drawing/2014/main" id="{40D70AA3-6A12-47D4-9684-8C5E3269FC43}"/>
              </a:ext>
            </a:extLst>
          </p:cNvPr>
          <p:cNvSpPr txBox="1"/>
          <p:nvPr/>
        </p:nvSpPr>
        <p:spPr>
          <a:xfrm>
            <a:off x="73342" y="515177"/>
            <a:ext cx="1117283"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11</a:t>
            </a:r>
          </a:p>
        </p:txBody>
      </p:sp>
      <p:sp>
        <p:nvSpPr>
          <p:cNvPr id="5" name="Rectangle 4">
            <a:extLst>
              <a:ext uri="{FF2B5EF4-FFF2-40B4-BE49-F238E27FC236}">
                <a16:creationId xmlns:a16="http://schemas.microsoft.com/office/drawing/2014/main" id="{71388560-1CBE-4012-AA56-502C66762C6C}"/>
              </a:ext>
            </a:extLst>
          </p:cNvPr>
          <p:cNvSpPr/>
          <p:nvPr/>
        </p:nvSpPr>
        <p:spPr>
          <a:xfrm>
            <a:off x="1606063" y="3021431"/>
            <a:ext cx="9957732" cy="884782"/>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rgbClr val="0066FF"/>
                </a:solidFill>
              </a:rPr>
              <a:t>OLR is controlled  here</a:t>
            </a:r>
          </a:p>
        </p:txBody>
      </p:sp>
      <p:sp>
        <p:nvSpPr>
          <p:cNvPr id="9" name="Rectangle 8">
            <a:extLst>
              <a:ext uri="{FF2B5EF4-FFF2-40B4-BE49-F238E27FC236}">
                <a16:creationId xmlns:a16="http://schemas.microsoft.com/office/drawing/2014/main" id="{CA7946B5-D56C-4D21-9338-1AC75C165446}"/>
              </a:ext>
            </a:extLst>
          </p:cNvPr>
          <p:cNvSpPr>
            <a:spLocks noChangeArrowheads="1"/>
          </p:cNvSpPr>
          <p:nvPr/>
        </p:nvSpPr>
        <p:spPr bwMode="auto">
          <a:xfrm>
            <a:off x="0"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103994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9B06D-DF06-4555-AB66-690A35EBD8FA}"/>
              </a:ext>
            </a:extLst>
          </p:cNvPr>
          <p:cNvSpPr txBox="1"/>
          <p:nvPr/>
        </p:nvSpPr>
        <p:spPr>
          <a:xfrm>
            <a:off x="168167" y="0"/>
            <a:ext cx="11939750" cy="707886"/>
          </a:xfrm>
          <a:prstGeom prst="rect">
            <a:avLst/>
          </a:prstGeom>
          <a:no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rPr>
              <a:t>Please, focus </a:t>
            </a:r>
            <a:r>
              <a:rPr lang="en-US" sz="2000" dirty="0"/>
              <a:t>on the two major deceptions and frauds used continuously since Roger Revelle’s 1965 report: </a:t>
            </a:r>
            <a:r>
              <a:rPr lang="en-US" sz="2000" i="1" dirty="0"/>
              <a:t>“Anthropogenic CO</a:t>
            </a:r>
            <a:r>
              <a:rPr lang="en-US" sz="2000" i="1" baseline="-25000" dirty="0"/>
              <a:t>2</a:t>
            </a:r>
            <a:r>
              <a:rPr lang="en-US" sz="2000" i="1" dirty="0"/>
              <a:t> accumulates in the atmosphere”, “Greenhouse effect traps heat,  etc.”</a:t>
            </a:r>
          </a:p>
        </p:txBody>
      </p:sp>
      <p:sp>
        <p:nvSpPr>
          <p:cNvPr id="4" name="Rectangle 3">
            <a:extLst>
              <a:ext uri="{FF2B5EF4-FFF2-40B4-BE49-F238E27FC236}">
                <a16:creationId xmlns:a16="http://schemas.microsoft.com/office/drawing/2014/main" id="{B2C21157-734C-493C-B1BF-20E3B23691BC}"/>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5" name="Rectangle 4">
            <a:extLst>
              <a:ext uri="{FF2B5EF4-FFF2-40B4-BE49-F238E27FC236}">
                <a16:creationId xmlns:a16="http://schemas.microsoft.com/office/drawing/2014/main" id="{18E8B0BC-08E1-47DE-8E89-0FE546F82B10}"/>
              </a:ext>
            </a:extLst>
          </p:cNvPr>
          <p:cNvSpPr/>
          <p:nvPr/>
        </p:nvSpPr>
        <p:spPr>
          <a:xfrm>
            <a:off x="327815" y="826284"/>
            <a:ext cx="11536370" cy="5632311"/>
          </a:xfrm>
          <a:prstGeom prst="rect">
            <a:avLst/>
          </a:prstGeom>
          <a:ln w="38100">
            <a:solidFill>
              <a:srgbClr val="C00000"/>
            </a:solidFill>
          </a:ln>
        </p:spPr>
        <p:txBody>
          <a:bodyPr wrap="square">
            <a:spAutoFit/>
          </a:bodyPr>
          <a:lstStyle/>
          <a:p>
            <a:pPr>
              <a:spcAft>
                <a:spcPts val="0"/>
              </a:spcAft>
            </a:pP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Main facts:</a:t>
            </a: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1- Only 6% of the CO</a:t>
            </a:r>
            <a:r>
              <a:rPr lang="en-US" sz="2800" b="1" baseline="-25000" dirty="0">
                <a:latin typeface="Calibri" panose="020F0502020204030204" pitchFamily="34" charset="0"/>
                <a:ea typeface="Calibri" panose="020F0502020204030204" pitchFamily="34" charset="0"/>
                <a:cs typeface="Calibri" panose="020F0502020204030204" pitchFamily="34" charset="0"/>
              </a:rPr>
              <a:t>2</a:t>
            </a:r>
            <a:r>
              <a:rPr lang="en-US" sz="2800" b="1" dirty="0">
                <a:latin typeface="Calibri" panose="020F0502020204030204" pitchFamily="34" charset="0"/>
                <a:ea typeface="Calibri" panose="020F0502020204030204" pitchFamily="34" charset="0"/>
                <a:cs typeface="Calibri" panose="020F0502020204030204" pitchFamily="34" charset="0"/>
              </a:rPr>
              <a:t> of the air is, in 2018, from fossil fuels </a:t>
            </a:r>
            <a:r>
              <a:rPr lang="en-US" sz="2400" dirty="0">
                <a:latin typeface="Calibri" panose="020F0502020204030204" pitchFamily="34" charset="0"/>
                <a:ea typeface="Calibri" panose="020F0502020204030204" pitchFamily="34" charset="0"/>
                <a:cs typeface="Calibri" panose="020F0502020204030204" pitchFamily="34" charset="0"/>
              </a:rPr>
              <a:t>due to the 5 years lifetime of CO</a:t>
            </a:r>
            <a:r>
              <a:rPr lang="en-US" sz="2400" baseline="-25000" dirty="0">
                <a:latin typeface="Calibri" panose="020F0502020204030204" pitchFamily="34" charset="0"/>
                <a:ea typeface="Calibri" panose="020F0502020204030204" pitchFamily="34" charset="0"/>
                <a:cs typeface="Calibri" panose="020F0502020204030204" pitchFamily="34" charset="0"/>
              </a:rPr>
              <a:t>2</a:t>
            </a:r>
            <a:r>
              <a:rPr lang="en-US" sz="2400" dirty="0">
                <a:latin typeface="Calibri" panose="020F0502020204030204" pitchFamily="34" charset="0"/>
                <a:ea typeface="Calibri" panose="020F0502020204030204" pitchFamily="34" charset="0"/>
                <a:cs typeface="Calibri" panose="020F0502020204030204" pitchFamily="34" charset="0"/>
              </a:rPr>
              <a:t> in the air; the carbon of the high latitude surface oceans is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subducted, every year, into the deep ocean</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 that of the intertropical ocean is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obducted by upwelling </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from the deep ocean  and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renewed every year</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94% is the time integral of past temperatures !</a:t>
            </a:r>
            <a:endPar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2- The air is very OPAQUE (optical thickness in the 10s and 100s) to thermal infrared; surface releases solar heat by </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evaporation</a:t>
            </a:r>
            <a:r>
              <a:rPr lang="en-US" sz="2800" b="1" dirty="0">
                <a:latin typeface="Calibri" panose="020F0502020204030204" pitchFamily="34" charset="0"/>
                <a:ea typeface="Calibri" panose="020F0502020204030204" pitchFamily="34" charset="0"/>
                <a:cs typeface="Calibri" panose="020F0502020204030204" pitchFamily="34" charset="0"/>
              </a:rPr>
              <a:t> and convection.</a:t>
            </a: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3- There is both on Earth and on Venus a temperature-pressure relation </a:t>
            </a:r>
            <a:r>
              <a:rPr lang="en-US" sz="2400" dirty="0">
                <a:latin typeface="Calibri" panose="020F0502020204030204" pitchFamily="34" charset="0"/>
                <a:ea typeface="Calibri" panose="020F0502020204030204" pitchFamily="34" charset="0"/>
                <a:cs typeface="Calibri" panose="020F0502020204030204" pitchFamily="34" charset="0"/>
              </a:rPr>
              <a:t>(on Earth, C</a:t>
            </a:r>
            <a:r>
              <a:rPr lang="en-US" sz="2400" baseline="-25000" dirty="0">
                <a:latin typeface="Calibri" panose="020F0502020204030204" pitchFamily="34" charset="0"/>
                <a:ea typeface="Calibri" panose="020F0502020204030204" pitchFamily="34" charset="0"/>
                <a:cs typeface="Calibri" panose="020F0502020204030204" pitchFamily="34" charset="0"/>
              </a:rPr>
              <a:t>h</a:t>
            </a:r>
            <a:r>
              <a:rPr lang="en-US" sz="2400" dirty="0">
                <a:latin typeface="Calibri" panose="020F0502020204030204" pitchFamily="34" charset="0"/>
                <a:ea typeface="Calibri" panose="020F0502020204030204" pitchFamily="34" charset="0"/>
                <a:cs typeface="Calibri" panose="020F0502020204030204" pitchFamily="34" charset="0"/>
              </a:rPr>
              <a:t> related to water vapor) </a:t>
            </a:r>
            <a:r>
              <a:rPr lang="en-US" sz="2800" b="1" dirty="0">
                <a:latin typeface="Calibri" panose="020F0502020204030204" pitchFamily="34" charset="0"/>
                <a:ea typeface="Calibri" panose="020F0502020204030204" pitchFamily="34" charset="0"/>
                <a:cs typeface="Calibri" panose="020F0502020204030204" pitchFamily="34" charset="0"/>
              </a:rPr>
              <a:t>which determines the </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surfa</a:t>
            </a:r>
            <a:r>
              <a:rPr lang="en-US" sz="2800" b="1" dirty="0">
                <a:solidFill>
                  <a:srgbClr val="3333FF"/>
                </a:solidFill>
                <a:latin typeface="Calibri" panose="020F0502020204030204" pitchFamily="34" charset="0"/>
                <a:ea typeface="Calibri" panose="020F0502020204030204" pitchFamily="34" charset="0"/>
                <a:cs typeface="Calibri" panose="020F0502020204030204" pitchFamily="34" charset="0"/>
              </a:rPr>
              <a:t>ce</a:t>
            </a:r>
            <a:r>
              <a:rPr lang="en-US" sz="2800" b="1" dirty="0">
                <a:latin typeface="Calibri" panose="020F0502020204030204" pitchFamily="34" charset="0"/>
                <a:ea typeface="Calibri" panose="020F0502020204030204" pitchFamily="34" charset="0"/>
                <a:cs typeface="Calibri" panose="020F0502020204030204" pitchFamily="34" charset="0"/>
              </a:rPr>
              <a:t> temperature;  the </a:t>
            </a:r>
            <a:r>
              <a:rPr lang="en-US" sz="28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 water vapor</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  “</a:t>
            </a:r>
            <a:r>
              <a:rPr lang="en-US" sz="2800" b="1" i="1" dirty="0">
                <a:solidFill>
                  <a:srgbClr val="0066FF"/>
                </a:solidFill>
                <a:latin typeface="Calibri" panose="020F0502020204030204" pitchFamily="34" charset="0"/>
                <a:ea typeface="Calibri" panose="020F0502020204030204" pitchFamily="34" charset="0"/>
                <a:cs typeface="Calibri" panose="020F0502020204030204" pitchFamily="34" charset="0"/>
              </a:rPr>
              <a:t>top of the troposphere skin</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a:t>
            </a:r>
            <a:r>
              <a:rPr lang="en-US" sz="2800" b="1" dirty="0">
                <a:latin typeface="Calibri" panose="020F0502020204030204" pitchFamily="34" charset="0"/>
                <a:ea typeface="Calibri" panose="020F0502020204030204" pitchFamily="34" charset="0"/>
                <a:cs typeface="Calibri" panose="020F0502020204030204" pitchFamily="34" charset="0"/>
              </a:rPr>
              <a:t> radiates almost all of the “</a:t>
            </a:r>
            <a:r>
              <a:rPr lang="en-US" sz="2800" b="1" i="1" dirty="0">
                <a:solidFill>
                  <a:srgbClr val="C00000"/>
                </a:solidFill>
                <a:latin typeface="Calibri" panose="020F0502020204030204" pitchFamily="34" charset="0"/>
                <a:ea typeface="Calibri" panose="020F0502020204030204" pitchFamily="34" charset="0"/>
                <a:cs typeface="Calibri" panose="020F0502020204030204" pitchFamily="34" charset="0"/>
              </a:rPr>
              <a:t>troposphere &amp; surface thermal infrared lost to the cosmos</a:t>
            </a:r>
            <a:r>
              <a:rPr lang="en-US" sz="2800" b="1" dirty="0">
                <a:latin typeface="Calibri" panose="020F0502020204030204" pitchFamily="34" charset="0"/>
                <a:ea typeface="Calibri" panose="020F0502020204030204" pitchFamily="34" charset="0"/>
                <a:cs typeface="Calibri" panose="020F0502020204030204" pitchFamily="34" charset="0"/>
              </a:rPr>
              <a:t>”.</a:t>
            </a:r>
            <a:endParaRPr lang="en-US" sz="3200" b="1"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4- The </a:t>
            </a:r>
            <a:r>
              <a:rPr lang="en-US" sz="3600" b="1" u="sng" dirty="0">
                <a:solidFill>
                  <a:srgbClr val="0066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quantity</a:t>
            </a:r>
            <a:r>
              <a:rPr lang="en-US" sz="2800" b="1" dirty="0">
                <a:latin typeface="Calibri" panose="020F0502020204030204" pitchFamily="34" charset="0"/>
                <a:ea typeface="Calibri" panose="020F0502020204030204" pitchFamily="34" charset="0"/>
                <a:cs typeface="Calibri" panose="020F0502020204030204" pitchFamily="34" charset="0"/>
              </a:rPr>
              <a:t> of water vapor  per ton of air near 300 mbar (about 300 grams) </a:t>
            </a:r>
            <a:r>
              <a:rPr lang="en-US" sz="28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dynamically controls </a:t>
            </a:r>
            <a:r>
              <a:rPr lang="en-US" sz="2800" b="1" dirty="0">
                <a:latin typeface="Calibri" panose="020F0502020204030204" pitchFamily="34" charset="0"/>
                <a:ea typeface="Calibri" panose="020F0502020204030204" pitchFamily="34" charset="0"/>
                <a:cs typeface="Calibri" panose="020F0502020204030204" pitchFamily="34" charset="0"/>
              </a:rPr>
              <a:t>and regulates Earth’s OLR </a:t>
            </a:r>
            <a:r>
              <a:rPr lang="en-US" b="1" dirty="0">
                <a:latin typeface="Calibri" panose="020F0502020204030204" pitchFamily="34" charset="0"/>
                <a:ea typeface="Calibri" panose="020F0502020204030204" pitchFamily="34" charset="0"/>
                <a:cs typeface="Calibri" panose="020F0502020204030204" pitchFamily="34" charset="0"/>
              </a:rPr>
              <a:t>(Outgoing Longwave Radiation).</a:t>
            </a:r>
            <a:endParaRPr lang="fr-FR"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73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34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5CF94F-F888-44E9-9759-F3D171BA304C}"/>
              </a:ext>
            </a:extLst>
          </p:cNvPr>
          <p:cNvPicPr>
            <a:picLocks noChangeAspect="1"/>
          </p:cNvPicPr>
          <p:nvPr/>
        </p:nvPicPr>
        <p:blipFill>
          <a:blip r:embed="rId2"/>
          <a:stretch>
            <a:fillRect/>
          </a:stretch>
        </p:blipFill>
        <p:spPr>
          <a:xfrm>
            <a:off x="6030739" y="3787560"/>
            <a:ext cx="5680281" cy="2728639"/>
          </a:xfrm>
          <a:prstGeom prst="rect">
            <a:avLst/>
          </a:prstGeom>
        </p:spPr>
      </p:pic>
      <p:pic>
        <p:nvPicPr>
          <p:cNvPr id="2" name="Image 1">
            <a:extLst>
              <a:ext uri="{FF2B5EF4-FFF2-40B4-BE49-F238E27FC236}">
                <a16:creationId xmlns:a16="http://schemas.microsoft.com/office/drawing/2014/main" id="{E5CFE9AB-39D9-4CE6-A63D-400B4B139BC8}"/>
              </a:ext>
            </a:extLst>
          </p:cNvPr>
          <p:cNvPicPr>
            <a:picLocks noChangeAspect="1"/>
          </p:cNvPicPr>
          <p:nvPr/>
        </p:nvPicPr>
        <p:blipFill>
          <a:blip r:embed="rId3"/>
          <a:stretch>
            <a:fillRect/>
          </a:stretch>
        </p:blipFill>
        <p:spPr>
          <a:xfrm>
            <a:off x="640006" y="617041"/>
            <a:ext cx="4852243" cy="2770974"/>
          </a:xfrm>
          <a:prstGeom prst="rect">
            <a:avLst/>
          </a:prstGeom>
        </p:spPr>
      </p:pic>
      <p:pic>
        <p:nvPicPr>
          <p:cNvPr id="3" name="Image 2">
            <a:extLst>
              <a:ext uri="{FF2B5EF4-FFF2-40B4-BE49-F238E27FC236}">
                <a16:creationId xmlns:a16="http://schemas.microsoft.com/office/drawing/2014/main" id="{D7D374B0-4D40-4A3B-A8AB-59FF11C29689}"/>
              </a:ext>
            </a:extLst>
          </p:cNvPr>
          <p:cNvPicPr>
            <a:picLocks noChangeAspect="1"/>
          </p:cNvPicPr>
          <p:nvPr/>
        </p:nvPicPr>
        <p:blipFill>
          <a:blip r:embed="rId4"/>
          <a:stretch>
            <a:fillRect/>
          </a:stretch>
        </p:blipFill>
        <p:spPr>
          <a:xfrm>
            <a:off x="480980" y="3798332"/>
            <a:ext cx="5011269" cy="2770974"/>
          </a:xfrm>
          <a:prstGeom prst="rect">
            <a:avLst/>
          </a:prstGeom>
        </p:spPr>
      </p:pic>
      <p:sp>
        <p:nvSpPr>
          <p:cNvPr id="4" name="Rectangle 3">
            <a:extLst>
              <a:ext uri="{FF2B5EF4-FFF2-40B4-BE49-F238E27FC236}">
                <a16:creationId xmlns:a16="http://schemas.microsoft.com/office/drawing/2014/main" id="{0CD1CA5F-C761-4707-AC65-1284BE3678C1}"/>
              </a:ext>
            </a:extLst>
          </p:cNvPr>
          <p:cNvSpPr/>
          <p:nvPr/>
        </p:nvSpPr>
        <p:spPr>
          <a:xfrm>
            <a:off x="1423358" y="3403122"/>
            <a:ext cx="9178506" cy="369332"/>
          </a:xfrm>
          <a:prstGeom prst="rect">
            <a:avLst/>
          </a:prstGeom>
        </p:spPr>
        <p:txBody>
          <a:bodyPr wrap="square">
            <a:spAutoFit/>
          </a:bodyPr>
          <a:lstStyle/>
          <a:p>
            <a:r>
              <a:rPr lang="en-US" dirty="0"/>
              <a:t>South pole approximation = 0.85 intertropical temp + 1.088 southern ocean temp + 1.416</a:t>
            </a:r>
          </a:p>
        </p:txBody>
      </p:sp>
      <p:sp>
        <p:nvSpPr>
          <p:cNvPr id="6" name="Rectangle 5">
            <a:extLst>
              <a:ext uri="{FF2B5EF4-FFF2-40B4-BE49-F238E27FC236}">
                <a16:creationId xmlns:a16="http://schemas.microsoft.com/office/drawing/2014/main" id="{ECF0FA33-E273-4C38-9B2F-DE3B7E9BBAAB}"/>
              </a:ext>
            </a:extLst>
          </p:cNvPr>
          <p:cNvSpPr/>
          <p:nvPr/>
        </p:nvSpPr>
        <p:spPr>
          <a:xfrm>
            <a:off x="1758351" y="257702"/>
            <a:ext cx="8675298" cy="369332"/>
          </a:xfrm>
          <a:prstGeom prst="rect">
            <a:avLst/>
          </a:prstGeom>
        </p:spPr>
        <p:txBody>
          <a:bodyPr wrap="square">
            <a:spAutoFit/>
          </a:bodyPr>
          <a:lstStyle/>
          <a:p>
            <a:r>
              <a:rPr lang="en-US" dirty="0"/>
              <a:t>Mauna Loa approximation = 1.78 intertropical temp - 0,166 southern ocean temp + 1.424</a:t>
            </a:r>
          </a:p>
        </p:txBody>
      </p:sp>
      <p:pic>
        <p:nvPicPr>
          <p:cNvPr id="9" name="Image 8">
            <a:extLst>
              <a:ext uri="{FF2B5EF4-FFF2-40B4-BE49-F238E27FC236}">
                <a16:creationId xmlns:a16="http://schemas.microsoft.com/office/drawing/2014/main" id="{9A1063AD-8265-4783-96FE-97477D9C357A}"/>
              </a:ext>
            </a:extLst>
          </p:cNvPr>
          <p:cNvPicPr>
            <a:picLocks noChangeAspect="1"/>
          </p:cNvPicPr>
          <p:nvPr/>
        </p:nvPicPr>
        <p:blipFill>
          <a:blip r:embed="rId5"/>
          <a:stretch>
            <a:fillRect/>
          </a:stretch>
        </p:blipFill>
        <p:spPr>
          <a:xfrm>
            <a:off x="5857336" y="658026"/>
            <a:ext cx="5918945" cy="2689004"/>
          </a:xfrm>
          <a:prstGeom prst="rect">
            <a:avLst/>
          </a:prstGeom>
        </p:spPr>
      </p:pic>
      <p:sp>
        <p:nvSpPr>
          <p:cNvPr id="10" name="Rectangle 9">
            <a:extLst>
              <a:ext uri="{FF2B5EF4-FFF2-40B4-BE49-F238E27FC236}">
                <a16:creationId xmlns:a16="http://schemas.microsoft.com/office/drawing/2014/main" id="{F8AA1097-043A-49D7-B83A-6AF786402B5F}"/>
              </a:ext>
            </a:extLst>
          </p:cNvPr>
          <p:cNvSpPr>
            <a:spLocks noChangeArrowheads="1"/>
          </p:cNvSpPr>
          <p:nvPr/>
        </p:nvSpPr>
        <p:spPr bwMode="auto">
          <a:xfrm>
            <a:off x="0" y="5080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96200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079CC03-5B91-4622-87F1-71C27FE4CA63}"/>
              </a:ext>
            </a:extLst>
          </p:cNvPr>
          <p:cNvPicPr>
            <a:picLocks noChangeAspect="1"/>
          </p:cNvPicPr>
          <p:nvPr/>
        </p:nvPicPr>
        <p:blipFill>
          <a:blip r:embed="rId2"/>
          <a:stretch>
            <a:fillRect/>
          </a:stretch>
        </p:blipFill>
        <p:spPr>
          <a:xfrm>
            <a:off x="5218932" y="4907111"/>
            <a:ext cx="5848899" cy="1847807"/>
          </a:xfrm>
          <a:prstGeom prst="rect">
            <a:avLst/>
          </a:prstGeom>
        </p:spPr>
      </p:pic>
      <p:sp>
        <p:nvSpPr>
          <p:cNvPr id="2" name="ZoneTexte 1">
            <a:extLst>
              <a:ext uri="{FF2B5EF4-FFF2-40B4-BE49-F238E27FC236}">
                <a16:creationId xmlns:a16="http://schemas.microsoft.com/office/drawing/2014/main" id="{135C8F04-512E-4DCE-95E8-1F84D57F39CE}"/>
              </a:ext>
            </a:extLst>
          </p:cNvPr>
          <p:cNvSpPr txBox="1"/>
          <p:nvPr/>
        </p:nvSpPr>
        <p:spPr>
          <a:xfrm>
            <a:off x="129745" y="150716"/>
            <a:ext cx="1117283" cy="461665"/>
          </a:xfrm>
          <a:prstGeom prst="rect">
            <a:avLst/>
          </a:prstGeom>
          <a:noFill/>
          <a:ln w="38100">
            <a:solidFill>
              <a:srgbClr val="C00000"/>
            </a:solidFill>
          </a:ln>
        </p:spPr>
        <p:txBody>
          <a:bodyPr wrap="square" rtlCol="0">
            <a:spAutoFit/>
          </a:bodyPr>
          <a:lstStyle/>
          <a:p>
            <a:pPr algn="ctr"/>
            <a:r>
              <a:rPr lang="en-US" sz="2400" b="1">
                <a:solidFill>
                  <a:srgbClr val="C00000"/>
                </a:solidFill>
                <a:effectLst>
                  <a:outerShdw blurRad="38100" dist="38100" dir="2700000" algn="tl">
                    <a:srgbClr val="000000">
                      <a:alpha val="43137"/>
                    </a:srgbClr>
                  </a:outerShdw>
                </a:effectLst>
              </a:rPr>
              <a:t>Fact 12</a:t>
            </a:r>
            <a:endParaRPr lang="en-US" sz="2400" b="1" dirty="0">
              <a:solidFill>
                <a:srgbClr val="C0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4C726288-34F7-4C25-93A3-2AD43473A2F2}"/>
              </a:ext>
            </a:extLst>
          </p:cNvPr>
          <p:cNvSpPr/>
          <p:nvPr/>
        </p:nvSpPr>
        <p:spPr>
          <a:xfrm>
            <a:off x="1650472" y="143403"/>
            <a:ext cx="8979427" cy="646331"/>
          </a:xfrm>
          <a:prstGeom prst="rect">
            <a:avLst/>
          </a:prstGeom>
          <a:ln>
            <a:solidFill>
              <a:srgbClr val="FF0000"/>
            </a:solidFill>
          </a:ln>
        </p:spPr>
        <p:txBody>
          <a:bodyPr wrap="square">
            <a:spAutoFit/>
          </a:bodyPr>
          <a:lstStyle/>
          <a:p>
            <a:pPr>
              <a:spcAft>
                <a:spcPts val="0"/>
              </a:spcAft>
            </a:pPr>
            <a:r>
              <a:rPr lang="en-US" b="1" dirty="0">
                <a:solidFill>
                  <a:srgbClr val="C00000"/>
                </a:solidFill>
                <a:ea typeface="Calibri" panose="020F0502020204030204" pitchFamily="34" charset="0"/>
                <a:cs typeface="Times New Roman" panose="02020603050405020304" pitchFamily="18" charset="0"/>
              </a:rPr>
              <a:t>The correct identification framework as practiced in engineering, control &amp; automation   </a:t>
            </a:r>
          </a:p>
          <a:p>
            <a:pPr algn="ctr">
              <a:spcAft>
                <a:spcPts val="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Deceptive claims:  (4) water vapor feedback  (5) attribution studies with “models” </a:t>
            </a:r>
          </a:p>
        </p:txBody>
      </p:sp>
      <p:pic>
        <p:nvPicPr>
          <p:cNvPr id="4" name="Image 3">
            <a:extLst>
              <a:ext uri="{FF2B5EF4-FFF2-40B4-BE49-F238E27FC236}">
                <a16:creationId xmlns:a16="http://schemas.microsoft.com/office/drawing/2014/main" id="{FE6B16BB-E51B-46A5-AABE-CFD1E2D3DC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31944" y="883178"/>
            <a:ext cx="6725033" cy="1070992"/>
          </a:xfrm>
          <a:prstGeom prst="rect">
            <a:avLst/>
          </a:prstGeom>
          <a:noFill/>
          <a:ln w="38100">
            <a:solidFill>
              <a:schemeClr val="tx1"/>
            </a:solidFill>
          </a:ln>
        </p:spPr>
      </p:pic>
      <p:pic>
        <p:nvPicPr>
          <p:cNvPr id="5" name="Image 4">
            <a:extLst>
              <a:ext uri="{FF2B5EF4-FFF2-40B4-BE49-F238E27FC236}">
                <a16:creationId xmlns:a16="http://schemas.microsoft.com/office/drawing/2014/main" id="{59778712-2681-431B-B085-766176D5A5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31944" y="2106372"/>
            <a:ext cx="6725035" cy="1771015"/>
          </a:xfrm>
          <a:prstGeom prst="rect">
            <a:avLst/>
          </a:prstGeom>
          <a:noFill/>
          <a:ln w="28575">
            <a:solidFill>
              <a:schemeClr val="tx1"/>
            </a:solidFill>
          </a:ln>
        </p:spPr>
      </p:pic>
      <p:sp>
        <p:nvSpPr>
          <p:cNvPr id="7" name="ZoneTexte 6">
            <a:extLst>
              <a:ext uri="{FF2B5EF4-FFF2-40B4-BE49-F238E27FC236}">
                <a16:creationId xmlns:a16="http://schemas.microsoft.com/office/drawing/2014/main" id="{B73871F8-CB96-44D9-89F3-E9268B35B355}"/>
              </a:ext>
            </a:extLst>
          </p:cNvPr>
          <p:cNvSpPr txBox="1"/>
          <p:nvPr/>
        </p:nvSpPr>
        <p:spPr>
          <a:xfrm>
            <a:off x="437960" y="1072552"/>
            <a:ext cx="1359017" cy="646331"/>
          </a:xfrm>
          <a:prstGeom prst="rect">
            <a:avLst/>
          </a:prstGeom>
          <a:noFill/>
        </p:spPr>
        <p:txBody>
          <a:bodyPr wrap="square" rtlCol="0">
            <a:spAutoFit/>
          </a:bodyPr>
          <a:lstStyle/>
          <a:p>
            <a:r>
              <a:rPr lang="en-US" dirty="0"/>
              <a:t>IPCC </a:t>
            </a:r>
          </a:p>
          <a:p>
            <a:r>
              <a:rPr lang="en-US" dirty="0"/>
              <a:t>linear G</a:t>
            </a:r>
            <a:r>
              <a:rPr lang="en-US" baseline="-25000" dirty="0"/>
              <a:t>0 </a:t>
            </a:r>
            <a:r>
              <a:rPr lang="en-US" dirty="0"/>
              <a:t> </a:t>
            </a:r>
          </a:p>
        </p:txBody>
      </p:sp>
      <p:sp>
        <p:nvSpPr>
          <p:cNvPr id="8" name="ZoneTexte 7">
            <a:extLst>
              <a:ext uri="{FF2B5EF4-FFF2-40B4-BE49-F238E27FC236}">
                <a16:creationId xmlns:a16="http://schemas.microsoft.com/office/drawing/2014/main" id="{005ED082-4F00-4252-B5AA-5C83AE71AA61}"/>
              </a:ext>
            </a:extLst>
          </p:cNvPr>
          <p:cNvSpPr txBox="1"/>
          <p:nvPr/>
        </p:nvSpPr>
        <p:spPr>
          <a:xfrm>
            <a:off x="209741" y="2578705"/>
            <a:ext cx="1961767" cy="923330"/>
          </a:xfrm>
          <a:prstGeom prst="rect">
            <a:avLst/>
          </a:prstGeom>
          <a:noFill/>
        </p:spPr>
        <p:txBody>
          <a:bodyPr wrap="square" rtlCol="0">
            <a:spAutoFit/>
          </a:bodyPr>
          <a:lstStyle/>
          <a:p>
            <a:r>
              <a:rPr lang="en-US" dirty="0"/>
              <a:t>Prof. de </a:t>
            </a:r>
            <a:r>
              <a:rPr lang="en-US" dirty="0" err="1"/>
              <a:t>Larminat’s</a:t>
            </a:r>
            <a:r>
              <a:rPr lang="en-US" dirty="0"/>
              <a:t> TOA  radiative balance model </a:t>
            </a:r>
          </a:p>
        </p:txBody>
      </p:sp>
      <p:pic>
        <p:nvPicPr>
          <p:cNvPr id="3074" name="Picture 2" descr="https://d188rgcu4zozwl.cloudfront.net/content/B00P3W31OW/resources/1086961874">
            <a:extLst>
              <a:ext uri="{FF2B5EF4-FFF2-40B4-BE49-F238E27FC236}">
                <a16:creationId xmlns:a16="http://schemas.microsoft.com/office/drawing/2014/main" id="{7076D2C5-2D33-4298-A70D-7BC481951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6104" y="1395718"/>
            <a:ext cx="2138427" cy="326200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B5E6754-8D6C-4667-8A59-B9551C6482E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131945" y="3970831"/>
            <a:ext cx="6725035" cy="1377950"/>
          </a:xfrm>
          <a:prstGeom prst="rect">
            <a:avLst/>
          </a:prstGeom>
          <a:noFill/>
          <a:ln w="28575">
            <a:solidFill>
              <a:schemeClr val="tx1"/>
            </a:solidFill>
          </a:ln>
        </p:spPr>
      </p:pic>
      <p:pic>
        <p:nvPicPr>
          <p:cNvPr id="3076" name="Picture 4" descr="http://www.knowledgeminer.eu/img/insights_shot_2.png">
            <a:extLst>
              <a:ext uri="{FF2B5EF4-FFF2-40B4-BE49-F238E27FC236}">
                <a16:creationId xmlns:a16="http://schemas.microsoft.com/office/drawing/2014/main" id="{3AA9F882-F234-44A2-99F7-91EE0D77A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745" y="5442224"/>
            <a:ext cx="4737530" cy="141577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F81998E-0D5E-4F0D-BA13-8B08904BB964}"/>
              </a:ext>
            </a:extLst>
          </p:cNvPr>
          <p:cNvSpPr txBox="1"/>
          <p:nvPr/>
        </p:nvSpPr>
        <p:spPr>
          <a:xfrm>
            <a:off x="950844" y="5974822"/>
            <a:ext cx="2362200" cy="369332"/>
          </a:xfrm>
          <a:prstGeom prst="rect">
            <a:avLst/>
          </a:prstGeom>
          <a:noFill/>
        </p:spPr>
        <p:txBody>
          <a:bodyPr wrap="square" rtlCol="0">
            <a:spAutoFit/>
          </a:bodyPr>
          <a:lstStyle/>
          <a:p>
            <a:r>
              <a:rPr lang="en-US" dirty="0"/>
              <a:t>Knowledgeminer.eu</a:t>
            </a:r>
          </a:p>
        </p:txBody>
      </p:sp>
    </p:spTree>
    <p:extLst>
      <p:ext uri="{BB962C8B-B14F-4D97-AF65-F5344CB8AC3E}">
        <p14:creationId xmlns:p14="http://schemas.microsoft.com/office/powerpoint/2010/main" val="152309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63">
            <a:extLst>
              <a:ext uri="{FF2B5EF4-FFF2-40B4-BE49-F238E27FC236}">
                <a16:creationId xmlns:a16="http://schemas.microsoft.com/office/drawing/2014/main" id="{EFC3EC4E-A7A0-4C1E-A87F-75C2F8293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72" y="219075"/>
            <a:ext cx="9383486"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58" descr="Une image contenant carte, texte&#10;&#10;Description générée avec un niveau de confiance très élevé">
            <a:extLst>
              <a:ext uri="{FF2B5EF4-FFF2-40B4-BE49-F238E27FC236}">
                <a16:creationId xmlns:a16="http://schemas.microsoft.com/office/drawing/2014/main" id="{B8EAC5D5-4159-422B-8C27-1C0D35BF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42" y="3429000"/>
            <a:ext cx="8632371"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2E2E81E-C652-4846-A0B3-6D82889CA5CB}"/>
              </a:ext>
            </a:extLst>
          </p:cNvPr>
          <p:cNvSpPr>
            <a:spLocks noChangeArrowheads="1"/>
          </p:cNvSpPr>
          <p:nvPr/>
        </p:nvSpPr>
        <p:spPr bwMode="auto">
          <a:xfrm>
            <a:off x="3755570" y="-457200"/>
            <a:ext cx="234310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553B0233-8A37-49A3-A289-A8AF9B51CAD9}"/>
              </a:ext>
            </a:extLst>
          </p:cNvPr>
          <p:cNvSpPr>
            <a:spLocks noChangeArrowheads="1"/>
          </p:cNvSpPr>
          <p:nvPr/>
        </p:nvSpPr>
        <p:spPr bwMode="auto">
          <a:xfrm>
            <a:off x="3755570" y="6419850"/>
            <a:ext cx="234310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4863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E5FA2-C15B-4332-8831-7354F7AD8EB4}"/>
              </a:ext>
            </a:extLst>
          </p:cNvPr>
          <p:cNvPicPr>
            <a:picLocks noChangeAspect="1"/>
          </p:cNvPicPr>
          <p:nvPr/>
        </p:nvPicPr>
        <p:blipFill>
          <a:blip r:embed="rId2"/>
          <a:stretch>
            <a:fillRect/>
          </a:stretch>
        </p:blipFill>
        <p:spPr>
          <a:xfrm>
            <a:off x="231228" y="115435"/>
            <a:ext cx="11151475" cy="6327406"/>
          </a:xfrm>
          <a:prstGeom prst="rect">
            <a:avLst/>
          </a:prstGeom>
        </p:spPr>
      </p:pic>
    </p:spTree>
    <p:extLst>
      <p:ext uri="{BB962C8B-B14F-4D97-AF65-F5344CB8AC3E}">
        <p14:creationId xmlns:p14="http://schemas.microsoft.com/office/powerpoint/2010/main" val="1599160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854BF0F-1362-45CA-B97F-BCEB3F6765D6}"/>
              </a:ext>
            </a:extLst>
          </p:cNvPr>
          <p:cNvPicPr>
            <a:picLocks noChangeAspect="1"/>
          </p:cNvPicPr>
          <p:nvPr/>
        </p:nvPicPr>
        <p:blipFill>
          <a:blip r:embed="rId2"/>
          <a:stretch>
            <a:fillRect/>
          </a:stretch>
        </p:blipFill>
        <p:spPr>
          <a:xfrm>
            <a:off x="269227" y="203036"/>
            <a:ext cx="3738384" cy="2207088"/>
          </a:xfrm>
          <a:prstGeom prst="rect">
            <a:avLst/>
          </a:prstGeom>
        </p:spPr>
      </p:pic>
      <p:pic>
        <p:nvPicPr>
          <p:cNvPr id="3" name="Image 2">
            <a:extLst>
              <a:ext uri="{FF2B5EF4-FFF2-40B4-BE49-F238E27FC236}">
                <a16:creationId xmlns:a16="http://schemas.microsoft.com/office/drawing/2014/main" id="{62A3014D-4FBA-4180-906C-D1015948DD18}"/>
              </a:ext>
            </a:extLst>
          </p:cNvPr>
          <p:cNvPicPr>
            <a:picLocks noChangeAspect="1"/>
          </p:cNvPicPr>
          <p:nvPr/>
        </p:nvPicPr>
        <p:blipFill>
          <a:blip r:embed="rId3"/>
          <a:stretch>
            <a:fillRect/>
          </a:stretch>
        </p:blipFill>
        <p:spPr>
          <a:xfrm>
            <a:off x="3743205" y="18503"/>
            <a:ext cx="8121955" cy="6544571"/>
          </a:xfrm>
          <a:prstGeom prst="rect">
            <a:avLst/>
          </a:prstGeom>
        </p:spPr>
      </p:pic>
      <p:sp>
        <p:nvSpPr>
          <p:cNvPr id="4" name="Ellipse 3">
            <a:extLst>
              <a:ext uri="{FF2B5EF4-FFF2-40B4-BE49-F238E27FC236}">
                <a16:creationId xmlns:a16="http://schemas.microsoft.com/office/drawing/2014/main" id="{F8995875-4F42-4C61-8A98-D87D90424356}"/>
              </a:ext>
            </a:extLst>
          </p:cNvPr>
          <p:cNvSpPr/>
          <p:nvPr/>
        </p:nvSpPr>
        <p:spPr>
          <a:xfrm>
            <a:off x="8846545" y="4219460"/>
            <a:ext cx="561860" cy="4296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97928B9-7D17-46A9-A599-2F42B1AB69A2}"/>
              </a:ext>
            </a:extLst>
          </p:cNvPr>
          <p:cNvPicPr>
            <a:picLocks noChangeAspect="1"/>
          </p:cNvPicPr>
          <p:nvPr/>
        </p:nvPicPr>
        <p:blipFill>
          <a:blip r:embed="rId4"/>
          <a:stretch>
            <a:fillRect/>
          </a:stretch>
        </p:blipFill>
        <p:spPr>
          <a:xfrm>
            <a:off x="269226" y="3532885"/>
            <a:ext cx="3882120" cy="1011574"/>
          </a:xfrm>
          <a:prstGeom prst="rect">
            <a:avLst/>
          </a:prstGeom>
          <a:ln>
            <a:solidFill>
              <a:srgbClr val="C00000"/>
            </a:solidFill>
          </a:ln>
        </p:spPr>
      </p:pic>
      <p:pic>
        <p:nvPicPr>
          <p:cNvPr id="6" name="Image 5">
            <a:extLst>
              <a:ext uri="{FF2B5EF4-FFF2-40B4-BE49-F238E27FC236}">
                <a16:creationId xmlns:a16="http://schemas.microsoft.com/office/drawing/2014/main" id="{C5AFFF24-EAA6-4DAA-9FB0-DBCA95A25A9F}"/>
              </a:ext>
            </a:extLst>
          </p:cNvPr>
          <p:cNvPicPr>
            <a:picLocks noChangeAspect="1"/>
          </p:cNvPicPr>
          <p:nvPr/>
        </p:nvPicPr>
        <p:blipFill>
          <a:blip r:embed="rId5"/>
          <a:stretch>
            <a:fillRect/>
          </a:stretch>
        </p:blipFill>
        <p:spPr>
          <a:xfrm>
            <a:off x="269225" y="2417425"/>
            <a:ext cx="3882119" cy="1115459"/>
          </a:xfrm>
          <a:prstGeom prst="rect">
            <a:avLst/>
          </a:prstGeom>
          <a:ln>
            <a:solidFill>
              <a:srgbClr val="C00000"/>
            </a:solidFill>
          </a:ln>
        </p:spPr>
      </p:pic>
      <p:pic>
        <p:nvPicPr>
          <p:cNvPr id="7" name="Image 6">
            <a:extLst>
              <a:ext uri="{FF2B5EF4-FFF2-40B4-BE49-F238E27FC236}">
                <a16:creationId xmlns:a16="http://schemas.microsoft.com/office/drawing/2014/main" id="{466D51E0-6D30-477D-B86B-9E4CAA5EF0E1}"/>
              </a:ext>
            </a:extLst>
          </p:cNvPr>
          <p:cNvPicPr>
            <a:picLocks noChangeAspect="1"/>
          </p:cNvPicPr>
          <p:nvPr/>
        </p:nvPicPr>
        <p:blipFill>
          <a:blip r:embed="rId6"/>
          <a:stretch>
            <a:fillRect/>
          </a:stretch>
        </p:blipFill>
        <p:spPr>
          <a:xfrm>
            <a:off x="269224" y="4551760"/>
            <a:ext cx="3882121" cy="604134"/>
          </a:xfrm>
          <a:prstGeom prst="rect">
            <a:avLst/>
          </a:prstGeom>
          <a:ln>
            <a:solidFill>
              <a:srgbClr val="0066FF"/>
            </a:solidFill>
          </a:ln>
        </p:spPr>
      </p:pic>
    </p:spTree>
    <p:extLst>
      <p:ext uri="{BB962C8B-B14F-4D97-AF65-F5344CB8AC3E}">
        <p14:creationId xmlns:p14="http://schemas.microsoft.com/office/powerpoint/2010/main" val="973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a:extLst>
              <a:ext uri="{FF2B5EF4-FFF2-40B4-BE49-F238E27FC236}">
                <a16:creationId xmlns:a16="http://schemas.microsoft.com/office/drawing/2014/main" id="{15631D6E-8097-4F83-8EE7-38B917A238F9}"/>
              </a:ext>
            </a:extLst>
          </p:cNvPr>
          <p:cNvSpPr>
            <a:spLocks noGrp="1"/>
          </p:cNvSpPr>
          <p:nvPr>
            <p:ph type="sldNum" sz="quarter" idx="12"/>
          </p:nvPr>
        </p:nvSpPr>
        <p:spPr>
          <a:xfrm>
            <a:off x="11659988" y="6321907"/>
            <a:ext cx="46831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26DE08D-C3FD-4E1E-BF79-409854031DE6}" type="slidenum">
              <a:rPr lang="fr-FR" altLang="fr-FR" sz="1400"/>
              <a:pPr>
                <a:spcBef>
                  <a:spcPct val="0"/>
                </a:spcBef>
                <a:buFontTx/>
                <a:buNone/>
              </a:pPr>
              <a:t>3</a:t>
            </a:fld>
            <a:endParaRPr lang="fr-FR" altLang="fr-FR" sz="1400" dirty="0"/>
          </a:p>
        </p:txBody>
      </p:sp>
      <p:pic>
        <p:nvPicPr>
          <p:cNvPr id="27651" name="Image 10">
            <a:extLst>
              <a:ext uri="{FF2B5EF4-FFF2-40B4-BE49-F238E27FC236}">
                <a16:creationId xmlns:a16="http://schemas.microsoft.com/office/drawing/2014/main" id="{BCDB1639-DABC-4376-BF76-1E934274E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9" y="157600"/>
            <a:ext cx="8183563" cy="7307192"/>
          </a:xfrm>
          <a:prstGeom prst="rect">
            <a:avLst/>
          </a:prstGeom>
          <a:noFill/>
          <a:ln w="9525">
            <a:noFill/>
            <a:prstDash val="solid"/>
            <a:miter lim="800000"/>
            <a:headEnd/>
            <a:tailEnd/>
          </a:ln>
          <a:extLst>
            <a:ext uri="{909E8E84-426E-40DD-AFC4-6F175D3DCCD1}">
              <a14:hiddenFill xmlns:a14="http://schemas.microsoft.com/office/drawing/2010/main">
                <a:solidFill>
                  <a:srgbClr val="FFFFFF"/>
                </a:solidFill>
              </a14:hiddenFill>
            </a:ext>
          </a:extLst>
        </p:spPr>
      </p:pic>
      <p:sp>
        <p:nvSpPr>
          <p:cNvPr id="27652" name="Rectangle 3">
            <a:extLst>
              <a:ext uri="{FF2B5EF4-FFF2-40B4-BE49-F238E27FC236}">
                <a16:creationId xmlns:a16="http://schemas.microsoft.com/office/drawing/2014/main" id="{E7F12205-D3BA-4669-91F6-19487ADD6F65}"/>
              </a:ext>
            </a:extLst>
          </p:cNvPr>
          <p:cNvSpPr>
            <a:spLocks noChangeArrowheads="1"/>
          </p:cNvSpPr>
          <p:nvPr/>
        </p:nvSpPr>
        <p:spPr bwMode="auto">
          <a:xfrm>
            <a:off x="1524001" y="67224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br>
              <a:rPr lang="fr-FR" altLang="fr-FR" sz="600" dirty="0"/>
            </a:br>
            <a:endParaRPr lang="fr-FR" altLang="fr-FR" sz="1800" dirty="0"/>
          </a:p>
        </p:txBody>
      </p:sp>
      <p:sp>
        <p:nvSpPr>
          <p:cNvPr id="27653" name="Rectangle 7">
            <a:extLst>
              <a:ext uri="{FF2B5EF4-FFF2-40B4-BE49-F238E27FC236}">
                <a16:creationId xmlns:a16="http://schemas.microsoft.com/office/drawing/2014/main" id="{EE589228-FC82-4E85-AD69-1F0744BE0AC0}"/>
              </a:ext>
            </a:extLst>
          </p:cNvPr>
          <p:cNvSpPr>
            <a:spLocks noChangeArrowheads="1"/>
          </p:cNvSpPr>
          <p:nvPr/>
        </p:nvSpPr>
        <p:spPr bwMode="auto">
          <a:xfrm>
            <a:off x="142822" y="605970"/>
            <a:ext cx="3078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dirty="0">
                <a:latin typeface="Times New Roman" panose="02020603050405020304" pitchFamily="18" charset="0"/>
              </a:rPr>
              <a:t>IPCC </a:t>
            </a:r>
            <a:r>
              <a:rPr lang="fr-FR" altLang="fr-FR" sz="1800" dirty="0">
                <a:latin typeface="Times New Roman" panose="02020603050405020304" pitchFamily="18" charset="0"/>
              </a:rPr>
              <a:t>(figure 6-1, page 471)</a:t>
            </a:r>
            <a:endParaRPr lang="fr-FR" altLang="fr-FR" sz="1800" dirty="0"/>
          </a:p>
        </p:txBody>
      </p:sp>
      <p:sp>
        <p:nvSpPr>
          <p:cNvPr id="35846" name="ZoneTexte 8">
            <a:extLst>
              <a:ext uri="{FF2B5EF4-FFF2-40B4-BE49-F238E27FC236}">
                <a16:creationId xmlns:a16="http://schemas.microsoft.com/office/drawing/2014/main" id="{904A86C0-7932-4AFF-8079-9749ED54DDAB}"/>
              </a:ext>
            </a:extLst>
          </p:cNvPr>
          <p:cNvSpPr txBox="1">
            <a:spLocks noChangeArrowheads="1"/>
          </p:cNvSpPr>
          <p:nvPr/>
        </p:nvSpPr>
        <p:spPr bwMode="auto">
          <a:xfrm>
            <a:off x="7211489" y="1781810"/>
            <a:ext cx="48655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err="1"/>
              <a:t>ocean</a:t>
            </a:r>
            <a:r>
              <a:rPr lang="fr-FR" altLang="fr-FR" sz="1800" dirty="0"/>
              <a:t> </a:t>
            </a:r>
            <a:r>
              <a:rPr lang="fr-FR" altLang="fr-FR" sz="1800" dirty="0" err="1"/>
              <a:t>absorbs</a:t>
            </a:r>
            <a:r>
              <a:rPr lang="fr-FR" altLang="fr-FR" sz="1800" dirty="0"/>
              <a:t> </a:t>
            </a:r>
            <a:r>
              <a:rPr lang="fr-FR" altLang="fr-FR" sz="1800" b="1" dirty="0">
                <a:solidFill>
                  <a:srgbClr val="C00000"/>
                </a:solidFill>
              </a:rPr>
              <a:t>80 Gt-C/</a:t>
            </a:r>
            <a:r>
              <a:rPr lang="fr-FR" altLang="fr-FR" sz="1800" b="1" dirty="0" err="1">
                <a:solidFill>
                  <a:srgbClr val="C00000"/>
                </a:solidFill>
              </a:rPr>
              <a:t>year</a:t>
            </a:r>
            <a:endParaRPr lang="fr-FR" altLang="fr-FR" sz="1800" b="1" dirty="0">
              <a:solidFill>
                <a:srgbClr val="C00000"/>
              </a:solidFill>
            </a:endParaRPr>
          </a:p>
          <a:p>
            <a:pPr eaLnBrk="1" hangingPunct="1">
              <a:spcBef>
                <a:spcPct val="0"/>
              </a:spcBef>
              <a:buFontTx/>
              <a:buNone/>
            </a:pPr>
            <a:endParaRPr lang="fr-FR" altLang="fr-FR" sz="1800" dirty="0"/>
          </a:p>
          <a:p>
            <a:pPr eaLnBrk="1" hangingPunct="1">
              <a:spcBef>
                <a:spcPct val="0"/>
              </a:spcBef>
              <a:buFontTx/>
              <a:buNone/>
            </a:pPr>
            <a:r>
              <a:rPr lang="fr-FR" altLang="fr-FR" sz="1800" dirty="0"/>
              <a:t>     </a:t>
            </a:r>
            <a:r>
              <a:rPr lang="fr-FR" altLang="fr-FR" sz="1800" dirty="0" err="1"/>
              <a:t>vegetation</a:t>
            </a:r>
            <a:r>
              <a:rPr lang="fr-FR" altLang="fr-FR" sz="1800" dirty="0"/>
              <a:t> ( 24 </a:t>
            </a:r>
            <a:r>
              <a:rPr lang="fr-FR" altLang="fr-FR" sz="1800" dirty="0" err="1"/>
              <a:t>hours</a:t>
            </a:r>
            <a:r>
              <a:rPr lang="fr-FR" altLang="fr-FR" sz="1800" dirty="0"/>
              <a:t> respiration </a:t>
            </a:r>
            <a:r>
              <a:rPr lang="fr-FR" altLang="fr-FR" sz="1800" dirty="0" err="1"/>
              <a:t>discounted</a:t>
            </a:r>
            <a:r>
              <a:rPr lang="fr-FR" altLang="fr-FR" sz="1800" dirty="0"/>
              <a:t>) </a:t>
            </a:r>
            <a:r>
              <a:rPr lang="fr-FR" altLang="fr-FR" sz="1800" dirty="0" err="1"/>
              <a:t>absorbs</a:t>
            </a:r>
            <a:r>
              <a:rPr lang="fr-FR" altLang="fr-FR" sz="1800" dirty="0"/>
              <a:t> (3/4)123 = </a:t>
            </a:r>
            <a:r>
              <a:rPr lang="fr-FR" altLang="fr-FR" sz="1800" b="1" dirty="0">
                <a:solidFill>
                  <a:srgbClr val="C00000"/>
                </a:solidFill>
              </a:rPr>
              <a:t>90 Gt-C/</a:t>
            </a:r>
            <a:r>
              <a:rPr lang="fr-FR" altLang="fr-FR" sz="1800" b="1" dirty="0" err="1">
                <a:solidFill>
                  <a:srgbClr val="C00000"/>
                </a:solidFill>
              </a:rPr>
              <a:t>year</a:t>
            </a:r>
            <a:endParaRPr lang="fr-FR" altLang="fr-FR" sz="1800" b="1" dirty="0">
              <a:solidFill>
                <a:srgbClr val="C00000"/>
              </a:solidFill>
            </a:endParaRPr>
          </a:p>
        </p:txBody>
      </p:sp>
      <p:sp>
        <p:nvSpPr>
          <p:cNvPr id="35847" name="Ellipse 9">
            <a:extLst>
              <a:ext uri="{FF2B5EF4-FFF2-40B4-BE49-F238E27FC236}">
                <a16:creationId xmlns:a16="http://schemas.microsoft.com/office/drawing/2014/main" id="{C491AD29-871A-4BC9-9A20-6322EB82477B}"/>
              </a:ext>
            </a:extLst>
          </p:cNvPr>
          <p:cNvSpPr>
            <a:spLocks noChangeArrowheads="1"/>
          </p:cNvSpPr>
          <p:nvPr/>
        </p:nvSpPr>
        <p:spPr bwMode="auto">
          <a:xfrm>
            <a:off x="4748079" y="3120690"/>
            <a:ext cx="906633" cy="520700"/>
          </a:xfrm>
          <a:prstGeom prst="ellipse">
            <a:avLst/>
          </a:prstGeom>
          <a:noFill/>
          <a:ln w="12700" cmpd="thinThick"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35848" name="Connecteur en angle 11">
            <a:extLst>
              <a:ext uri="{FF2B5EF4-FFF2-40B4-BE49-F238E27FC236}">
                <a16:creationId xmlns:a16="http://schemas.microsoft.com/office/drawing/2014/main" id="{619D4D4E-C19E-4081-8C63-B911EF3C2487}"/>
              </a:ext>
            </a:extLst>
          </p:cNvPr>
          <p:cNvCxnSpPr>
            <a:cxnSpLocks noChangeShapeType="1"/>
          </p:cNvCxnSpPr>
          <p:nvPr/>
        </p:nvCxnSpPr>
        <p:spPr bwMode="auto">
          <a:xfrm flipV="1">
            <a:off x="5638947" y="2566075"/>
            <a:ext cx="1872374" cy="814966"/>
          </a:xfrm>
          <a:prstGeom prst="bentConnector3">
            <a:avLst>
              <a:gd name="adj1" fmla="val 50000"/>
            </a:avLst>
          </a:prstGeom>
          <a:noFill/>
          <a:ln w="28575" cmpd="thinThick"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49" name="Ellipse 12">
            <a:extLst>
              <a:ext uri="{FF2B5EF4-FFF2-40B4-BE49-F238E27FC236}">
                <a16:creationId xmlns:a16="http://schemas.microsoft.com/office/drawing/2014/main" id="{A99D7DE7-A59A-454A-898F-7CAD54B40FEC}"/>
              </a:ext>
            </a:extLst>
          </p:cNvPr>
          <p:cNvSpPr>
            <a:spLocks noChangeArrowheads="1"/>
          </p:cNvSpPr>
          <p:nvPr/>
        </p:nvSpPr>
        <p:spPr bwMode="auto">
          <a:xfrm rot="5400000">
            <a:off x="1692942" y="3351728"/>
            <a:ext cx="646112" cy="804639"/>
          </a:xfrm>
          <a:prstGeom prst="ellipse">
            <a:avLst/>
          </a:prstGeom>
          <a:noFill/>
          <a:ln w="19050" cmpd="thinThick"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35850" name="Connecteur en angle 14">
            <a:extLst>
              <a:ext uri="{FF2B5EF4-FFF2-40B4-BE49-F238E27FC236}">
                <a16:creationId xmlns:a16="http://schemas.microsoft.com/office/drawing/2014/main" id="{1C25080A-BAE3-4483-8EBD-B06BD87C3E69}"/>
              </a:ext>
            </a:extLst>
          </p:cNvPr>
          <p:cNvCxnSpPr>
            <a:cxnSpLocks noChangeShapeType="1"/>
          </p:cNvCxnSpPr>
          <p:nvPr/>
        </p:nvCxnSpPr>
        <p:spPr bwMode="auto">
          <a:xfrm flipV="1">
            <a:off x="2403064" y="2016812"/>
            <a:ext cx="4732870" cy="1766754"/>
          </a:xfrm>
          <a:prstGeom prst="bentConnector3">
            <a:avLst>
              <a:gd name="adj1" fmla="val 50000"/>
            </a:avLst>
          </a:prstGeom>
          <a:noFill/>
          <a:ln w="28575" cmpd="thinThick"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1" name="ZoneTexte 18">
            <a:extLst>
              <a:ext uri="{FF2B5EF4-FFF2-40B4-BE49-F238E27FC236}">
                <a16:creationId xmlns:a16="http://schemas.microsoft.com/office/drawing/2014/main" id="{FB14AA89-947F-4FC1-88D3-6C58490E9F87}"/>
              </a:ext>
            </a:extLst>
          </p:cNvPr>
          <p:cNvSpPr txBox="1">
            <a:spLocks noChangeArrowheads="1"/>
          </p:cNvSpPr>
          <p:nvPr/>
        </p:nvSpPr>
        <p:spPr bwMode="auto">
          <a:xfrm>
            <a:off x="8340044" y="2960973"/>
            <a:ext cx="3736976"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dirty="0" err="1">
                <a:solidFill>
                  <a:srgbClr val="C00000"/>
                </a:solidFill>
              </a:rPr>
              <a:t>ocean</a:t>
            </a:r>
            <a:r>
              <a:rPr lang="fr-FR" altLang="fr-FR" sz="1800" b="1" dirty="0">
                <a:solidFill>
                  <a:srgbClr val="C00000"/>
                </a:solidFill>
              </a:rPr>
              <a:t>      39 000 Gt-C</a:t>
            </a:r>
          </a:p>
          <a:p>
            <a:pPr eaLnBrk="1" hangingPunct="1">
              <a:spcBef>
                <a:spcPct val="0"/>
              </a:spcBef>
              <a:buFontTx/>
              <a:buNone/>
            </a:pPr>
            <a:r>
              <a:rPr lang="fr-FR" altLang="fr-FR" sz="1800" b="1" dirty="0" err="1">
                <a:solidFill>
                  <a:srgbClr val="C00000"/>
                </a:solidFill>
              </a:rPr>
              <a:t>soils</a:t>
            </a:r>
            <a:r>
              <a:rPr lang="fr-FR" altLang="fr-FR" sz="1800" b="1" dirty="0">
                <a:solidFill>
                  <a:srgbClr val="C00000"/>
                </a:solidFill>
              </a:rPr>
              <a:t>           2 000 Gt-C</a:t>
            </a:r>
          </a:p>
          <a:p>
            <a:pPr eaLnBrk="1" hangingPunct="1">
              <a:spcBef>
                <a:spcPct val="0"/>
              </a:spcBef>
              <a:buFontTx/>
              <a:buNone/>
            </a:pPr>
            <a:r>
              <a:rPr lang="fr-FR" altLang="fr-FR" sz="1800" b="1" dirty="0" err="1">
                <a:solidFill>
                  <a:srgbClr val="C00000"/>
                </a:solidFill>
              </a:rPr>
              <a:t>vegetation</a:t>
            </a:r>
            <a:r>
              <a:rPr lang="fr-FR" altLang="fr-FR" sz="1800" b="1" dirty="0">
                <a:solidFill>
                  <a:srgbClr val="C00000"/>
                </a:solidFill>
              </a:rPr>
              <a:t>   550 Gt-C</a:t>
            </a:r>
          </a:p>
          <a:p>
            <a:pPr eaLnBrk="1" hangingPunct="1">
              <a:spcBef>
                <a:spcPct val="0"/>
              </a:spcBef>
              <a:buFontTx/>
              <a:buNone/>
            </a:pPr>
            <a:r>
              <a:rPr lang="fr-FR" altLang="fr-FR" sz="1800" b="1" dirty="0">
                <a:solidFill>
                  <a:srgbClr val="C00000"/>
                </a:solidFill>
              </a:rPr>
              <a:t>air                 860 Gt-C  (2017) </a:t>
            </a:r>
          </a:p>
        </p:txBody>
      </p:sp>
      <p:sp>
        <p:nvSpPr>
          <p:cNvPr id="20" name="Ellipse 19">
            <a:extLst>
              <a:ext uri="{FF2B5EF4-FFF2-40B4-BE49-F238E27FC236}">
                <a16:creationId xmlns:a16="http://schemas.microsoft.com/office/drawing/2014/main" id="{07F08E11-1CA4-4898-A0C9-9D6F03139C60}"/>
              </a:ext>
            </a:extLst>
          </p:cNvPr>
          <p:cNvSpPr>
            <a:spLocks noChangeArrowheads="1"/>
          </p:cNvSpPr>
          <p:nvPr/>
        </p:nvSpPr>
        <p:spPr bwMode="auto">
          <a:xfrm>
            <a:off x="1858848" y="4968188"/>
            <a:ext cx="649287" cy="519112"/>
          </a:xfrm>
          <a:prstGeom prst="ellipse">
            <a:avLst/>
          </a:prstGeom>
          <a:noFill/>
          <a:ln w="57150" cmpd="thinThick"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22" name="Connecteur droit avec flèche 21">
            <a:extLst>
              <a:ext uri="{FF2B5EF4-FFF2-40B4-BE49-F238E27FC236}">
                <a16:creationId xmlns:a16="http://schemas.microsoft.com/office/drawing/2014/main" id="{1A4E180A-17E9-4301-81D5-97D8DA294AE8}"/>
              </a:ext>
            </a:extLst>
          </p:cNvPr>
          <p:cNvCxnSpPr>
            <a:cxnSpLocks noChangeShapeType="1"/>
            <a:stCxn id="20" idx="6"/>
            <a:endCxn id="23" idx="1"/>
          </p:cNvCxnSpPr>
          <p:nvPr/>
        </p:nvCxnSpPr>
        <p:spPr bwMode="auto">
          <a:xfrm>
            <a:off x="2508135" y="5227744"/>
            <a:ext cx="7224034" cy="94387"/>
          </a:xfrm>
          <a:prstGeom prst="straightConnector1">
            <a:avLst/>
          </a:prstGeom>
          <a:noFill/>
          <a:ln w="57150" cmpd="thinThick" algn="ctr">
            <a:solidFill>
              <a:srgbClr val="0000CC"/>
            </a:solidFill>
            <a:round/>
            <a:headEnd/>
            <a:tailEnd type="arrow" w="med" len="med"/>
          </a:ln>
          <a:extLst>
            <a:ext uri="{909E8E84-426E-40DD-AFC4-6F175D3DCCD1}">
              <a14:hiddenFill xmlns:a14="http://schemas.microsoft.com/office/drawing/2010/main">
                <a:noFill/>
              </a14:hiddenFill>
            </a:ext>
          </a:extLst>
        </p:spPr>
      </p:cxnSp>
      <p:sp>
        <p:nvSpPr>
          <p:cNvPr id="23" name="ZoneTexte 22">
            <a:extLst>
              <a:ext uri="{FF2B5EF4-FFF2-40B4-BE49-F238E27FC236}">
                <a16:creationId xmlns:a16="http://schemas.microsoft.com/office/drawing/2014/main" id="{FC6951FE-4A0D-45FE-8E42-49D6EFC3541D}"/>
              </a:ext>
            </a:extLst>
          </p:cNvPr>
          <p:cNvSpPr txBox="1">
            <a:spLocks noChangeArrowheads="1"/>
          </p:cNvSpPr>
          <p:nvPr/>
        </p:nvSpPr>
        <p:spPr bwMode="auto">
          <a:xfrm>
            <a:off x="9732169" y="4968188"/>
            <a:ext cx="2126455"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dirty="0">
                <a:solidFill>
                  <a:srgbClr val="0000CC"/>
                </a:solidFill>
              </a:rPr>
              <a:t>Reality: 3 times more</a:t>
            </a:r>
          </a:p>
        </p:txBody>
      </p:sp>
      <p:sp>
        <p:nvSpPr>
          <p:cNvPr id="17" name="ZoneTexte 16">
            <a:extLst>
              <a:ext uri="{FF2B5EF4-FFF2-40B4-BE49-F238E27FC236}">
                <a16:creationId xmlns:a16="http://schemas.microsoft.com/office/drawing/2014/main" id="{ECBDEDD8-4157-4C0B-BE74-6D102259853C}"/>
              </a:ext>
            </a:extLst>
          </p:cNvPr>
          <p:cNvSpPr txBox="1"/>
          <p:nvPr/>
        </p:nvSpPr>
        <p:spPr>
          <a:xfrm>
            <a:off x="3072608" y="157600"/>
            <a:ext cx="8712200" cy="769441"/>
          </a:xfrm>
          <a:prstGeom prst="rect">
            <a:avLst/>
          </a:prstGeom>
          <a:solidFill>
            <a:schemeClr val="bg1"/>
          </a:solidFill>
          <a:ln w="28575">
            <a:solidFill>
              <a:schemeClr val="tx1"/>
            </a:solidFill>
          </a:ln>
        </p:spPr>
        <p:txBody>
          <a:bodyPr>
            <a:spAutoFit/>
          </a:bodyPr>
          <a:lstStyle/>
          <a:p>
            <a:pPr eaLnBrk="1" hangingPunct="1">
              <a:defRPr/>
            </a:pPr>
            <a:r>
              <a:rPr lang="fr-FR" dirty="0"/>
              <a:t>Cumulative </a:t>
            </a:r>
            <a:r>
              <a:rPr lang="fr-FR" dirty="0" err="1"/>
              <a:t>anthropogenic</a:t>
            </a:r>
            <a:r>
              <a:rPr lang="fr-FR" dirty="0"/>
              <a:t> </a:t>
            </a:r>
            <a:r>
              <a:rPr lang="fr-FR" dirty="0" err="1"/>
              <a:t>emissions</a:t>
            </a:r>
            <a:r>
              <a:rPr lang="fr-FR" dirty="0"/>
              <a:t> (fuels and </a:t>
            </a:r>
            <a:r>
              <a:rPr lang="fr-FR" dirty="0" err="1"/>
              <a:t>cement</a:t>
            </a:r>
            <a:r>
              <a:rPr lang="fr-FR" dirty="0"/>
              <a:t>) </a:t>
            </a:r>
            <a:r>
              <a:rPr lang="fr-FR" dirty="0" err="1"/>
              <a:t>since</a:t>
            </a:r>
            <a:r>
              <a:rPr lang="fr-FR" dirty="0"/>
              <a:t> 1751 = </a:t>
            </a:r>
            <a:r>
              <a:rPr lang="fr-FR" sz="2000" b="1" dirty="0">
                <a:effectLst>
                  <a:outerShdw blurRad="38100" dist="38100" dir="2700000" algn="tl">
                    <a:srgbClr val="000000">
                      <a:alpha val="43137"/>
                    </a:srgbClr>
                  </a:outerShdw>
                </a:effectLst>
              </a:rPr>
              <a:t>430 Gt-C </a:t>
            </a:r>
            <a:r>
              <a:rPr lang="fr-FR" dirty="0"/>
              <a:t>=</a:t>
            </a:r>
          </a:p>
          <a:p>
            <a:pPr algn="r" eaLnBrk="1" hangingPunct="1">
              <a:defRPr/>
            </a:pPr>
            <a:r>
              <a:rPr lang="fr-FR" dirty="0"/>
              <a:t>  </a:t>
            </a:r>
            <a:r>
              <a:rPr lang="fr-FR" sz="2400" b="1" dirty="0">
                <a:effectLst>
                  <a:outerShdw blurRad="38100" dist="38100" dir="2700000" algn="tl">
                    <a:srgbClr val="000000">
                      <a:alpha val="43137"/>
                    </a:srgbClr>
                  </a:outerShdw>
                </a:effectLst>
              </a:rPr>
              <a:t>one per cent </a:t>
            </a:r>
            <a:r>
              <a:rPr lang="fr-FR" b="1" dirty="0">
                <a:effectLst>
                  <a:outerShdw blurRad="38100" dist="38100" dir="2700000" algn="tl">
                    <a:srgbClr val="000000">
                      <a:alpha val="43137"/>
                    </a:srgbClr>
                  </a:outerShdw>
                </a:effectLst>
              </a:rPr>
              <a:t>of the </a:t>
            </a:r>
            <a:r>
              <a:rPr lang="fr-FR" b="1" dirty="0" err="1">
                <a:effectLst>
                  <a:outerShdw blurRad="38100" dist="38100" dir="2700000" algn="tl">
                    <a:srgbClr val="000000">
                      <a:alpha val="43137"/>
                    </a:srgbClr>
                  </a:outerShdw>
                </a:effectLst>
              </a:rPr>
              <a:t>carbon</a:t>
            </a:r>
            <a:r>
              <a:rPr lang="fr-FR" b="1" dirty="0">
                <a:effectLst>
                  <a:outerShdw blurRad="38100" dist="38100" dir="2700000" algn="tl">
                    <a:srgbClr val="000000">
                      <a:alpha val="43137"/>
                    </a:srgbClr>
                  </a:outerShdw>
                </a:effectLst>
              </a:rPr>
              <a:t> </a:t>
            </a:r>
            <a:r>
              <a:rPr lang="fr-FR" b="1" dirty="0" err="1">
                <a:effectLst>
                  <a:outerShdw blurRad="38100" dist="38100" dir="2700000" algn="tl">
                    <a:srgbClr val="000000">
                      <a:alpha val="43137"/>
                    </a:srgbClr>
                  </a:outerShdw>
                </a:effectLst>
              </a:rPr>
              <a:t>circulating</a:t>
            </a:r>
            <a:r>
              <a:rPr lang="fr-FR" b="1" dirty="0">
                <a:effectLst>
                  <a:outerShdw blurRad="38100" dist="38100" dir="2700000" algn="tl">
                    <a:srgbClr val="000000">
                      <a:alpha val="43137"/>
                    </a:srgbClr>
                  </a:outerShdw>
                </a:effectLst>
              </a:rPr>
              <a:t> in </a:t>
            </a:r>
            <a:r>
              <a:rPr lang="fr-FR" dirty="0" err="1"/>
              <a:t>oceans</a:t>
            </a:r>
            <a:r>
              <a:rPr lang="fr-FR" dirty="0"/>
              <a:t>, </a:t>
            </a:r>
            <a:r>
              <a:rPr lang="fr-FR" dirty="0" err="1"/>
              <a:t>soils</a:t>
            </a:r>
            <a:r>
              <a:rPr lang="fr-FR" dirty="0"/>
              <a:t>, </a:t>
            </a:r>
            <a:r>
              <a:rPr lang="fr-FR" dirty="0" err="1"/>
              <a:t>vegetation</a:t>
            </a:r>
            <a:r>
              <a:rPr lang="fr-FR" dirty="0"/>
              <a:t>, air </a:t>
            </a:r>
          </a:p>
        </p:txBody>
      </p:sp>
      <p:sp>
        <p:nvSpPr>
          <p:cNvPr id="21" name="Ellipse 20">
            <a:extLst>
              <a:ext uri="{FF2B5EF4-FFF2-40B4-BE49-F238E27FC236}">
                <a16:creationId xmlns:a16="http://schemas.microsoft.com/office/drawing/2014/main" id="{4C80B045-DEE0-428D-B952-BD3983A46A5F}"/>
              </a:ext>
            </a:extLst>
          </p:cNvPr>
          <p:cNvSpPr>
            <a:spLocks noChangeArrowheads="1"/>
          </p:cNvSpPr>
          <p:nvPr/>
        </p:nvSpPr>
        <p:spPr bwMode="auto">
          <a:xfrm>
            <a:off x="4833468" y="2553384"/>
            <a:ext cx="651815" cy="519112"/>
          </a:xfrm>
          <a:prstGeom prst="ellipse">
            <a:avLst/>
          </a:prstGeom>
          <a:noFill/>
          <a:ln w="12700" cmpd="thinThick"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25" name="Connecteur en angle 24">
            <a:extLst>
              <a:ext uri="{FF2B5EF4-FFF2-40B4-BE49-F238E27FC236}">
                <a16:creationId xmlns:a16="http://schemas.microsoft.com/office/drawing/2014/main" id="{44DA73C2-4F00-42A6-B0BA-EA834819D79B}"/>
              </a:ext>
            </a:extLst>
          </p:cNvPr>
          <p:cNvCxnSpPr>
            <a:cxnSpLocks noChangeShapeType="1"/>
          </p:cNvCxnSpPr>
          <p:nvPr/>
        </p:nvCxnSpPr>
        <p:spPr bwMode="auto">
          <a:xfrm>
            <a:off x="5543044" y="2778126"/>
            <a:ext cx="2784981" cy="1854025"/>
          </a:xfrm>
          <a:prstGeom prst="bentConnector3">
            <a:avLst>
              <a:gd name="adj1" fmla="val 50000"/>
            </a:avLst>
          </a:prstGeom>
          <a:noFill/>
          <a:ln w="12700" cmpd="thinThick" algn="ctr">
            <a:solidFill>
              <a:srgbClr val="0033CC"/>
            </a:solidFill>
            <a:round/>
            <a:headEnd/>
            <a:tailEnd type="arrow" w="med" len="med"/>
          </a:ln>
          <a:extLst>
            <a:ext uri="{909E8E84-426E-40DD-AFC4-6F175D3DCCD1}">
              <a14:hiddenFill xmlns:a14="http://schemas.microsoft.com/office/drawing/2010/main">
                <a:noFill/>
              </a14:hiddenFill>
            </a:ext>
          </a:extLst>
        </p:spPr>
      </p:cxnSp>
      <p:sp>
        <p:nvSpPr>
          <p:cNvPr id="30" name="ZoneTexte 29">
            <a:extLst>
              <a:ext uri="{FF2B5EF4-FFF2-40B4-BE49-F238E27FC236}">
                <a16:creationId xmlns:a16="http://schemas.microsoft.com/office/drawing/2014/main" id="{149B7D31-7533-4055-8274-3A4FDB51D109}"/>
              </a:ext>
            </a:extLst>
          </p:cNvPr>
          <p:cNvSpPr txBox="1">
            <a:spLocks noChangeArrowheads="1"/>
          </p:cNvSpPr>
          <p:nvPr/>
        </p:nvSpPr>
        <p:spPr bwMode="auto">
          <a:xfrm>
            <a:off x="8358185" y="4291080"/>
            <a:ext cx="3736976" cy="6771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b="1" dirty="0">
                <a:solidFill>
                  <a:srgbClr val="0000CC"/>
                </a:solidFill>
              </a:rPr>
              <a:t>Reality:  95 </a:t>
            </a:r>
            <a:r>
              <a:rPr lang="fr-FR" altLang="fr-FR" sz="2000" b="1" dirty="0">
                <a:solidFill>
                  <a:srgbClr val="C00000"/>
                </a:solidFill>
              </a:rPr>
              <a:t>+ 28   </a:t>
            </a:r>
            <a:r>
              <a:rPr lang="fr-FR" altLang="fr-FR" sz="1800" b="1" dirty="0" err="1">
                <a:solidFill>
                  <a:srgbClr val="C00000"/>
                </a:solidFill>
              </a:rPr>
              <a:t>because</a:t>
            </a:r>
            <a:r>
              <a:rPr lang="fr-FR" altLang="fr-FR" sz="1800" b="1" dirty="0">
                <a:solidFill>
                  <a:srgbClr val="C00000"/>
                </a:solidFill>
              </a:rPr>
              <a:t> +31% over the XX</a:t>
            </a:r>
            <a:r>
              <a:rPr lang="fr-FR" altLang="fr-FR" sz="1800" b="1" baseline="30000" dirty="0">
                <a:solidFill>
                  <a:srgbClr val="C00000"/>
                </a:solidFill>
              </a:rPr>
              <a:t>th</a:t>
            </a:r>
            <a:r>
              <a:rPr lang="fr-FR" altLang="fr-FR" sz="1800" b="1" dirty="0">
                <a:solidFill>
                  <a:srgbClr val="C00000"/>
                </a:solidFill>
              </a:rPr>
              <a:t> Century</a:t>
            </a:r>
          </a:p>
        </p:txBody>
      </p:sp>
      <p:sp>
        <p:nvSpPr>
          <p:cNvPr id="24" name="Rectangle 23">
            <a:extLst>
              <a:ext uri="{FF2B5EF4-FFF2-40B4-BE49-F238E27FC236}">
                <a16:creationId xmlns:a16="http://schemas.microsoft.com/office/drawing/2014/main" id="{122BB31B-857C-4910-8AC7-E1E0C1A4FF7A}"/>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26" name="Rectangle 15">
            <a:extLst>
              <a:ext uri="{FF2B5EF4-FFF2-40B4-BE49-F238E27FC236}">
                <a16:creationId xmlns:a16="http://schemas.microsoft.com/office/drawing/2014/main" id="{E1EB6609-50F1-4F8D-AD3C-DC8A0DB3A990}"/>
              </a:ext>
            </a:extLst>
          </p:cNvPr>
          <p:cNvSpPr>
            <a:spLocks noChangeArrowheads="1"/>
          </p:cNvSpPr>
          <p:nvPr/>
        </p:nvSpPr>
        <p:spPr bwMode="auto">
          <a:xfrm>
            <a:off x="6216453" y="5661293"/>
            <a:ext cx="5677691" cy="1092607"/>
          </a:xfrm>
          <a:prstGeom prst="rect">
            <a:avLst/>
          </a:prstGeom>
          <a:solidFill>
            <a:schemeClr val="bg1"/>
          </a:solidFill>
          <a:ln w="57150">
            <a:solidFill>
              <a:srgbClr val="33CC33"/>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fr-FR" sz="1100" dirty="0"/>
              <a:t>J. E. Campbell, J. A. Berry, U. </a:t>
            </a:r>
            <a:r>
              <a:rPr lang="en-US" altLang="fr-FR" sz="1100" dirty="0" err="1"/>
              <a:t>Seibt</a:t>
            </a:r>
            <a:r>
              <a:rPr lang="en-US" altLang="fr-FR" sz="1100" dirty="0"/>
              <a:t>, S. J. Smith, S. A. </a:t>
            </a:r>
            <a:r>
              <a:rPr lang="en-US" altLang="fr-FR" sz="1100" dirty="0" err="1"/>
              <a:t>Montzka</a:t>
            </a:r>
            <a:r>
              <a:rPr lang="en-US" altLang="fr-FR" sz="1100" dirty="0"/>
              <a:t>, T. </a:t>
            </a:r>
            <a:r>
              <a:rPr lang="en-US" altLang="fr-FR" sz="1100" dirty="0" err="1"/>
              <a:t>Launois</a:t>
            </a:r>
            <a:r>
              <a:rPr lang="en-US" altLang="fr-FR" sz="1100" dirty="0"/>
              <a:t>, S. </a:t>
            </a:r>
            <a:r>
              <a:rPr lang="en-US" altLang="fr-FR" sz="1100" dirty="0" err="1"/>
              <a:t>Belviso</a:t>
            </a:r>
            <a:r>
              <a:rPr lang="en-US" altLang="fr-FR" sz="1100" dirty="0"/>
              <a:t>, L. Bopp &amp; M. Laine  </a:t>
            </a:r>
            <a:r>
              <a:rPr lang="en-US" altLang="fr-FR" sz="1800" b="1" dirty="0"/>
              <a:t>Large historical growth in global terrestrial gross primary production</a:t>
            </a:r>
            <a:r>
              <a:rPr lang="fr-FR" altLang="fr-FR" sz="1800" dirty="0">
                <a:hlinkClick r:id="rId4"/>
              </a:rPr>
              <a:t> </a:t>
            </a:r>
            <a:r>
              <a:rPr lang="fr-FR" altLang="fr-FR" sz="1100" dirty="0">
                <a:hlinkClick r:id="rId5"/>
              </a:rPr>
              <a:t>http://www.nature.com/</a:t>
            </a:r>
            <a:r>
              <a:rPr lang="fr-FR" altLang="fr-FR" sz="1100" dirty="0"/>
              <a:t>   </a:t>
            </a:r>
            <a:r>
              <a:rPr lang="en-US" altLang="fr-FR" sz="1100" b="1" u="sng" dirty="0">
                <a:solidFill>
                  <a:srgbClr val="C00000"/>
                </a:solidFill>
              </a:rPr>
              <a:t> </a:t>
            </a:r>
            <a:r>
              <a:rPr lang="en-US" altLang="fr-FR" sz="1800" b="1" u="sng" dirty="0">
                <a:solidFill>
                  <a:srgbClr val="C00000"/>
                </a:solidFill>
              </a:rPr>
              <a:t>+31% over 1900 - 1999</a:t>
            </a:r>
          </a:p>
        </p:txBody>
      </p:sp>
      <p:sp>
        <p:nvSpPr>
          <p:cNvPr id="27" name="ZoneTexte 26">
            <a:extLst>
              <a:ext uri="{FF2B5EF4-FFF2-40B4-BE49-F238E27FC236}">
                <a16:creationId xmlns:a16="http://schemas.microsoft.com/office/drawing/2014/main" id="{4835EA57-6981-4AC8-969B-DBBEA9EDF036}"/>
              </a:ext>
            </a:extLst>
          </p:cNvPr>
          <p:cNvSpPr txBox="1"/>
          <p:nvPr/>
        </p:nvSpPr>
        <p:spPr>
          <a:xfrm>
            <a:off x="7724455" y="1264062"/>
            <a:ext cx="3688488" cy="461665"/>
          </a:xfrm>
          <a:prstGeom prst="rect">
            <a:avLst/>
          </a:prstGeom>
          <a:noFill/>
          <a:ln w="28575">
            <a:solidFill>
              <a:srgbClr val="C00000"/>
            </a:solidFill>
          </a:ln>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rPr>
              <a:t>(80 + 90) = 850 / 5</a:t>
            </a:r>
          </a:p>
        </p:txBody>
      </p:sp>
      <p:cxnSp>
        <p:nvCxnSpPr>
          <p:cNvPr id="3" name="Connecteur droit avec flèche 2">
            <a:extLst>
              <a:ext uri="{FF2B5EF4-FFF2-40B4-BE49-F238E27FC236}">
                <a16:creationId xmlns:a16="http://schemas.microsoft.com/office/drawing/2014/main" id="{C49654C3-FCB0-4834-AE45-F9EB671F167F}"/>
              </a:ext>
            </a:extLst>
          </p:cNvPr>
          <p:cNvCxnSpPr>
            <a:cxnSpLocks/>
          </p:cNvCxnSpPr>
          <p:nvPr/>
        </p:nvCxnSpPr>
        <p:spPr>
          <a:xfrm flipH="1" flipV="1">
            <a:off x="8675370" y="1620146"/>
            <a:ext cx="189949" cy="299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14F5AB7-331E-4705-910B-8DA70446F312}"/>
              </a:ext>
            </a:extLst>
          </p:cNvPr>
          <p:cNvCxnSpPr>
            <a:cxnSpLocks/>
          </p:cNvCxnSpPr>
          <p:nvPr/>
        </p:nvCxnSpPr>
        <p:spPr>
          <a:xfrm flipH="1" flipV="1">
            <a:off x="9241723" y="1620146"/>
            <a:ext cx="1284331" cy="10541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0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849"/>
                                        </p:tgtEl>
                                        <p:attrNameLst>
                                          <p:attrName>style.visibility</p:attrName>
                                        </p:attrNameLst>
                                      </p:cBhvr>
                                      <p:to>
                                        <p:strVal val="visible"/>
                                      </p:to>
                                    </p:set>
                                    <p:animEffect transition="in" filter="box(in)">
                                      <p:cBhvr>
                                        <p:cTn id="13" dur="500"/>
                                        <p:tgtEl>
                                          <p:spTgt spid="35849"/>
                                        </p:tgtEl>
                                      </p:cBhvr>
                                    </p:animEffect>
                                  </p:childTnLst>
                                </p:cTn>
                              </p:par>
                              <p:par>
                                <p:cTn id="14" presetID="4" presetClass="entr" presetSubtype="16" fill="hold" nodeType="withEffect">
                                  <p:stCondLst>
                                    <p:cond delay="0"/>
                                  </p:stCondLst>
                                  <p:childTnLst>
                                    <p:set>
                                      <p:cBhvr>
                                        <p:cTn id="15" dur="1" fill="hold">
                                          <p:stCondLst>
                                            <p:cond delay="0"/>
                                          </p:stCondLst>
                                        </p:cTn>
                                        <p:tgtEl>
                                          <p:spTgt spid="35850"/>
                                        </p:tgtEl>
                                        <p:attrNameLst>
                                          <p:attrName>style.visibility</p:attrName>
                                        </p:attrNameLst>
                                      </p:cBhvr>
                                      <p:to>
                                        <p:strVal val="visible"/>
                                      </p:to>
                                    </p:set>
                                    <p:animEffect transition="in" filter="box(in)">
                                      <p:cBhvr>
                                        <p:cTn id="16" dur="500"/>
                                        <p:tgtEl>
                                          <p:spTgt spid="3585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box(in)">
                                      <p:cBhvr>
                                        <p:cTn id="19" dur="500"/>
                                        <p:tgtEl>
                                          <p:spTgt spid="35846"/>
                                        </p:tgtEl>
                                      </p:cBhvr>
                                    </p:animEffect>
                                  </p:childTnLst>
                                </p:cTn>
                              </p:par>
                              <p:par>
                                <p:cTn id="20" presetID="4" presetClass="entr" presetSubtype="16" fill="hold" nodeType="withEffect">
                                  <p:stCondLst>
                                    <p:cond delay="0"/>
                                  </p:stCondLst>
                                  <p:childTnLst>
                                    <p:set>
                                      <p:cBhvr>
                                        <p:cTn id="21" dur="1" fill="hold">
                                          <p:stCondLst>
                                            <p:cond delay="0"/>
                                          </p:stCondLst>
                                        </p:cTn>
                                        <p:tgtEl>
                                          <p:spTgt spid="35848"/>
                                        </p:tgtEl>
                                        <p:attrNameLst>
                                          <p:attrName>style.visibility</p:attrName>
                                        </p:attrNameLst>
                                      </p:cBhvr>
                                      <p:to>
                                        <p:strVal val="visible"/>
                                      </p:to>
                                    </p:set>
                                    <p:animEffect transition="in" filter="box(in)">
                                      <p:cBhvr>
                                        <p:cTn id="22" dur="500"/>
                                        <p:tgtEl>
                                          <p:spTgt spid="3584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5847"/>
                                        </p:tgtEl>
                                        <p:attrNameLst>
                                          <p:attrName>style.visibility</p:attrName>
                                        </p:attrNameLst>
                                      </p:cBhvr>
                                      <p:to>
                                        <p:strVal val="visible"/>
                                      </p:to>
                                    </p:set>
                                    <p:animEffect transition="in" filter="box(in)">
                                      <p:cBhvr>
                                        <p:cTn id="25" dur="500"/>
                                        <p:tgtEl>
                                          <p:spTgt spid="3584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ox(in)">
                                      <p:cBhvr>
                                        <p:cTn id="45" dur="500"/>
                                        <p:tgtEl>
                                          <p:spTgt spid="21"/>
                                        </p:tgtEl>
                                      </p:cBhvr>
                                    </p:animEffect>
                                  </p:childTnLst>
                                </p:cTn>
                              </p:par>
                              <p:par>
                                <p:cTn id="46" presetID="4" presetClass="entr" presetSubtype="16" fill="hold" grpId="1"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par>
                                <p:cTn id="49" presetID="4"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500"/>
                                        <p:tgtEl>
                                          <p:spTgt spid="25"/>
                                        </p:tgtEl>
                                      </p:cBhvr>
                                    </p:animEffect>
                                  </p:childTnLst>
                                </p:cTn>
                              </p:par>
                              <p:par>
                                <p:cTn id="52" presetID="4" presetClass="entr" presetSubtype="16"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ox(in)">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animBg="1"/>
      <p:bldP spid="35849" grpId="0" animBg="1"/>
      <p:bldP spid="20" grpId="0" animBg="1"/>
      <p:bldP spid="23" grpId="0" animBg="1"/>
      <p:bldP spid="17" grpId="0" animBg="1"/>
      <p:bldP spid="21" grpId="0" animBg="1"/>
      <p:bldP spid="21" grpId="1" animBg="1"/>
      <p:bldP spid="30" grpId="1"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F30D096-6280-49A6-8810-3DF71853C8D3}"/>
              </a:ext>
            </a:extLst>
          </p:cNvPr>
          <p:cNvPicPr>
            <a:picLocks noChangeAspect="1"/>
          </p:cNvPicPr>
          <p:nvPr/>
        </p:nvPicPr>
        <p:blipFill>
          <a:blip r:embed="rId2"/>
          <a:stretch>
            <a:fillRect/>
          </a:stretch>
        </p:blipFill>
        <p:spPr>
          <a:xfrm>
            <a:off x="146163" y="122537"/>
            <a:ext cx="3989480" cy="2821999"/>
          </a:xfrm>
          <a:prstGeom prst="rect">
            <a:avLst/>
          </a:prstGeom>
        </p:spPr>
      </p:pic>
      <p:pic>
        <p:nvPicPr>
          <p:cNvPr id="3" name="Image 2">
            <a:extLst>
              <a:ext uri="{FF2B5EF4-FFF2-40B4-BE49-F238E27FC236}">
                <a16:creationId xmlns:a16="http://schemas.microsoft.com/office/drawing/2014/main" id="{031F5C68-958A-47A8-8809-0E3AF03D3170}"/>
              </a:ext>
            </a:extLst>
          </p:cNvPr>
          <p:cNvPicPr>
            <a:picLocks noChangeAspect="1"/>
          </p:cNvPicPr>
          <p:nvPr/>
        </p:nvPicPr>
        <p:blipFill>
          <a:blip r:embed="rId3"/>
          <a:stretch>
            <a:fillRect/>
          </a:stretch>
        </p:blipFill>
        <p:spPr>
          <a:xfrm>
            <a:off x="4017201" y="122537"/>
            <a:ext cx="4308600" cy="5231534"/>
          </a:xfrm>
          <a:prstGeom prst="rect">
            <a:avLst/>
          </a:prstGeom>
        </p:spPr>
      </p:pic>
      <p:pic>
        <p:nvPicPr>
          <p:cNvPr id="4" name="Image 3">
            <a:extLst>
              <a:ext uri="{FF2B5EF4-FFF2-40B4-BE49-F238E27FC236}">
                <a16:creationId xmlns:a16="http://schemas.microsoft.com/office/drawing/2014/main" id="{BC3021AC-C812-4277-8798-9D3082A755E2}"/>
              </a:ext>
            </a:extLst>
          </p:cNvPr>
          <p:cNvPicPr>
            <a:picLocks noChangeAspect="1"/>
          </p:cNvPicPr>
          <p:nvPr/>
        </p:nvPicPr>
        <p:blipFill>
          <a:blip r:embed="rId4"/>
          <a:stretch>
            <a:fillRect/>
          </a:stretch>
        </p:blipFill>
        <p:spPr>
          <a:xfrm>
            <a:off x="8460443" y="122536"/>
            <a:ext cx="3225000" cy="2553551"/>
          </a:xfrm>
          <a:prstGeom prst="rect">
            <a:avLst/>
          </a:prstGeom>
        </p:spPr>
      </p:pic>
      <p:pic>
        <p:nvPicPr>
          <p:cNvPr id="5" name="Image 4">
            <a:extLst>
              <a:ext uri="{FF2B5EF4-FFF2-40B4-BE49-F238E27FC236}">
                <a16:creationId xmlns:a16="http://schemas.microsoft.com/office/drawing/2014/main" id="{578BAB53-AF60-4D2D-A4E6-B76D44C159DB}"/>
              </a:ext>
            </a:extLst>
          </p:cNvPr>
          <p:cNvPicPr>
            <a:picLocks noChangeAspect="1"/>
          </p:cNvPicPr>
          <p:nvPr/>
        </p:nvPicPr>
        <p:blipFill>
          <a:blip r:embed="rId5"/>
          <a:stretch>
            <a:fillRect/>
          </a:stretch>
        </p:blipFill>
        <p:spPr>
          <a:xfrm>
            <a:off x="8325801" y="3598550"/>
            <a:ext cx="3494287" cy="2659636"/>
          </a:xfrm>
          <a:prstGeom prst="rect">
            <a:avLst/>
          </a:prstGeom>
        </p:spPr>
      </p:pic>
    </p:spTree>
    <p:extLst>
      <p:ext uri="{BB962C8B-B14F-4D97-AF65-F5344CB8AC3E}">
        <p14:creationId xmlns:p14="http://schemas.microsoft.com/office/powerpoint/2010/main" val="422122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Feedback Rémy Roca">
            <a:extLst>
              <a:ext uri="{FF2B5EF4-FFF2-40B4-BE49-F238E27FC236}">
                <a16:creationId xmlns:a16="http://schemas.microsoft.com/office/drawing/2014/main" id="{FC30C091-5055-4BE8-9344-1E3DEBF09D93}"/>
              </a:ext>
            </a:extLst>
          </p:cNvPr>
          <p:cNvPicPr>
            <a:picLocks noChangeAspect="1" noChangeArrowheads="1"/>
          </p:cNvPicPr>
          <p:nvPr/>
        </p:nvPicPr>
        <p:blipFill>
          <a:blip r:embed="rId2"/>
          <a:srcRect/>
          <a:stretch>
            <a:fillRect/>
          </a:stretch>
        </p:blipFill>
        <p:spPr bwMode="auto">
          <a:xfrm>
            <a:off x="618226" y="64655"/>
            <a:ext cx="9629356" cy="3749963"/>
          </a:xfrm>
          <a:prstGeom prst="rect">
            <a:avLst/>
          </a:prstGeom>
          <a:noFill/>
          <a:ln w="9525">
            <a:solidFill>
              <a:schemeClr val="accent1"/>
            </a:solidFill>
            <a:miter lim="800000"/>
            <a:headEnd/>
            <a:tailEnd/>
          </a:ln>
        </p:spPr>
      </p:pic>
      <p:pic>
        <p:nvPicPr>
          <p:cNvPr id="3" name="Image 2">
            <a:extLst>
              <a:ext uri="{FF2B5EF4-FFF2-40B4-BE49-F238E27FC236}">
                <a16:creationId xmlns:a16="http://schemas.microsoft.com/office/drawing/2014/main" id="{EC4193AA-17CD-4CDD-B198-C59A127856B0}"/>
              </a:ext>
            </a:extLst>
          </p:cNvPr>
          <p:cNvPicPr>
            <a:picLocks noChangeAspect="1"/>
          </p:cNvPicPr>
          <p:nvPr/>
        </p:nvPicPr>
        <p:blipFill>
          <a:blip r:embed="rId3"/>
          <a:stretch>
            <a:fillRect/>
          </a:stretch>
        </p:blipFill>
        <p:spPr>
          <a:xfrm>
            <a:off x="3094182" y="3928435"/>
            <a:ext cx="8964730" cy="2677200"/>
          </a:xfrm>
          <a:prstGeom prst="rect">
            <a:avLst/>
          </a:prstGeom>
        </p:spPr>
      </p:pic>
      <p:pic>
        <p:nvPicPr>
          <p:cNvPr id="4" name="Image 3">
            <a:extLst>
              <a:ext uri="{FF2B5EF4-FFF2-40B4-BE49-F238E27FC236}">
                <a16:creationId xmlns:a16="http://schemas.microsoft.com/office/drawing/2014/main" id="{C7951FB2-1742-4E2F-942E-D408BA4F7A07}"/>
              </a:ext>
            </a:extLst>
          </p:cNvPr>
          <p:cNvPicPr>
            <a:picLocks noChangeAspect="1"/>
          </p:cNvPicPr>
          <p:nvPr/>
        </p:nvPicPr>
        <p:blipFill>
          <a:blip r:embed="rId4"/>
          <a:stretch>
            <a:fillRect/>
          </a:stretch>
        </p:blipFill>
        <p:spPr>
          <a:xfrm>
            <a:off x="457209" y="4189468"/>
            <a:ext cx="2914063" cy="1851113"/>
          </a:xfrm>
          <a:prstGeom prst="rect">
            <a:avLst/>
          </a:prstGeom>
        </p:spPr>
      </p:pic>
    </p:spTree>
    <p:extLst>
      <p:ext uri="{BB962C8B-B14F-4D97-AF65-F5344CB8AC3E}">
        <p14:creationId xmlns:p14="http://schemas.microsoft.com/office/powerpoint/2010/main" val="1550971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62D2AA-38FC-4E12-9C7A-A2817DCD95E3}"/>
              </a:ext>
            </a:extLst>
          </p:cNvPr>
          <p:cNvPicPr>
            <a:picLocks noChangeAspect="1"/>
          </p:cNvPicPr>
          <p:nvPr/>
        </p:nvPicPr>
        <p:blipFill>
          <a:blip r:embed="rId2"/>
          <a:stretch>
            <a:fillRect/>
          </a:stretch>
        </p:blipFill>
        <p:spPr>
          <a:xfrm>
            <a:off x="3910988" y="976903"/>
            <a:ext cx="7899092" cy="5851644"/>
          </a:xfrm>
          <a:prstGeom prst="rect">
            <a:avLst/>
          </a:prstGeom>
        </p:spPr>
      </p:pic>
      <p:sp>
        <p:nvSpPr>
          <p:cNvPr id="3" name="Rectangle 2">
            <a:extLst>
              <a:ext uri="{FF2B5EF4-FFF2-40B4-BE49-F238E27FC236}">
                <a16:creationId xmlns:a16="http://schemas.microsoft.com/office/drawing/2014/main" id="{7B0EBCED-F0BD-4481-9C97-8EE2648EC0B3}"/>
              </a:ext>
            </a:extLst>
          </p:cNvPr>
          <p:cNvSpPr/>
          <p:nvPr/>
        </p:nvSpPr>
        <p:spPr>
          <a:xfrm>
            <a:off x="256283" y="1065037"/>
            <a:ext cx="3639238" cy="4154984"/>
          </a:xfrm>
          <a:prstGeom prst="rect">
            <a:avLst/>
          </a:prstGeom>
        </p:spPr>
        <p:txBody>
          <a:bodyPr wrap="square">
            <a:spAutoFit/>
          </a:bodyPr>
          <a:lstStyle/>
          <a:p>
            <a:r>
              <a:rPr lang="en-US" sz="2400" i="1" dirty="0">
                <a:latin typeface="Arial" panose="020B0604020202020204" pitchFamily="34" charset="0"/>
                <a:cs typeface="Arial" panose="020B0604020202020204" pitchFamily="34" charset="0"/>
              </a:rPr>
              <a:t>Absorption coefficients calculated using a line-by-line radiative transfer model (Francis and Edwards, 2007) with the HITRAN2004 spectral database for water </a:t>
            </a:r>
            <a:r>
              <a:rPr lang="en-US" sz="2400" i="1" dirty="0" err="1">
                <a:latin typeface="Arial" panose="020B0604020202020204" pitchFamily="34" charset="0"/>
                <a:cs typeface="Arial" panose="020B0604020202020204" pitchFamily="34" charset="0"/>
              </a:rPr>
              <a:t>vapour</a:t>
            </a:r>
            <a:r>
              <a:rPr lang="en-US" sz="2400" i="1" dirty="0">
                <a:latin typeface="Arial" panose="020B0604020202020204" pitchFamily="34" charset="0"/>
                <a:cs typeface="Arial" panose="020B0604020202020204" pitchFamily="34" charset="0"/>
              </a:rPr>
              <a:t> (black curve) and carbon dioxide (red curve) as function of wavenumber/wavelength</a:t>
            </a:r>
            <a:r>
              <a:rPr lang="en-US" i="1" dirty="0">
                <a:latin typeface="MyriadPro-It"/>
              </a:rPr>
              <a:t>.</a:t>
            </a:r>
            <a:endParaRPr lang="en-US" dirty="0"/>
          </a:p>
        </p:txBody>
      </p:sp>
      <p:pic>
        <p:nvPicPr>
          <p:cNvPr id="4" name="Image 3">
            <a:extLst>
              <a:ext uri="{FF2B5EF4-FFF2-40B4-BE49-F238E27FC236}">
                <a16:creationId xmlns:a16="http://schemas.microsoft.com/office/drawing/2014/main" id="{CD932D21-F8E6-4EA1-B1BF-FBB17C7DD2C8}"/>
              </a:ext>
            </a:extLst>
          </p:cNvPr>
          <p:cNvPicPr>
            <a:picLocks noChangeAspect="1"/>
          </p:cNvPicPr>
          <p:nvPr/>
        </p:nvPicPr>
        <p:blipFill>
          <a:blip r:embed="rId3"/>
          <a:stretch>
            <a:fillRect/>
          </a:stretch>
        </p:blipFill>
        <p:spPr>
          <a:xfrm rot="16200000">
            <a:off x="3465257" y="-3335749"/>
            <a:ext cx="860529" cy="7764775"/>
          </a:xfrm>
          <a:prstGeom prst="rect">
            <a:avLst/>
          </a:prstGeom>
        </p:spPr>
      </p:pic>
    </p:spTree>
    <p:extLst>
      <p:ext uri="{BB962C8B-B14F-4D97-AF65-F5344CB8AC3E}">
        <p14:creationId xmlns:p14="http://schemas.microsoft.com/office/powerpoint/2010/main" val="354719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DA5350-9D85-4595-86B2-D11586B3B6F8}"/>
              </a:ext>
            </a:extLst>
          </p:cNvPr>
          <p:cNvSpPr>
            <a:spLocks noGrp="1"/>
          </p:cNvSpPr>
          <p:nvPr>
            <p:ph type="sldNum" sz="quarter" idx="12"/>
          </p:nvPr>
        </p:nvSpPr>
        <p:spPr/>
        <p:txBody>
          <a:bodyPr/>
          <a:lstStyle/>
          <a:p>
            <a:fld id="{33246C16-8F79-4BB1-8B5D-CE1133D8ED38}" type="slidenum">
              <a:rPr lang="fr-FR" smtClean="0"/>
              <a:t>33</a:t>
            </a:fld>
            <a:endParaRPr lang="fr-FR" dirty="0"/>
          </a:p>
        </p:txBody>
      </p:sp>
      <p:pic>
        <p:nvPicPr>
          <p:cNvPr id="3" name="Image 2" descr="30_earths">
            <a:extLst>
              <a:ext uri="{FF2B5EF4-FFF2-40B4-BE49-F238E27FC236}">
                <a16:creationId xmlns:a16="http://schemas.microsoft.com/office/drawing/2014/main" id="{D9B24382-FE7F-43F2-B72F-6969AA8013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7413" y="207627"/>
            <a:ext cx="6999600" cy="6442745"/>
          </a:xfrm>
          <a:prstGeom prst="rect">
            <a:avLst/>
          </a:prstGeom>
          <a:noFill/>
          <a:ln>
            <a:noFill/>
          </a:ln>
        </p:spPr>
      </p:pic>
      <p:sp>
        <p:nvSpPr>
          <p:cNvPr id="4" name="Rectangle 3">
            <a:extLst>
              <a:ext uri="{FF2B5EF4-FFF2-40B4-BE49-F238E27FC236}">
                <a16:creationId xmlns:a16="http://schemas.microsoft.com/office/drawing/2014/main" id="{1E296620-BBA1-46DF-AEFE-F8FDB5227924}"/>
              </a:ext>
            </a:extLst>
          </p:cNvPr>
          <p:cNvSpPr/>
          <p:nvPr/>
        </p:nvSpPr>
        <p:spPr>
          <a:xfrm>
            <a:off x="7994804" y="2172470"/>
            <a:ext cx="3894502" cy="915892"/>
          </a:xfrm>
          <a:prstGeom prst="rect">
            <a:avLst/>
          </a:prstGeom>
        </p:spPr>
        <p:txBody>
          <a:bodyPr wrap="square">
            <a:spAutoFit/>
          </a:bodyPr>
          <a:lstStyle/>
          <a:p>
            <a:pPr fontAlgn="base">
              <a:lnSpc>
                <a:spcPts val="1560"/>
              </a:lnSpc>
              <a:spcAft>
                <a:spcPts val="0"/>
              </a:spcAft>
            </a:pPr>
            <a:r>
              <a:rPr lang="en-US" sz="1600" dirty="0">
                <a:solidFill>
                  <a:srgbClr val="404040"/>
                </a:solidFill>
                <a:ea typeface="Times New Roman" panose="02020603050405020304" pitchFamily="18" charset="0"/>
                <a:cs typeface="Arial" panose="020B0604020202020204" pitchFamily="34" charset="0"/>
              </a:rPr>
              <a:t>Winter temperature trends (in degrees Celsius) for North America between </a:t>
            </a:r>
            <a:r>
              <a:rPr lang="en-US" sz="1600" b="1" dirty="0">
                <a:solidFill>
                  <a:srgbClr val="C00000"/>
                </a:solidFill>
                <a:ea typeface="Times New Roman" panose="02020603050405020304" pitchFamily="18" charset="0"/>
                <a:cs typeface="Arial" panose="020B0604020202020204" pitchFamily="34" charset="0"/>
              </a:rPr>
              <a:t>1963 and 2012 </a:t>
            </a:r>
            <a:r>
              <a:rPr lang="en-US" sz="1600" dirty="0">
                <a:solidFill>
                  <a:srgbClr val="404040"/>
                </a:solidFill>
                <a:ea typeface="Times New Roman" panose="02020603050405020304" pitchFamily="18" charset="0"/>
                <a:cs typeface="Arial" panose="020B0604020202020204" pitchFamily="34" charset="0"/>
              </a:rPr>
              <a:t>for each of 30 members of the CESM Large Ensemble. </a:t>
            </a:r>
          </a:p>
        </p:txBody>
      </p:sp>
      <p:sp>
        <p:nvSpPr>
          <p:cNvPr id="5" name="ZoneTexte 4">
            <a:extLst>
              <a:ext uri="{FF2B5EF4-FFF2-40B4-BE49-F238E27FC236}">
                <a16:creationId xmlns:a16="http://schemas.microsoft.com/office/drawing/2014/main" id="{BE670CD3-80F5-4A8E-A3EC-34D2F78091E0}"/>
              </a:ext>
            </a:extLst>
          </p:cNvPr>
          <p:cNvSpPr txBox="1"/>
          <p:nvPr/>
        </p:nvSpPr>
        <p:spPr>
          <a:xfrm>
            <a:off x="7912623" y="1156807"/>
            <a:ext cx="4058863" cy="1015663"/>
          </a:xfrm>
          <a:prstGeom prst="rect">
            <a:avLst/>
          </a:prstGeom>
          <a:noFill/>
        </p:spPr>
        <p:txBody>
          <a:bodyPr wrap="square" rtlCol="0">
            <a:spAutoFit/>
          </a:bodyPr>
          <a:lstStyle/>
          <a:p>
            <a:pPr algn="ctr"/>
            <a:r>
              <a:rPr lang="fr-FR" sz="2000" b="1" dirty="0">
                <a:effectLst>
                  <a:outerShdw blurRad="38100" dist="38100" dir="2700000" algn="tl">
                    <a:srgbClr val="000000">
                      <a:alpha val="43137"/>
                    </a:srgbClr>
                  </a:outerShdw>
                </a:effectLst>
              </a:rPr>
              <a:t>30 essais avec une différence d’un </a:t>
            </a:r>
            <a:r>
              <a:rPr lang="fr-FR" sz="2000" b="1" u="sng" dirty="0">
                <a:solidFill>
                  <a:srgbClr val="C00000"/>
                </a:solidFill>
                <a:effectLst>
                  <a:outerShdw blurRad="38100" dist="38100" dir="2700000" algn="tl">
                    <a:srgbClr val="000000">
                      <a:alpha val="43137"/>
                    </a:srgbClr>
                  </a:outerShdw>
                </a:effectLst>
              </a:rPr>
              <a:t>milliardième de degré </a:t>
            </a:r>
            <a:r>
              <a:rPr lang="fr-FR" sz="2000" b="1" dirty="0">
                <a:effectLst>
                  <a:outerShdw blurRad="38100" dist="38100" dir="2700000" algn="tl">
                    <a:srgbClr val="000000">
                      <a:alpha val="43137"/>
                    </a:srgbClr>
                  </a:outerShdw>
                </a:effectLst>
              </a:rPr>
              <a:t>sur les températures initiales =  effet Lorenz</a:t>
            </a:r>
          </a:p>
        </p:txBody>
      </p:sp>
      <p:sp>
        <p:nvSpPr>
          <p:cNvPr id="6" name="Rectangle 5">
            <a:extLst>
              <a:ext uri="{FF2B5EF4-FFF2-40B4-BE49-F238E27FC236}">
                <a16:creationId xmlns:a16="http://schemas.microsoft.com/office/drawing/2014/main" id="{07A3777E-D760-49ED-A3CA-41C3E6DD895D}"/>
              </a:ext>
            </a:extLst>
          </p:cNvPr>
          <p:cNvSpPr>
            <a:spLocks noChangeArrowheads="1"/>
          </p:cNvSpPr>
          <p:nvPr/>
        </p:nvSpPr>
        <p:spPr bwMode="auto">
          <a:xfrm>
            <a:off x="0" y="25400"/>
            <a:ext cx="12192000" cy="680720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pic>
        <p:nvPicPr>
          <p:cNvPr id="7" name="Picture 14" descr="ANd9GcT6BL7MlGtbFm9i0-Mzec51YYYTXMS3U0mp04CfdBW3JOGiKZ1u">
            <a:hlinkClick r:id="rId3"/>
            <a:extLst>
              <a:ext uri="{FF2B5EF4-FFF2-40B4-BE49-F238E27FC236}">
                <a16:creationId xmlns:a16="http://schemas.microsoft.com/office/drawing/2014/main" id="{18DD8DC2-2322-408D-B885-C99E442B9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126" y="136525"/>
            <a:ext cx="1627600" cy="10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89C92DB-A741-4B90-A64E-525B6FFB0E98}"/>
              </a:ext>
            </a:extLst>
          </p:cNvPr>
          <p:cNvSpPr/>
          <p:nvPr/>
        </p:nvSpPr>
        <p:spPr>
          <a:xfrm>
            <a:off x="8079223" y="3116955"/>
            <a:ext cx="4068565" cy="3566426"/>
          </a:xfrm>
          <a:prstGeom prst="rect">
            <a:avLst/>
          </a:prstGeom>
        </p:spPr>
        <p:txBody>
          <a:bodyPr wrap="square">
            <a:spAutoFit/>
          </a:bodyPr>
          <a:lstStyle/>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The variations in warming and cooling in the 30 members illustrate the far-reaching effects of natural variability </a:t>
            </a:r>
            <a:r>
              <a:rPr lang="en-US" sz="1400" b="1" dirty="0">
                <a:solidFill>
                  <a:srgbClr val="C00000"/>
                </a:solidFill>
                <a:ea typeface="Times New Roman" panose="02020603050405020304" pitchFamily="18" charset="0"/>
                <a:cs typeface="Arial" panose="020B0604020202020204" pitchFamily="34" charset="0"/>
              </a:rPr>
              <a:t>[???]</a:t>
            </a:r>
            <a:r>
              <a:rPr lang="en-US" sz="1400" dirty="0">
                <a:solidFill>
                  <a:srgbClr val="404040"/>
                </a:solidFill>
                <a:ea typeface="Times New Roman" panose="02020603050405020304" pitchFamily="18" charset="0"/>
                <a:cs typeface="Arial" panose="020B0604020202020204" pitchFamily="34" charset="0"/>
              </a:rPr>
              <a:t> superimposed on human-induced climate change. </a:t>
            </a:r>
          </a:p>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The ensemble mean (EM; bottom, second image from right) averages out the natural variability, leaving only the warming trend attributed to human-caused climate change.</a:t>
            </a:r>
          </a:p>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 The image at bottom right (OBS) shows actual observations from the same time period. By comparing the ensemble mean to the observations, the science  </a:t>
            </a:r>
            <a:r>
              <a:rPr lang="en-US" sz="1400" b="1" dirty="0">
                <a:solidFill>
                  <a:srgbClr val="C00000"/>
                </a:solidFill>
                <a:ea typeface="Times New Roman" panose="02020603050405020304" pitchFamily="18" charset="0"/>
                <a:cs typeface="Arial" panose="020B0604020202020204" pitchFamily="34" charset="0"/>
              </a:rPr>
              <a:t>[??]</a:t>
            </a:r>
            <a:r>
              <a:rPr lang="en-US" sz="1400" dirty="0">
                <a:solidFill>
                  <a:srgbClr val="404040"/>
                </a:solidFill>
                <a:ea typeface="Times New Roman" panose="02020603050405020304" pitchFamily="18" charset="0"/>
                <a:cs typeface="Arial" panose="020B0604020202020204" pitchFamily="34" charset="0"/>
              </a:rPr>
              <a:t> team was able to parse how much of the warming over North America was due to natural variability and how much was due to human-caused climate change. </a:t>
            </a:r>
          </a:p>
          <a:p>
            <a:pPr fontAlgn="base">
              <a:lnSpc>
                <a:spcPts val="1560"/>
              </a:lnSpc>
              <a:spcAft>
                <a:spcPts val="0"/>
              </a:spcAft>
            </a:pPr>
            <a:r>
              <a:rPr lang="en-US" sz="1100" dirty="0">
                <a:solidFill>
                  <a:srgbClr val="404040"/>
                </a:solidFill>
                <a:ea typeface="Times New Roman" panose="02020603050405020304" pitchFamily="18" charset="0"/>
                <a:cs typeface="Calibri" panose="020F0502020204030204" pitchFamily="34" charset="0"/>
              </a:rPr>
              <a:t>Read the full study in the American Meteorological Society’s Journal of Climate. (© 2016 AMS.)”</a:t>
            </a:r>
            <a:endParaRPr lang="fr-FR" sz="1050" dirty="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76410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6C275DD1-9B57-48A9-B82E-97A1D7C5F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05" y="1071418"/>
            <a:ext cx="5486400" cy="423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descr="http://www.esrl.noaa.gov/psd/map/images/olr/olr.png">
            <a:extLst>
              <a:ext uri="{FF2B5EF4-FFF2-40B4-BE49-F238E27FC236}">
                <a16:creationId xmlns:a16="http://schemas.microsoft.com/office/drawing/2014/main" id="{7016D7A4-6C6B-4D88-A814-FD28103DB3E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3011" y="837734"/>
            <a:ext cx="6100763" cy="5888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8ACDA1E-EBAB-4D09-A01D-1D3B7BC37826}"/>
              </a:ext>
            </a:extLst>
          </p:cNvPr>
          <p:cNvSpPr>
            <a:spLocks noChangeArrowheads="1"/>
          </p:cNvSpPr>
          <p:nvPr/>
        </p:nvSpPr>
        <p:spPr bwMode="auto">
          <a:xfrm>
            <a:off x="253847" y="23709"/>
            <a:ext cx="589121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ea typeface="Times New Roman" panose="02020603050405020304" pitchFamily="18" charset="0"/>
              </a:rPr>
              <a:t>Répartition des </a:t>
            </a:r>
            <a:r>
              <a:rPr kumimoji="0" lang="fr-FR" altLang="fr-F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anose="02020603050405020304" pitchFamily="18" charset="0"/>
              </a:rPr>
              <a:t>émissions infrarouge thermique </a:t>
            </a:r>
            <a:r>
              <a:rPr kumimoji="0" lang="fr-FR" altLang="fr-FR" sz="2000" b="0" i="0" u="none" strike="noStrike" cap="none" normalizeH="0" baseline="0" dirty="0">
                <a:ln>
                  <a:noFill/>
                </a:ln>
                <a:solidFill>
                  <a:srgbClr val="000000"/>
                </a:solidFill>
                <a:effectLst/>
                <a:ea typeface="Times New Roman" panose="02020603050405020304" pitchFamily="18" charset="0"/>
              </a:rPr>
              <a:t>du globe en moyenne du 20 au 26 janvier 2011</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ea typeface="Times New Roman" panose="02020603050405020304" pitchFamily="18" charset="0"/>
              </a:rPr>
              <a:t> </a:t>
            </a:r>
            <a:r>
              <a:rPr kumimoji="0" lang="fr-FR" altLang="fr-FR" sz="1100" b="0" i="0" u="none" strike="noStrike" cap="none" normalizeH="0" baseline="0" dirty="0">
                <a:ln>
                  <a:noFill/>
                </a:ln>
                <a:solidFill>
                  <a:srgbClr val="000000"/>
                </a:solidFill>
                <a:effectLst/>
                <a:ea typeface="Times New Roman" panose="02020603050405020304" pitchFamily="18" charset="0"/>
                <a:hlinkClick r:id="rId5"/>
              </a:rPr>
              <a:t>http://www.esrl.noaa.gov/psd/map/images/olr/olr.png</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F8C01F1F-E76B-40F6-BE67-92FC99ED72CA}"/>
              </a:ext>
            </a:extLst>
          </p:cNvPr>
          <p:cNvSpPr>
            <a:spLocks noChangeArrowheads="1"/>
          </p:cNvSpPr>
          <p:nvPr/>
        </p:nvSpPr>
        <p:spPr bwMode="auto">
          <a:xfrm>
            <a:off x="6158399" y="182363"/>
            <a:ext cx="589121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ea typeface="Times New Roman" panose="02020603050405020304" pitchFamily="18" charset="0"/>
              </a:rPr>
              <a:t>Teneur de l’air en vapeur d’eau</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2000" dirty="0">
                <a:solidFill>
                  <a:srgbClr val="000000"/>
                </a:solidFill>
                <a:ea typeface="Times New Roman" panose="02020603050405020304" pitchFamily="18" charset="0"/>
              </a:rPr>
              <a:t>1 g/cm² = 10 kg/m²</a:t>
            </a:r>
            <a:r>
              <a:rPr kumimoji="0" lang="fr-FR" altLang="fr-FR" sz="2000" b="0" i="0" u="none" strike="noStrike" cap="none" normalizeH="0" baseline="0" dirty="0">
                <a:ln>
                  <a:noFill/>
                </a:ln>
                <a:solidFill>
                  <a:srgbClr val="000000"/>
                </a:solidFill>
                <a:effectLst/>
                <a:ea typeface="Times New Roman" panose="02020603050405020304" pitchFamily="18" charset="0"/>
              </a:rPr>
              <a:t>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6B99598-00E4-4C2D-8E1D-38953B606253}"/>
              </a:ext>
            </a:extLst>
          </p:cNvPr>
          <p:cNvSpPr>
            <a:spLocks noChangeArrowheads="1"/>
          </p:cNvSpPr>
          <p:nvPr/>
        </p:nvSpPr>
        <p:spPr bwMode="auto">
          <a:xfrm>
            <a:off x="0" y="0"/>
            <a:ext cx="12192000" cy="6807200"/>
          </a:xfrm>
          <a:prstGeom prst="rect">
            <a:avLst/>
          </a:prstGeom>
          <a:noFill/>
          <a:ln w="762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3" name="Ellipse 2">
            <a:extLst>
              <a:ext uri="{FF2B5EF4-FFF2-40B4-BE49-F238E27FC236}">
                <a16:creationId xmlns:a16="http://schemas.microsoft.com/office/drawing/2014/main" id="{6B264F18-41B7-4B94-AE7F-728A5EADD063}"/>
              </a:ext>
            </a:extLst>
          </p:cNvPr>
          <p:cNvSpPr/>
          <p:nvPr/>
        </p:nvSpPr>
        <p:spPr>
          <a:xfrm>
            <a:off x="11513344" y="1724342"/>
            <a:ext cx="409575"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4">
            <a:extLst>
              <a:ext uri="{FF2B5EF4-FFF2-40B4-BE49-F238E27FC236}">
                <a16:creationId xmlns:a16="http://schemas.microsoft.com/office/drawing/2014/main" id="{7B3DD294-AA2B-4FCA-92CE-2F2534776B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6727" y="5624145"/>
            <a:ext cx="5076824" cy="796495"/>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7D7E9D95-1449-4839-8A0D-E33B62DCFDC2}"/>
              </a:ext>
            </a:extLst>
          </p:cNvPr>
          <p:cNvSpPr/>
          <p:nvPr/>
        </p:nvSpPr>
        <p:spPr>
          <a:xfrm>
            <a:off x="5704046" y="1941562"/>
            <a:ext cx="409575" cy="600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9805817-7EC5-4FB1-BA06-CCA2C86E946C}"/>
              </a:ext>
            </a:extLst>
          </p:cNvPr>
          <p:cNvSpPr txBox="1"/>
          <p:nvPr/>
        </p:nvSpPr>
        <p:spPr>
          <a:xfrm>
            <a:off x="3686079" y="647651"/>
            <a:ext cx="1859225" cy="461665"/>
          </a:xfrm>
          <a:prstGeom prst="rect">
            <a:avLst/>
          </a:prstGeom>
          <a:noFill/>
          <a:ln w="38100">
            <a:solidFill>
              <a:srgbClr val="C00000"/>
            </a:solidFill>
          </a:ln>
        </p:spPr>
        <p:txBody>
          <a:bodyPr wrap="square" rtlCol="0">
            <a:spAutoFit/>
          </a:bodyPr>
          <a:lstStyle/>
          <a:p>
            <a:r>
              <a:rPr lang="fr-FR" sz="2400" b="1" dirty="0">
                <a:solidFill>
                  <a:srgbClr val="C00000"/>
                </a:solidFill>
                <a:effectLst>
                  <a:outerShdw blurRad="38100" dist="38100" dir="2700000" algn="tl">
                    <a:srgbClr val="000000">
                      <a:alpha val="43137"/>
                    </a:srgbClr>
                  </a:outerShdw>
                </a:effectLst>
              </a:rPr>
              <a:t>Ce qui repart</a:t>
            </a:r>
          </a:p>
        </p:txBody>
      </p:sp>
      <p:sp>
        <p:nvSpPr>
          <p:cNvPr id="13" name="Rectangle 12">
            <a:extLst>
              <a:ext uri="{FF2B5EF4-FFF2-40B4-BE49-F238E27FC236}">
                <a16:creationId xmlns:a16="http://schemas.microsoft.com/office/drawing/2014/main" id="{5B791DD1-B41A-4138-9E01-26F8B8D84074}"/>
              </a:ext>
            </a:extLst>
          </p:cNvPr>
          <p:cNvSpPr/>
          <p:nvPr/>
        </p:nvSpPr>
        <p:spPr>
          <a:xfrm>
            <a:off x="75500" y="58722"/>
            <a:ext cx="12034513" cy="6727971"/>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3864294-47AD-479C-A948-5D906B42C946}"/>
              </a:ext>
            </a:extLst>
          </p:cNvPr>
          <p:cNvSpPr txBox="1"/>
          <p:nvPr/>
        </p:nvSpPr>
        <p:spPr>
          <a:xfrm>
            <a:off x="149667" y="6383249"/>
            <a:ext cx="11740576" cy="338554"/>
          </a:xfrm>
          <a:prstGeom prst="rect">
            <a:avLst/>
          </a:prstGeom>
          <a:noFill/>
        </p:spPr>
        <p:txBody>
          <a:bodyPr wrap="square" rtlCol="0">
            <a:spAutoFit/>
          </a:bodyPr>
          <a:lstStyle/>
          <a:p>
            <a:pPr algn="ctr"/>
            <a:r>
              <a:rPr lang="fr-FR" sz="1600" dirty="0"/>
              <a:t>Les « moyennes » des « climatologues » sur l’année </a:t>
            </a:r>
            <a:r>
              <a:rPr lang="fr-FR" sz="1200" dirty="0"/>
              <a:t>ou le trimestre </a:t>
            </a:r>
            <a:r>
              <a:rPr lang="fr-FR" sz="1600" dirty="0"/>
              <a:t>ou sur tout le globe dissimulent les mécanismes réellement à l’œuvre </a:t>
            </a:r>
          </a:p>
        </p:txBody>
      </p:sp>
      <p:cxnSp>
        <p:nvCxnSpPr>
          <p:cNvPr id="8" name="Connecteur droit 7">
            <a:extLst>
              <a:ext uri="{FF2B5EF4-FFF2-40B4-BE49-F238E27FC236}">
                <a16:creationId xmlns:a16="http://schemas.microsoft.com/office/drawing/2014/main" id="{EE6AE086-F932-4948-B90D-2D08E772A0B2}"/>
              </a:ext>
            </a:extLst>
          </p:cNvPr>
          <p:cNvCxnSpPr>
            <a:cxnSpLocks/>
          </p:cNvCxnSpPr>
          <p:nvPr/>
        </p:nvCxnSpPr>
        <p:spPr>
          <a:xfrm flipV="1">
            <a:off x="6201437" y="3208785"/>
            <a:ext cx="5688806" cy="179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0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FFF8F8F-F380-4D9D-A1D6-9DA63AE08DB1}"/>
              </a:ext>
            </a:extLst>
          </p:cNvPr>
          <p:cNvSpPr>
            <a:spLocks noGrp="1"/>
          </p:cNvSpPr>
          <p:nvPr>
            <p:ph type="sldNum" sz="quarter" idx="12"/>
          </p:nvPr>
        </p:nvSpPr>
        <p:spPr/>
        <p:txBody>
          <a:bodyPr/>
          <a:lstStyle/>
          <a:p>
            <a:fld id="{33246C16-8F79-4BB1-8B5D-CE1133D8ED38}" type="slidenum">
              <a:rPr lang="fr-FR" smtClean="0"/>
              <a:t>35</a:t>
            </a:fld>
            <a:endParaRPr lang="fr-FR" dirty="0"/>
          </a:p>
        </p:txBody>
      </p:sp>
      <p:pic>
        <p:nvPicPr>
          <p:cNvPr id="4" name="Image 3">
            <a:extLst>
              <a:ext uri="{FF2B5EF4-FFF2-40B4-BE49-F238E27FC236}">
                <a16:creationId xmlns:a16="http://schemas.microsoft.com/office/drawing/2014/main" id="{7B67045E-64BC-4262-B061-2F37913E5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54" y="762054"/>
            <a:ext cx="8960529" cy="5040298"/>
          </a:xfrm>
          <a:prstGeom prst="rect">
            <a:avLst/>
          </a:prstGeom>
        </p:spPr>
      </p:pic>
      <p:sp>
        <p:nvSpPr>
          <p:cNvPr id="5" name="Rectangle 4">
            <a:extLst>
              <a:ext uri="{FF2B5EF4-FFF2-40B4-BE49-F238E27FC236}">
                <a16:creationId xmlns:a16="http://schemas.microsoft.com/office/drawing/2014/main" id="{B7944301-DB03-449F-8C16-AEB91CF7DC1C}"/>
              </a:ext>
            </a:extLst>
          </p:cNvPr>
          <p:cNvSpPr/>
          <p:nvPr/>
        </p:nvSpPr>
        <p:spPr>
          <a:xfrm>
            <a:off x="505829" y="316984"/>
            <a:ext cx="8671727" cy="369332"/>
          </a:xfrm>
          <a:prstGeom prst="rect">
            <a:avLst/>
          </a:prstGeom>
        </p:spPr>
        <p:txBody>
          <a:bodyPr wrap="square">
            <a:spAutoFit/>
          </a:bodyPr>
          <a:lstStyle/>
          <a:p>
            <a:r>
              <a:rPr lang="fr-FR" dirty="0"/>
              <a:t>https://www.ventusky.com/?p=48;62;2&amp;l=temperature-2m&amp;t=20180514/23</a:t>
            </a:r>
          </a:p>
        </p:txBody>
      </p:sp>
      <p:sp>
        <p:nvSpPr>
          <p:cNvPr id="3" name="Rectangle 2">
            <a:extLst>
              <a:ext uri="{FF2B5EF4-FFF2-40B4-BE49-F238E27FC236}">
                <a16:creationId xmlns:a16="http://schemas.microsoft.com/office/drawing/2014/main" id="{2237DDF7-3B33-4A54-93EA-A01A7591DEB9}"/>
              </a:ext>
            </a:extLst>
          </p:cNvPr>
          <p:cNvSpPr/>
          <p:nvPr/>
        </p:nvSpPr>
        <p:spPr>
          <a:xfrm>
            <a:off x="728755" y="6073188"/>
            <a:ext cx="3134063" cy="369332"/>
          </a:xfrm>
          <a:prstGeom prst="rect">
            <a:avLst/>
          </a:prstGeom>
        </p:spPr>
        <p:txBody>
          <a:bodyPr wrap="none">
            <a:spAutoFit/>
          </a:bodyPr>
          <a:lstStyle/>
          <a:p>
            <a:r>
              <a:rPr lang="fr-FR" dirty="0"/>
              <a:t>https://youtu.be/T4LVXCCmIKA</a:t>
            </a:r>
          </a:p>
        </p:txBody>
      </p:sp>
      <p:sp>
        <p:nvSpPr>
          <p:cNvPr id="6" name="Rectangle 5">
            <a:extLst>
              <a:ext uri="{FF2B5EF4-FFF2-40B4-BE49-F238E27FC236}">
                <a16:creationId xmlns:a16="http://schemas.microsoft.com/office/drawing/2014/main" id="{59E437F7-7818-4363-AABC-F934244911A1}"/>
              </a:ext>
            </a:extLst>
          </p:cNvPr>
          <p:cNvSpPr/>
          <p:nvPr/>
        </p:nvSpPr>
        <p:spPr>
          <a:xfrm>
            <a:off x="6427257" y="5987018"/>
            <a:ext cx="3699731" cy="369332"/>
          </a:xfrm>
          <a:prstGeom prst="rect">
            <a:avLst/>
          </a:prstGeom>
        </p:spPr>
        <p:txBody>
          <a:bodyPr wrap="none">
            <a:spAutoFit/>
          </a:bodyPr>
          <a:lstStyle/>
          <a:p>
            <a:r>
              <a:rPr lang="fr-FR" dirty="0"/>
              <a:t>https://www.iceagenow.info/page/2/</a:t>
            </a:r>
          </a:p>
        </p:txBody>
      </p:sp>
    </p:spTree>
    <p:extLst>
      <p:ext uri="{BB962C8B-B14F-4D97-AF65-F5344CB8AC3E}">
        <p14:creationId xmlns:p14="http://schemas.microsoft.com/office/powerpoint/2010/main" val="436710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F34D04-172D-419A-94C7-2FF4AF27BD4F}"/>
              </a:ext>
            </a:extLst>
          </p:cNvPr>
          <p:cNvPicPr>
            <a:picLocks noChangeAspect="1"/>
          </p:cNvPicPr>
          <p:nvPr/>
        </p:nvPicPr>
        <p:blipFill>
          <a:blip r:embed="rId2"/>
          <a:stretch>
            <a:fillRect/>
          </a:stretch>
        </p:blipFill>
        <p:spPr>
          <a:xfrm>
            <a:off x="1639605" y="1582766"/>
            <a:ext cx="6855795" cy="5275234"/>
          </a:xfrm>
          <a:prstGeom prst="rect">
            <a:avLst/>
          </a:prstGeom>
        </p:spPr>
      </p:pic>
    </p:spTree>
    <p:extLst>
      <p:ext uri="{BB962C8B-B14F-4D97-AF65-F5344CB8AC3E}">
        <p14:creationId xmlns:p14="http://schemas.microsoft.com/office/powerpoint/2010/main" val="288897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a:extLst>
              <a:ext uri="{FF2B5EF4-FFF2-40B4-BE49-F238E27FC236}">
                <a16:creationId xmlns:a16="http://schemas.microsoft.com/office/drawing/2014/main" id="{3AD10DE2-CA2B-4B4F-951F-D07BC0FF5BC6}"/>
              </a:ext>
            </a:extLst>
          </p:cNvPr>
          <p:cNvSpPr>
            <a:spLocks noGrp="1"/>
          </p:cNvSpPr>
          <p:nvPr>
            <p:ph type="sldNum" sz="quarter" idx="12"/>
          </p:nvPr>
        </p:nvSpPr>
        <p:spPr>
          <a:xfrm>
            <a:off x="11671601" y="6518245"/>
            <a:ext cx="383707" cy="158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4A0DC8B-CBA9-40C0-843E-085CF986C890}" type="slidenum">
              <a:rPr lang="fr-FR" altLang="fr-FR" sz="1400"/>
              <a:pPr>
                <a:spcBef>
                  <a:spcPct val="0"/>
                </a:spcBef>
                <a:buFontTx/>
                <a:buNone/>
              </a:pPr>
              <a:t>4</a:t>
            </a:fld>
            <a:endParaRPr lang="fr-FR" altLang="fr-FR" sz="1400" dirty="0"/>
          </a:p>
        </p:txBody>
      </p:sp>
      <p:graphicFrame>
        <p:nvGraphicFramePr>
          <p:cNvPr id="3" name="Tableau 2">
            <a:extLst>
              <a:ext uri="{FF2B5EF4-FFF2-40B4-BE49-F238E27FC236}">
                <a16:creationId xmlns:a16="http://schemas.microsoft.com/office/drawing/2014/main" id="{0E2221B2-4C5D-46E7-8C50-1FBDE099F602}"/>
              </a:ext>
            </a:extLst>
          </p:cNvPr>
          <p:cNvGraphicFramePr>
            <a:graphicFrameLocks noGrp="1"/>
          </p:cNvGraphicFramePr>
          <p:nvPr>
            <p:extLst>
              <p:ext uri="{D42A27DB-BD31-4B8C-83A1-F6EECF244321}">
                <p14:modId xmlns:p14="http://schemas.microsoft.com/office/powerpoint/2010/main" val="2851810604"/>
              </p:ext>
            </p:extLst>
          </p:nvPr>
        </p:nvGraphicFramePr>
        <p:xfrm>
          <a:off x="1661576" y="1055564"/>
          <a:ext cx="9015946" cy="2087246"/>
        </p:xfrm>
        <a:graphic>
          <a:graphicData uri="http://schemas.openxmlformats.org/drawingml/2006/table">
            <a:tbl>
              <a:tblPr/>
              <a:tblGrid>
                <a:gridCol w="3469692">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81075">
                  <a:extLst>
                    <a:ext uri="{9D8B030D-6E8A-4147-A177-3AD203B41FA5}">
                      <a16:colId xmlns:a16="http://schemas.microsoft.com/office/drawing/2014/main" val="20003"/>
                    </a:ext>
                  </a:extLst>
                </a:gridCol>
                <a:gridCol w="81915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907579">
                  <a:extLst>
                    <a:ext uri="{9D8B030D-6E8A-4147-A177-3AD203B41FA5}">
                      <a16:colId xmlns:a16="http://schemas.microsoft.com/office/drawing/2014/main" val="20006"/>
                    </a:ext>
                  </a:extLst>
                </a:gridCol>
              </a:tblGrid>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pitchFamily="34" charset="0"/>
                          <a:cs typeface="Arial" pitchFamily="34" charset="0"/>
                        </a:rPr>
                        <a:t>Dissolved </a:t>
                      </a:r>
                      <a:r>
                        <a:rPr kumimoji="0" lang="fr-FR" sz="1200" b="1" i="0" u="none" strike="noStrike" cap="none" normalizeH="0" baseline="0" dirty="0" err="1">
                          <a:ln>
                            <a:noFill/>
                          </a:ln>
                          <a:solidFill>
                            <a:schemeClr val="tx1"/>
                          </a:solidFill>
                          <a:effectLst/>
                          <a:latin typeface="Arial" pitchFamily="34" charset="0"/>
                          <a:cs typeface="Arial" pitchFamily="34" charset="0"/>
                        </a:rPr>
                        <a:t>Inorganic</a:t>
                      </a:r>
                      <a:r>
                        <a:rPr kumimoji="0" lang="fr-FR" sz="1200" b="1" i="0" u="none" strike="noStrike" cap="none" normalizeH="0" baseline="0" dirty="0">
                          <a:ln>
                            <a:noFill/>
                          </a:ln>
                          <a:solidFill>
                            <a:schemeClr val="tx1"/>
                          </a:solidFill>
                          <a:effectLst/>
                          <a:latin typeface="Arial" pitchFamily="34" charset="0"/>
                          <a:cs typeface="Arial" pitchFamily="34" charset="0"/>
                        </a:rPr>
                        <a:t> Carbon </a:t>
                      </a:r>
                      <a:r>
                        <a:rPr kumimoji="0" lang="fr-FR" sz="1600" b="1" i="0" u="none" strike="noStrike" cap="none" normalizeH="0" baseline="0" dirty="0">
                          <a:ln>
                            <a:noFill/>
                          </a:ln>
                          <a:solidFill>
                            <a:srgbClr val="C00000"/>
                          </a:solidFill>
                          <a:effectLst/>
                          <a:latin typeface="Arial" pitchFamily="34" charset="0"/>
                          <a:cs typeface="Arial" pitchFamily="34" charset="0"/>
                        </a:rPr>
                        <a:t>DIC</a:t>
                      </a:r>
                      <a:r>
                        <a:rPr kumimoji="0" lang="fr-FR" sz="1400" b="1" i="0" u="none" strike="noStrike" cap="none" normalizeH="0" baseline="0" dirty="0">
                          <a:ln>
                            <a:noFill/>
                          </a:ln>
                          <a:solidFill>
                            <a:schemeClr val="tx1"/>
                          </a:solidFill>
                          <a:effectLst/>
                          <a:latin typeface="Arial" pitchFamily="34" charset="0"/>
                          <a:cs typeface="Arial" pitchFamily="34" charset="0"/>
                        </a:rPr>
                        <a:t> µmole/kg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tx1"/>
                          </a:solidFill>
                          <a:effectLst/>
                          <a:latin typeface="Arial" pitchFamily="34" charset="0"/>
                          <a:cs typeface="Arial" pitchFamily="34" charset="0"/>
                        </a:rPr>
                        <a:t>Temperature</a:t>
                      </a:r>
                      <a:r>
                        <a:rPr kumimoji="0" lang="fr-FR" sz="1800" b="1" i="0" u="none" strike="noStrike" cap="none" normalizeH="0" baseline="0" dirty="0">
                          <a:ln>
                            <a:noFill/>
                          </a:ln>
                          <a:solidFill>
                            <a:schemeClr val="tx1"/>
                          </a:solidFill>
                          <a:effectLst/>
                          <a:latin typeface="Arial" pitchFamily="34" charset="0"/>
                          <a:cs typeface="Arial" pitchFamily="34" charset="0"/>
                        </a:rPr>
                        <a:t> °C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itchFamily="34" charset="0"/>
                          <a:cs typeface="Arial" pitchFamily="34" charset="0"/>
                        </a:rPr>
                        <a:t>0°C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C00000"/>
                          </a:solidFill>
                          <a:effectLst/>
                          <a:latin typeface="Arial" pitchFamily="34" charset="0"/>
                          <a:cs typeface="Arial" pitchFamily="34" charset="0"/>
                        </a:rPr>
                        <a:t>0°C</a:t>
                      </a:r>
                      <a:endParaRPr kumimoji="0" lang="fr-FR" sz="2000" b="1"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itchFamily="34" charset="0"/>
                          <a:cs typeface="Arial" pitchFamily="34" charset="0"/>
                        </a:rPr>
                        <a:t>15°C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pitchFamily="34" charset="0"/>
                          <a:cs typeface="Arial" pitchFamily="34" charset="0"/>
                        </a:rPr>
                        <a:t>15°C</a:t>
                      </a:r>
                      <a:endParaRPr kumimoji="0" lang="fr-FR" sz="2000" b="1"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pitchFamily="34" charset="0"/>
                          <a:cs typeface="Arial" pitchFamily="34" charset="0"/>
                        </a:rPr>
                        <a:t>30°C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pitchFamily="34" charset="0"/>
                          <a:cs typeface="Arial" pitchFamily="34" charset="0"/>
                        </a:rPr>
                        <a:t>30°C</a:t>
                      </a:r>
                      <a:endParaRPr kumimoji="0" lang="fr-FR" sz="2000" b="1"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p</a:t>
                      </a:r>
                      <a:r>
                        <a:rPr kumimoji="0" lang="fr-FR" sz="1800" b="1" i="0" u="none" strike="noStrike" cap="none" normalizeH="0" baseline="-2500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CO2 </a:t>
                      </a:r>
                      <a:r>
                        <a:rPr kumimoji="0" lang="fr-FR" sz="1800" b="1" i="0" u="none" strike="noStrike" cap="none" normalizeH="0" baseline="-25000" dirty="0" err="1">
                          <a:ln>
                            <a:noFill/>
                          </a:ln>
                          <a:solidFill>
                            <a:srgbClr val="0066FF"/>
                          </a:solidFill>
                          <a:effectLst>
                            <a:outerShdw blurRad="38100" dist="38100" dir="2700000" algn="tl">
                              <a:srgbClr val="000000">
                                <a:alpha val="43137"/>
                              </a:srgbClr>
                            </a:outerShdw>
                          </a:effectLst>
                          <a:latin typeface="Arial" pitchFamily="34" charset="0"/>
                          <a:cs typeface="Arial" pitchFamily="34" charset="0"/>
                        </a:rPr>
                        <a:t>sea</a:t>
                      </a:r>
                      <a:r>
                        <a:rPr kumimoji="0" lang="fr-FR" sz="1800" b="1" i="0" u="none" strike="noStrike" cap="none" normalizeH="0" baseline="-2500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 water  </a:t>
                      </a:r>
                      <a:r>
                        <a:rPr kumimoji="0" lang="fr-FR" sz="18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 µatm</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129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217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251</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419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464</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763</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CO</a:t>
                      </a:r>
                      <a:r>
                        <a:rPr kumimoji="0" lang="fr-FR" sz="1400" b="1" i="0" u="none" strike="noStrike" cap="none" normalizeH="0" baseline="-25000">
                          <a:ln>
                            <a:noFill/>
                          </a:ln>
                          <a:solidFill>
                            <a:schemeClr val="tx1"/>
                          </a:solidFill>
                          <a:effectLst/>
                          <a:latin typeface="Arial" pitchFamily="34" charset="0"/>
                          <a:cs typeface="Arial" pitchFamily="34" charset="0"/>
                        </a:rPr>
                        <a:t>2</a:t>
                      </a:r>
                      <a:r>
                        <a:rPr kumimoji="0" lang="fr-FR" sz="1400" b="1" i="0" u="none" strike="noStrike" cap="none" normalizeH="0" baseline="0">
                          <a:ln>
                            <a:noFill/>
                          </a:ln>
                          <a:solidFill>
                            <a:schemeClr val="tx1"/>
                          </a:solidFill>
                          <a:effectLst/>
                          <a:latin typeface="Arial" pitchFamily="34" charset="0"/>
                          <a:cs typeface="Arial" pitchFamily="34" charset="0"/>
                        </a:rPr>
                        <a:t> aq µmol/kg</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8,1</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C00000"/>
                          </a:solidFill>
                          <a:effectLst/>
                          <a:latin typeface="Arial" pitchFamily="34" charset="0"/>
                          <a:cs typeface="Arial" pitchFamily="34" charset="0"/>
                        </a:rPr>
                        <a:t>13,7</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9,4</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latin typeface="Arial" pitchFamily="34" charset="0"/>
                          <a:cs typeface="Arial" pitchFamily="34" charset="0"/>
                        </a:rPr>
                        <a:t>15,7</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cs typeface="Arial" pitchFamily="34" charset="0"/>
                        </a:rPr>
                        <a:t>11,6</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C00000"/>
                          </a:solidFill>
                          <a:effectLst/>
                          <a:latin typeface="Arial" pitchFamily="34" charset="0"/>
                          <a:cs typeface="Arial" pitchFamily="34" charset="0"/>
                        </a:rPr>
                        <a:t>19,2</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HCO</a:t>
                      </a:r>
                      <a:r>
                        <a:rPr kumimoji="0" lang="fr-FR" sz="1400" b="0" i="0" u="none" strike="noStrike" cap="none" normalizeH="0" baseline="-25000" dirty="0">
                          <a:ln>
                            <a:noFill/>
                          </a:ln>
                          <a:solidFill>
                            <a:schemeClr val="tx1"/>
                          </a:solidFill>
                          <a:effectLst/>
                          <a:latin typeface="Arial" pitchFamily="34" charset="0"/>
                          <a:cs typeface="Arial" pitchFamily="34" charset="0"/>
                        </a:rPr>
                        <a:t>3</a:t>
                      </a:r>
                      <a:r>
                        <a:rPr kumimoji="0" lang="fr-FR" sz="1600" b="1" i="0" u="none" strike="noStrike" cap="none" normalizeH="0" baseline="30000" dirty="0">
                          <a:ln>
                            <a:noFill/>
                          </a:ln>
                          <a:solidFill>
                            <a:schemeClr val="tx1"/>
                          </a:solidFill>
                          <a:effectLst/>
                          <a:latin typeface="Arial" pitchFamily="34" charset="0"/>
                          <a:cs typeface="Arial" pitchFamily="34" charset="0"/>
                        </a:rPr>
                        <a:t>-</a:t>
                      </a:r>
                      <a:r>
                        <a:rPr kumimoji="0" lang="fr-FR" sz="1600" b="1" i="0" u="none" strike="noStrike" cap="none" normalizeH="0" baseline="0" dirty="0">
                          <a:ln>
                            <a:noFill/>
                          </a:ln>
                          <a:solidFill>
                            <a:schemeClr val="tx1"/>
                          </a:solidFill>
                          <a:effectLst/>
                          <a:latin typeface="Arial" pitchFamily="34" charset="0"/>
                          <a:cs typeface="Arial" pitchFamily="34" charset="0"/>
                        </a:rPr>
                        <a:t> </a:t>
                      </a:r>
                      <a:r>
                        <a:rPr kumimoji="0" lang="fr-FR" sz="1400" b="0" i="0" u="none" strike="noStrike" cap="none" normalizeH="0" baseline="0" dirty="0">
                          <a:ln>
                            <a:noFill/>
                          </a:ln>
                          <a:solidFill>
                            <a:schemeClr val="tx1"/>
                          </a:solidFill>
                          <a:effectLst/>
                          <a:latin typeface="Arial" pitchFamily="34" charset="0"/>
                          <a:cs typeface="Arial" pitchFamily="34" charset="0"/>
                        </a:rPr>
                        <a:t>µmol/kg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1789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1938</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1775</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1931</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1967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1921</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CO</a:t>
                      </a:r>
                      <a:r>
                        <a:rPr kumimoji="0" lang="fr-FR" sz="1400" b="0" i="0" u="none" strike="noStrike" cap="none" normalizeH="0" baseline="-25000" dirty="0">
                          <a:ln>
                            <a:noFill/>
                          </a:ln>
                          <a:solidFill>
                            <a:schemeClr val="tx1"/>
                          </a:solidFill>
                          <a:effectLst/>
                          <a:latin typeface="Arial" pitchFamily="34" charset="0"/>
                          <a:cs typeface="Arial" pitchFamily="34" charset="0"/>
                        </a:rPr>
                        <a:t>3</a:t>
                      </a:r>
                      <a:r>
                        <a:rPr kumimoji="0" lang="fr-FR" sz="1400" b="1" i="0" u="none" strike="noStrike" cap="none" normalizeH="0" baseline="30000" dirty="0">
                          <a:ln>
                            <a:noFill/>
                          </a:ln>
                          <a:solidFill>
                            <a:schemeClr val="tx1"/>
                          </a:solidFill>
                          <a:effectLst/>
                          <a:latin typeface="Arial" pitchFamily="34" charset="0"/>
                          <a:cs typeface="Arial" pitchFamily="34" charset="0"/>
                        </a:rPr>
                        <a:t>-- </a:t>
                      </a:r>
                      <a:r>
                        <a:rPr kumimoji="0" lang="fr-FR" sz="1400" b="0" i="0" u="none" strike="noStrike" cap="none" normalizeH="0" baseline="0" dirty="0">
                          <a:ln>
                            <a:noFill/>
                          </a:ln>
                          <a:solidFill>
                            <a:schemeClr val="tx1"/>
                          </a:solidFill>
                          <a:effectLst/>
                          <a:latin typeface="Arial" pitchFamily="34" charset="0"/>
                          <a:cs typeface="Arial" pitchFamily="34" charset="0"/>
                        </a:rPr>
                        <a:t>µmol/kg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211</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148</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217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154</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222</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160</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pH</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8,46</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8,27</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8,22</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8,03</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7,99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7,81</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6693" name="ZoneTexte 3">
            <a:extLst>
              <a:ext uri="{FF2B5EF4-FFF2-40B4-BE49-F238E27FC236}">
                <a16:creationId xmlns:a16="http://schemas.microsoft.com/office/drawing/2014/main" id="{17ADC409-68D1-4FE9-8477-1BBF251B72F1}"/>
              </a:ext>
            </a:extLst>
          </p:cNvPr>
          <p:cNvSpPr txBox="1">
            <a:spLocks noChangeArrowheads="1"/>
          </p:cNvSpPr>
          <p:nvPr/>
        </p:nvSpPr>
        <p:spPr bwMode="auto">
          <a:xfrm>
            <a:off x="204788" y="551153"/>
            <a:ext cx="11782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400" b="1" dirty="0"/>
              <a:t>Sea water </a:t>
            </a:r>
            <a:r>
              <a:rPr lang="en-US" altLang="fr-FR" sz="2400" b="1" dirty="0">
                <a:solidFill>
                  <a:srgbClr val="0066FF"/>
                </a:solidFill>
                <a:effectLst>
                  <a:outerShdw blurRad="38100" dist="38100" dir="2700000" algn="tl">
                    <a:srgbClr val="000000">
                      <a:alpha val="43137"/>
                    </a:srgbClr>
                  </a:outerShdw>
                </a:effectLst>
              </a:rPr>
              <a:t>p</a:t>
            </a:r>
            <a:r>
              <a:rPr lang="en-US" altLang="fr-FR" sz="2400" b="1" baseline="-25000" dirty="0">
                <a:solidFill>
                  <a:srgbClr val="0066FF"/>
                </a:solidFill>
                <a:effectLst>
                  <a:outerShdw blurRad="38100" dist="38100" dir="2700000" algn="tl">
                    <a:srgbClr val="000000">
                      <a:alpha val="43137"/>
                    </a:srgbClr>
                  </a:outerShdw>
                </a:effectLst>
              </a:rPr>
              <a:t>CO2</a:t>
            </a:r>
            <a:r>
              <a:rPr lang="en-US" altLang="fr-FR" sz="2400" b="1" dirty="0"/>
              <a:t> increases 3,6 times when temperature goes from -1,5°C to 30°C </a:t>
            </a:r>
          </a:p>
        </p:txBody>
      </p:sp>
      <p:sp>
        <p:nvSpPr>
          <p:cNvPr id="26698" name="ZoneTexte 8">
            <a:extLst>
              <a:ext uri="{FF2B5EF4-FFF2-40B4-BE49-F238E27FC236}">
                <a16:creationId xmlns:a16="http://schemas.microsoft.com/office/drawing/2014/main" id="{D76E34DD-0217-46CE-8F8E-619978F8D430}"/>
              </a:ext>
            </a:extLst>
          </p:cNvPr>
          <p:cNvSpPr txBox="1">
            <a:spLocks noChangeArrowheads="1"/>
          </p:cNvSpPr>
          <p:nvPr/>
        </p:nvSpPr>
        <p:spPr bwMode="auto">
          <a:xfrm>
            <a:off x="69669" y="169587"/>
            <a:ext cx="12073912" cy="40011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solidFill>
                  <a:srgbClr val="000099"/>
                </a:solidFill>
              </a:rPr>
              <a:t>In the ocean: </a:t>
            </a:r>
            <a:r>
              <a:rPr lang="en-US" altLang="fr-FR" sz="2000" b="1" dirty="0">
                <a:solidFill>
                  <a:srgbClr val="C00000"/>
                </a:solidFill>
              </a:rPr>
              <a:t>D</a:t>
            </a:r>
            <a:r>
              <a:rPr lang="en-US" altLang="fr-FR" sz="2000" b="1" dirty="0">
                <a:solidFill>
                  <a:srgbClr val="000099"/>
                </a:solidFill>
              </a:rPr>
              <a:t>issolved </a:t>
            </a:r>
            <a:r>
              <a:rPr lang="en-US" altLang="fr-FR" sz="2000" b="1" dirty="0">
                <a:solidFill>
                  <a:srgbClr val="C00000"/>
                </a:solidFill>
              </a:rPr>
              <a:t>I</a:t>
            </a:r>
            <a:r>
              <a:rPr lang="en-US" altLang="fr-FR" sz="2000" b="1" dirty="0">
                <a:solidFill>
                  <a:srgbClr val="000099"/>
                </a:solidFill>
              </a:rPr>
              <a:t>norganic </a:t>
            </a:r>
            <a:r>
              <a:rPr lang="en-US" altLang="fr-FR" sz="2000" b="1" dirty="0">
                <a:solidFill>
                  <a:srgbClr val="C00000"/>
                </a:solidFill>
              </a:rPr>
              <a:t>C</a:t>
            </a:r>
            <a:r>
              <a:rPr lang="en-US" altLang="fr-FR" sz="2000" b="1" dirty="0">
                <a:solidFill>
                  <a:srgbClr val="000099"/>
                </a:solidFill>
              </a:rPr>
              <a:t>arbon </a:t>
            </a:r>
            <a:r>
              <a:rPr lang="en-US" altLang="fr-FR" sz="2000" b="1" dirty="0">
                <a:solidFill>
                  <a:srgbClr val="C00000"/>
                </a:solidFill>
              </a:rPr>
              <a:t>DIC</a:t>
            </a:r>
            <a:r>
              <a:rPr lang="en-US" altLang="fr-FR" sz="2000" b="1" dirty="0">
                <a:solidFill>
                  <a:srgbClr val="000099"/>
                </a:solidFill>
              </a:rPr>
              <a:t> = </a:t>
            </a:r>
            <a:r>
              <a:rPr lang="en-US" altLang="fr-FR" sz="2000" dirty="0">
                <a:solidFill>
                  <a:srgbClr val="000099"/>
                </a:solidFill>
              </a:rPr>
              <a:t> CO</a:t>
            </a:r>
            <a:r>
              <a:rPr lang="en-US" altLang="fr-FR" sz="2000" baseline="-25000" dirty="0">
                <a:solidFill>
                  <a:srgbClr val="000099"/>
                </a:solidFill>
              </a:rPr>
              <a:t>2 </a:t>
            </a:r>
            <a:r>
              <a:rPr lang="en-US" altLang="fr-FR" sz="2000" dirty="0">
                <a:solidFill>
                  <a:srgbClr val="000099"/>
                </a:solidFill>
              </a:rPr>
              <a:t> (1%), HCO</a:t>
            </a:r>
            <a:r>
              <a:rPr lang="en-US" altLang="fr-FR" sz="2000" baseline="-25000" dirty="0">
                <a:solidFill>
                  <a:srgbClr val="000099"/>
                </a:solidFill>
              </a:rPr>
              <a:t>3</a:t>
            </a:r>
            <a:r>
              <a:rPr lang="en-US" altLang="fr-FR" sz="2000" baseline="30000" dirty="0">
                <a:solidFill>
                  <a:srgbClr val="000099"/>
                </a:solidFill>
              </a:rPr>
              <a:t>-  </a:t>
            </a:r>
            <a:r>
              <a:rPr lang="en-US" altLang="fr-FR" sz="2000" dirty="0">
                <a:solidFill>
                  <a:srgbClr val="000099"/>
                </a:solidFill>
              </a:rPr>
              <a:t>(90%), CO</a:t>
            </a:r>
            <a:r>
              <a:rPr lang="en-US" altLang="fr-FR" sz="2000" baseline="-25000" dirty="0">
                <a:solidFill>
                  <a:srgbClr val="000099"/>
                </a:solidFill>
              </a:rPr>
              <a:t>3</a:t>
            </a:r>
            <a:r>
              <a:rPr lang="en-US" altLang="fr-FR" sz="2000" baseline="30000" dirty="0">
                <a:solidFill>
                  <a:srgbClr val="000099"/>
                </a:solidFill>
              </a:rPr>
              <a:t>- -</a:t>
            </a:r>
            <a:r>
              <a:rPr lang="en-US" altLang="fr-FR" sz="2000" dirty="0">
                <a:solidFill>
                  <a:srgbClr val="000099"/>
                </a:solidFill>
              </a:rPr>
              <a:t> (9%) with Ca CO</a:t>
            </a:r>
            <a:r>
              <a:rPr lang="en-US" altLang="fr-FR" sz="2000" baseline="-25000" dirty="0">
                <a:solidFill>
                  <a:srgbClr val="000099"/>
                </a:solidFill>
              </a:rPr>
              <a:t>3</a:t>
            </a:r>
            <a:endParaRPr lang="en-US" altLang="fr-FR" sz="2000" dirty="0">
              <a:solidFill>
                <a:srgbClr val="000099"/>
              </a:solidFill>
            </a:endParaRPr>
          </a:p>
        </p:txBody>
      </p:sp>
      <p:sp>
        <p:nvSpPr>
          <p:cNvPr id="26699" name="ZoneTexte 11">
            <a:extLst>
              <a:ext uri="{FF2B5EF4-FFF2-40B4-BE49-F238E27FC236}">
                <a16:creationId xmlns:a16="http://schemas.microsoft.com/office/drawing/2014/main" id="{59BCDA84-6B20-4A01-9149-E2E66B82BBCA}"/>
              </a:ext>
            </a:extLst>
          </p:cNvPr>
          <p:cNvSpPr txBox="1">
            <a:spLocks noChangeArrowheads="1"/>
          </p:cNvSpPr>
          <p:nvPr/>
        </p:nvSpPr>
        <p:spPr bwMode="auto">
          <a:xfrm>
            <a:off x="1518317" y="3165123"/>
            <a:ext cx="9302464"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dirty="0" err="1"/>
              <a:t>Outgassing</a:t>
            </a:r>
            <a:r>
              <a:rPr lang="fr-FR" altLang="fr-FR" sz="2000" b="1" dirty="0"/>
              <a:t>: </a:t>
            </a:r>
            <a:r>
              <a:rPr lang="fr-FR" altLang="fr-FR" sz="2000" b="1" dirty="0" err="1"/>
              <a:t>sea</a:t>
            </a:r>
            <a:r>
              <a:rPr lang="fr-FR" altLang="fr-FR" sz="2000" b="1" dirty="0"/>
              <a:t> water  </a:t>
            </a:r>
            <a:r>
              <a:rPr lang="fr-FR" altLang="fr-FR" sz="2000" b="1" dirty="0">
                <a:sym typeface="Wingdings" panose="05000000000000000000" pitchFamily="2" charset="2"/>
              </a:rPr>
              <a:t> </a:t>
            </a:r>
            <a:r>
              <a:rPr lang="fr-FR" altLang="fr-FR" sz="2000" b="1" dirty="0"/>
              <a:t>air        </a:t>
            </a:r>
            <a:r>
              <a:rPr lang="fr-FR" altLang="fr-FR" sz="2000" b="1" dirty="0">
                <a:sym typeface="Wingdings" panose="05000000000000000000" pitchFamily="2" charset="2"/>
              </a:rPr>
              <a:t>≈      </a:t>
            </a:r>
            <a:r>
              <a:rPr lang="el-GR" altLang="fr-FR" sz="2000" b="1" dirty="0">
                <a:sym typeface="Wingdings" panose="05000000000000000000" pitchFamily="2" charset="2"/>
              </a:rPr>
              <a:t>α</a:t>
            </a:r>
            <a:r>
              <a:rPr lang="fr-FR" altLang="fr-FR" sz="2000" b="1" dirty="0">
                <a:sym typeface="Wingdings" panose="05000000000000000000" pitchFamily="2" charset="2"/>
              </a:rPr>
              <a:t> (</a:t>
            </a:r>
            <a:r>
              <a:rPr lang="fr-FR" altLang="fr-FR" sz="2000" b="1" dirty="0">
                <a:solidFill>
                  <a:srgbClr val="3333FF"/>
                </a:solidFill>
                <a:effectLst>
                  <a:outerShdw blurRad="38100" dist="38100" dir="2700000" algn="tl">
                    <a:srgbClr val="000000">
                      <a:alpha val="43137"/>
                    </a:srgbClr>
                  </a:outerShdw>
                </a:effectLst>
                <a:sym typeface="Wingdings" panose="05000000000000000000" pitchFamily="2" charset="2"/>
              </a:rPr>
              <a:t>p</a:t>
            </a:r>
            <a:r>
              <a:rPr lang="fr-FR" altLang="fr-FR" sz="2000" b="1" baseline="-25000" dirty="0">
                <a:solidFill>
                  <a:srgbClr val="3333FF"/>
                </a:solidFill>
                <a:effectLst>
                  <a:outerShdw blurRad="38100" dist="38100" dir="2700000" algn="tl">
                    <a:srgbClr val="000000">
                      <a:alpha val="43137"/>
                    </a:srgbClr>
                  </a:outerShdw>
                </a:effectLst>
                <a:sym typeface="Wingdings" panose="05000000000000000000" pitchFamily="2" charset="2"/>
              </a:rPr>
              <a:t>CO2 </a:t>
            </a:r>
            <a:r>
              <a:rPr lang="fr-FR" altLang="fr-FR" sz="2000" b="1" baseline="-25000" dirty="0" err="1">
                <a:solidFill>
                  <a:srgbClr val="3333FF"/>
                </a:solidFill>
                <a:effectLst>
                  <a:outerShdw blurRad="38100" dist="38100" dir="2700000" algn="tl">
                    <a:srgbClr val="000000">
                      <a:alpha val="43137"/>
                    </a:srgbClr>
                  </a:outerShdw>
                </a:effectLst>
                <a:sym typeface="Wingdings" panose="05000000000000000000" pitchFamily="2" charset="2"/>
              </a:rPr>
              <a:t>sea</a:t>
            </a:r>
            <a:r>
              <a:rPr lang="fr-FR" altLang="fr-FR" sz="2000" b="1" baseline="-25000" dirty="0">
                <a:solidFill>
                  <a:srgbClr val="3333FF"/>
                </a:solidFill>
                <a:effectLst>
                  <a:outerShdw blurRad="38100" dist="38100" dir="2700000" algn="tl">
                    <a:srgbClr val="000000">
                      <a:alpha val="43137"/>
                    </a:srgbClr>
                  </a:outerShdw>
                </a:effectLst>
                <a:sym typeface="Wingdings" panose="05000000000000000000" pitchFamily="2" charset="2"/>
              </a:rPr>
              <a:t> water </a:t>
            </a:r>
            <a:r>
              <a:rPr lang="fr-FR" altLang="fr-FR" sz="2000" b="1" dirty="0">
                <a:sym typeface="Wingdings" panose="05000000000000000000" pitchFamily="2" charset="2"/>
              </a:rPr>
              <a:t>- p</a:t>
            </a:r>
            <a:r>
              <a:rPr lang="fr-FR" altLang="fr-FR" sz="2000" b="1" baseline="-25000" dirty="0">
                <a:sym typeface="Wingdings" panose="05000000000000000000" pitchFamily="2" charset="2"/>
              </a:rPr>
              <a:t>CO2 air</a:t>
            </a:r>
            <a:r>
              <a:rPr lang="fr-FR" altLang="fr-FR" sz="2000" b="1" dirty="0">
                <a:sym typeface="Wingdings" panose="05000000000000000000" pitchFamily="2" charset="2"/>
              </a:rPr>
              <a:t>) </a:t>
            </a:r>
            <a:endParaRPr lang="fr-FR" altLang="fr-FR" sz="2000" b="1" dirty="0"/>
          </a:p>
        </p:txBody>
      </p:sp>
      <p:sp>
        <p:nvSpPr>
          <p:cNvPr id="11" name="ZoneTexte 10">
            <a:extLst>
              <a:ext uri="{FF2B5EF4-FFF2-40B4-BE49-F238E27FC236}">
                <a16:creationId xmlns:a16="http://schemas.microsoft.com/office/drawing/2014/main" id="{FA2021F2-866A-4F93-A862-3C30EB8D6B7E}"/>
              </a:ext>
            </a:extLst>
          </p:cNvPr>
          <p:cNvSpPr txBox="1">
            <a:spLocks noChangeArrowheads="1"/>
          </p:cNvSpPr>
          <p:nvPr/>
        </p:nvSpPr>
        <p:spPr bwMode="auto">
          <a:xfrm>
            <a:off x="382266" y="3584819"/>
            <a:ext cx="11675229" cy="830997"/>
          </a:xfrm>
          <a:prstGeom prst="rect">
            <a:avLst/>
          </a:prstGeom>
          <a:solidFill>
            <a:schemeClr val="bg1">
              <a:lumMod val="9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fr-FR" sz="1800" dirty="0"/>
              <a:t>Example :    </a:t>
            </a:r>
            <a:r>
              <a:rPr lang="en-US" altLang="fr-FR" sz="1800" dirty="0">
                <a:solidFill>
                  <a:srgbClr val="3333FF"/>
                </a:solidFill>
              </a:rPr>
              <a:t>p</a:t>
            </a:r>
            <a:r>
              <a:rPr lang="en-US" altLang="fr-FR" sz="1800" baseline="-25000" dirty="0">
                <a:solidFill>
                  <a:srgbClr val="3333FF"/>
                </a:solidFill>
              </a:rPr>
              <a:t>CO2 sea water </a:t>
            </a:r>
            <a:r>
              <a:rPr lang="en-US" altLang="fr-FR" sz="1800" dirty="0">
                <a:solidFill>
                  <a:srgbClr val="3333FF"/>
                </a:solidFill>
              </a:rPr>
              <a:t>= 500</a:t>
            </a:r>
            <a:r>
              <a:rPr lang="en-US" altLang="fr-FR" sz="1800" dirty="0"/>
              <a:t>;    p</a:t>
            </a:r>
            <a:r>
              <a:rPr lang="en-US" altLang="fr-FR" sz="1800" baseline="-25000" dirty="0"/>
              <a:t>CO2 air</a:t>
            </a:r>
            <a:r>
              <a:rPr lang="en-US" altLang="fr-FR" sz="1800" dirty="0"/>
              <a:t> = 400       </a:t>
            </a:r>
            <a:r>
              <a:rPr lang="en-US" altLang="fr-FR" sz="2400" b="1" u="sng" dirty="0">
                <a:solidFill>
                  <a:srgbClr val="C00000"/>
                </a:solidFill>
              </a:rPr>
              <a:t>+1°C</a:t>
            </a:r>
            <a:r>
              <a:rPr lang="en-US" altLang="fr-FR" sz="2000" b="1" u="sng" dirty="0">
                <a:solidFill>
                  <a:srgbClr val="C00000"/>
                </a:solidFill>
              </a:rPr>
              <a:t> </a:t>
            </a:r>
            <a:r>
              <a:rPr lang="en-US" altLang="fr-FR" sz="1800" dirty="0">
                <a:sym typeface="Wingdings" panose="05000000000000000000" pitchFamily="2" charset="2"/>
              </a:rPr>
              <a:t> </a:t>
            </a:r>
            <a:r>
              <a:rPr lang="en-US" altLang="fr-FR" sz="1800" dirty="0">
                <a:solidFill>
                  <a:srgbClr val="3333FF"/>
                </a:solidFill>
                <a:sym typeface="Wingdings" panose="05000000000000000000" pitchFamily="2" charset="2"/>
              </a:rPr>
              <a:t>+4% on p</a:t>
            </a:r>
            <a:r>
              <a:rPr lang="en-US" altLang="fr-FR" sz="1800" baseline="-25000" dirty="0">
                <a:solidFill>
                  <a:srgbClr val="3333FF"/>
                </a:solidFill>
                <a:sym typeface="Wingdings" panose="05000000000000000000" pitchFamily="2" charset="2"/>
              </a:rPr>
              <a:t>CO2 sea water</a:t>
            </a:r>
          </a:p>
          <a:p>
            <a:pPr algn="ctr" eaLnBrk="1" hangingPunct="1">
              <a:spcBef>
                <a:spcPct val="0"/>
              </a:spcBef>
              <a:buFontTx/>
              <a:buNone/>
            </a:pPr>
            <a:r>
              <a:rPr lang="en-US" altLang="fr-FR" sz="2000" b="1" dirty="0">
                <a:sym typeface="Wingdings" panose="05000000000000000000" pitchFamily="2" charset="2"/>
              </a:rPr>
              <a:t>Outgassing grows </a:t>
            </a:r>
            <a:r>
              <a:rPr lang="en-US" altLang="fr-FR" sz="2000" b="1" u="sng" dirty="0">
                <a:solidFill>
                  <a:srgbClr val="C00000"/>
                </a:solidFill>
                <a:sym typeface="Wingdings" panose="05000000000000000000" pitchFamily="2" charset="2"/>
              </a:rPr>
              <a:t>by </a:t>
            </a:r>
            <a:r>
              <a:rPr lang="en-US" altLang="fr-FR" sz="2400" b="1" u="sng" dirty="0">
                <a:solidFill>
                  <a:srgbClr val="C00000"/>
                </a:solidFill>
                <a:sym typeface="Wingdings" panose="05000000000000000000" pitchFamily="2" charset="2"/>
              </a:rPr>
              <a:t>20%</a:t>
            </a:r>
            <a:r>
              <a:rPr lang="en-US" altLang="fr-FR" sz="2000" b="1" dirty="0">
                <a:sym typeface="Wingdings" panose="05000000000000000000" pitchFamily="2" charset="2"/>
              </a:rPr>
              <a:t> from  α (500 – 400)    = 100 α       to       α (500 x1,04 – 400) = 120 α </a:t>
            </a:r>
            <a:endParaRPr lang="en-US" altLang="fr-FR" sz="2000" b="1" u="sng" dirty="0"/>
          </a:p>
        </p:txBody>
      </p:sp>
      <p:sp>
        <p:nvSpPr>
          <p:cNvPr id="12" name="ZoneTexte 11">
            <a:extLst>
              <a:ext uri="{FF2B5EF4-FFF2-40B4-BE49-F238E27FC236}">
                <a16:creationId xmlns:a16="http://schemas.microsoft.com/office/drawing/2014/main" id="{80C54B58-E97D-418F-90E7-26CB380C093B}"/>
              </a:ext>
            </a:extLst>
          </p:cNvPr>
          <p:cNvSpPr txBox="1"/>
          <p:nvPr/>
        </p:nvSpPr>
        <p:spPr>
          <a:xfrm>
            <a:off x="10727854" y="1641516"/>
            <a:ext cx="1415727" cy="707886"/>
          </a:xfrm>
          <a:prstGeom prst="rect">
            <a:avLst/>
          </a:prstGeom>
          <a:noFill/>
        </p:spPr>
        <p:txBody>
          <a:bodyPr wrap="square">
            <a:spAutoFit/>
          </a:bodyPr>
          <a:lstStyle/>
          <a:p>
            <a:pPr algn="ctr" eaLnBrk="1" hangingPunct="1">
              <a:defRPr/>
            </a:pPr>
            <a:r>
              <a:rPr lang="fr-FR" sz="1000" dirty="0">
                <a:solidFill>
                  <a:srgbClr val="C00000"/>
                </a:solidFill>
              </a:rPr>
              <a:t>400 µatm =</a:t>
            </a:r>
          </a:p>
          <a:p>
            <a:pPr algn="ctr" eaLnBrk="1" hangingPunct="1">
              <a:defRPr/>
            </a:pPr>
            <a:r>
              <a:rPr lang="fr-FR" sz="1000" dirty="0">
                <a:solidFill>
                  <a:srgbClr val="C00000"/>
                </a:solidFill>
              </a:rPr>
              <a:t>1972 µmole/kg @30°C </a:t>
            </a:r>
          </a:p>
          <a:p>
            <a:pPr algn="ctr" eaLnBrk="1" hangingPunct="1">
              <a:defRPr/>
            </a:pPr>
            <a:r>
              <a:rPr lang="fr-FR" sz="1000" dirty="0">
                <a:solidFill>
                  <a:srgbClr val="C00000"/>
                </a:solidFill>
              </a:rPr>
              <a:t>&amp; </a:t>
            </a:r>
          </a:p>
          <a:p>
            <a:pPr marL="228600" indent="-228600" algn="ctr">
              <a:buFontTx/>
              <a:buAutoNum type="arabicPlain" startAt="2224"/>
              <a:defRPr/>
            </a:pPr>
            <a:r>
              <a:rPr lang="fr-FR" sz="1000" dirty="0">
                <a:solidFill>
                  <a:srgbClr val="C00000"/>
                </a:solidFill>
              </a:rPr>
              <a:t> µmole/kg @0°C</a:t>
            </a:r>
          </a:p>
        </p:txBody>
      </p:sp>
      <p:sp>
        <p:nvSpPr>
          <p:cNvPr id="4" name="ZoneTexte 3">
            <a:extLst>
              <a:ext uri="{FF2B5EF4-FFF2-40B4-BE49-F238E27FC236}">
                <a16:creationId xmlns:a16="http://schemas.microsoft.com/office/drawing/2014/main" id="{708C949B-9F27-470C-ADAA-6A0100BC328C}"/>
              </a:ext>
            </a:extLst>
          </p:cNvPr>
          <p:cNvSpPr txBox="1"/>
          <p:nvPr/>
        </p:nvSpPr>
        <p:spPr>
          <a:xfrm>
            <a:off x="247762" y="1410683"/>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 </a:t>
            </a:r>
          </a:p>
        </p:txBody>
      </p:sp>
      <p:sp>
        <p:nvSpPr>
          <p:cNvPr id="14" name="Rectangle 13">
            <a:extLst>
              <a:ext uri="{FF2B5EF4-FFF2-40B4-BE49-F238E27FC236}">
                <a16:creationId xmlns:a16="http://schemas.microsoft.com/office/drawing/2014/main" id="{D4AA9EC4-E008-4DE7-AA57-CCC56602808F}"/>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5" name="Ellipse 4">
            <a:extLst>
              <a:ext uri="{FF2B5EF4-FFF2-40B4-BE49-F238E27FC236}">
                <a16:creationId xmlns:a16="http://schemas.microsoft.com/office/drawing/2014/main" id="{E63BC0AC-338B-4C8A-885D-01C393539DB8}"/>
              </a:ext>
            </a:extLst>
          </p:cNvPr>
          <p:cNvSpPr/>
          <p:nvPr/>
        </p:nvSpPr>
        <p:spPr>
          <a:xfrm>
            <a:off x="5110560" y="1243457"/>
            <a:ext cx="1922538" cy="9395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a:extLst>
              <a:ext uri="{FF2B5EF4-FFF2-40B4-BE49-F238E27FC236}">
                <a16:creationId xmlns:a16="http://schemas.microsoft.com/office/drawing/2014/main" id="{3CA844AC-95D6-420A-9D67-A319445581C8}"/>
              </a:ext>
            </a:extLst>
          </p:cNvPr>
          <p:cNvSpPr/>
          <p:nvPr/>
        </p:nvSpPr>
        <p:spPr>
          <a:xfrm>
            <a:off x="8694674" y="1216789"/>
            <a:ext cx="1951533" cy="9395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A9DFEA6-01DB-4D24-8883-86D408A461E7}"/>
              </a:ext>
            </a:extLst>
          </p:cNvPr>
          <p:cNvSpPr txBox="1"/>
          <p:nvPr/>
        </p:nvSpPr>
        <p:spPr>
          <a:xfrm>
            <a:off x="468351" y="4674271"/>
            <a:ext cx="11122961" cy="1569660"/>
          </a:xfrm>
          <a:prstGeom prst="rect">
            <a:avLst/>
          </a:prstGeom>
          <a:noFill/>
          <a:ln w="57150">
            <a:solidFill>
              <a:srgbClr val="FF0000"/>
            </a:solidFill>
          </a:ln>
        </p:spPr>
        <p:txBody>
          <a:bodyPr wrap="square" rtlCol="0">
            <a:spAutoFit/>
          </a:bodyPr>
          <a:lstStyle/>
          <a:p>
            <a:r>
              <a:rPr lang="en-US" sz="2400" dirty="0">
                <a:solidFill>
                  <a:srgbClr val="C00000"/>
                </a:solidFill>
              </a:rPr>
              <a:t>Frauds and obfuscation: </a:t>
            </a:r>
            <a:r>
              <a:rPr lang="en-US" sz="2400" dirty="0"/>
              <a:t>(Bert Bolin, 1960; Roger Revelle, 1965)</a:t>
            </a:r>
          </a:p>
          <a:p>
            <a:pPr algn="ctr"/>
            <a:r>
              <a:rPr lang="en-US" sz="2400" dirty="0"/>
              <a:t>(1) Revelle’s   relation    dp</a:t>
            </a:r>
            <a:r>
              <a:rPr lang="en-US" sz="2400" baseline="-25000" dirty="0"/>
              <a:t>CO2</a:t>
            </a:r>
            <a:r>
              <a:rPr lang="en-US" sz="2400" dirty="0"/>
              <a:t> / p</a:t>
            </a:r>
            <a:r>
              <a:rPr lang="en-US" sz="2400" baseline="-25000" dirty="0"/>
              <a:t>CO2</a:t>
            </a:r>
            <a:r>
              <a:rPr lang="en-US" sz="2400" dirty="0"/>
              <a:t> = {8 to 12} d DIC/ DIC</a:t>
            </a:r>
          </a:p>
          <a:p>
            <a:r>
              <a:rPr lang="en-US" sz="2400" dirty="0"/>
              <a:t> [</a:t>
            </a:r>
            <a:r>
              <a:rPr lang="en-US" sz="2400" i="1" dirty="0">
                <a:solidFill>
                  <a:srgbClr val="C00000"/>
                </a:solidFill>
              </a:rPr>
              <a:t>applies in a bottle with sea water and air,  NOT globally … unless oceans do not move!</a:t>
            </a:r>
            <a:r>
              <a:rPr lang="en-US" sz="2400" dirty="0"/>
              <a:t>]</a:t>
            </a:r>
          </a:p>
          <a:p>
            <a:pPr algn="ctr"/>
            <a:r>
              <a:rPr lang="en-US" sz="2400" dirty="0"/>
              <a:t>(2)  the surface ocean does NOT exchange carbon with the deep ocean</a:t>
            </a:r>
          </a:p>
        </p:txBody>
      </p:sp>
    </p:spTree>
    <p:extLst>
      <p:ext uri="{BB962C8B-B14F-4D97-AF65-F5344CB8AC3E}">
        <p14:creationId xmlns:p14="http://schemas.microsoft.com/office/powerpoint/2010/main" val="1248034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99"/>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ox(in)">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9"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9C65AFF9-36E3-4FD3-9F3D-D425DF07379D}"/>
              </a:ext>
            </a:extLst>
          </p:cNvPr>
          <p:cNvPicPr>
            <a:picLocks noChangeAspect="1"/>
          </p:cNvPicPr>
          <p:nvPr/>
        </p:nvPicPr>
        <p:blipFill>
          <a:blip r:embed="rId3"/>
          <a:stretch>
            <a:fillRect/>
          </a:stretch>
        </p:blipFill>
        <p:spPr>
          <a:xfrm>
            <a:off x="74931" y="3548796"/>
            <a:ext cx="3334378" cy="1945461"/>
          </a:xfrm>
          <a:prstGeom prst="rect">
            <a:avLst/>
          </a:prstGeom>
          <a:ln w="28575">
            <a:solidFill>
              <a:schemeClr val="tx2"/>
            </a:solidFill>
          </a:ln>
        </p:spPr>
      </p:pic>
      <p:sp>
        <p:nvSpPr>
          <p:cNvPr id="40962" name="Espace réservé du numéro de diapositive 1">
            <a:extLst>
              <a:ext uri="{FF2B5EF4-FFF2-40B4-BE49-F238E27FC236}">
                <a16:creationId xmlns:a16="http://schemas.microsoft.com/office/drawing/2014/main" id="{E2C7453E-9577-4A7C-9863-5CDDA394CC15}"/>
              </a:ext>
            </a:extLst>
          </p:cNvPr>
          <p:cNvSpPr>
            <a:spLocks noGrp="1"/>
          </p:cNvSpPr>
          <p:nvPr>
            <p:ph type="sldNum" sz="quarter" idx="12"/>
          </p:nvPr>
        </p:nvSpPr>
        <p:spPr>
          <a:xfrm>
            <a:off x="11731672" y="6327665"/>
            <a:ext cx="468312" cy="40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CACC46-EE59-459B-92EF-3EB5C3F1882C}" type="slidenum">
              <a:rPr lang="fr-FR" altLang="fr-FR" sz="1400"/>
              <a:pPr>
                <a:spcBef>
                  <a:spcPct val="0"/>
                </a:spcBef>
                <a:buFontTx/>
                <a:buNone/>
              </a:pPr>
              <a:t>5</a:t>
            </a:fld>
            <a:endParaRPr lang="fr-FR" altLang="fr-FR" sz="1400" dirty="0"/>
          </a:p>
        </p:txBody>
      </p:sp>
      <p:pic>
        <p:nvPicPr>
          <p:cNvPr id="40963" name="Picture 3">
            <a:extLst>
              <a:ext uri="{FF2B5EF4-FFF2-40B4-BE49-F238E27FC236}">
                <a16:creationId xmlns:a16="http://schemas.microsoft.com/office/drawing/2014/main" id="{8B31E090-F638-4446-8036-B26C6D619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736" y="4055748"/>
            <a:ext cx="5383211" cy="316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a:extLst>
              <a:ext uri="{FF2B5EF4-FFF2-40B4-BE49-F238E27FC236}">
                <a16:creationId xmlns:a16="http://schemas.microsoft.com/office/drawing/2014/main" id="{51480D52-FEBD-48E4-87EE-9D8C032F7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2086" y="4249989"/>
            <a:ext cx="3200992" cy="247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1700B44D-4D14-48FF-9EB2-00F2FA6B5211}"/>
              </a:ext>
            </a:extLst>
          </p:cNvPr>
          <p:cNvSpPr txBox="1"/>
          <p:nvPr/>
        </p:nvSpPr>
        <p:spPr>
          <a:xfrm>
            <a:off x="8265581" y="3915900"/>
            <a:ext cx="3600450" cy="338138"/>
          </a:xfrm>
          <a:prstGeom prst="rect">
            <a:avLst/>
          </a:prstGeom>
          <a:solidFill>
            <a:schemeClr val="bg1">
              <a:lumMod val="95000"/>
            </a:schemeClr>
          </a:solidFill>
        </p:spPr>
        <p:txBody>
          <a:bodyPr>
            <a:spAutoFit/>
          </a:bodyPr>
          <a:lstStyle/>
          <a:p>
            <a:pPr eaLnBrk="1" hangingPunct="1">
              <a:defRPr/>
            </a:pPr>
            <a:r>
              <a:rPr lang="fr-FR" sz="1600" dirty="0">
                <a:effectLst>
                  <a:outerShdw blurRad="38100" dist="38100" dir="2700000" algn="tl">
                    <a:srgbClr val="000000">
                      <a:alpha val="43137"/>
                    </a:srgbClr>
                  </a:outerShdw>
                </a:effectLst>
                <a:latin typeface="Arial" charset="0"/>
                <a:cs typeface="Arial" charset="0"/>
              </a:rPr>
              <a:t>IPCC  AR5 2013 </a:t>
            </a:r>
            <a:r>
              <a:rPr lang="fr-FR" sz="1600" dirty="0">
                <a:latin typeface="Arial" charset="0"/>
                <a:cs typeface="Arial" charset="0"/>
              </a:rPr>
              <a:t>figure 6-1 page 471</a:t>
            </a:r>
          </a:p>
        </p:txBody>
      </p:sp>
      <p:sp>
        <p:nvSpPr>
          <p:cNvPr id="8" name="ZoneTexte 7">
            <a:extLst>
              <a:ext uri="{FF2B5EF4-FFF2-40B4-BE49-F238E27FC236}">
                <a16:creationId xmlns:a16="http://schemas.microsoft.com/office/drawing/2014/main" id="{0F6012DF-BFD1-48A4-BA69-8CF0D96DC1CF}"/>
              </a:ext>
            </a:extLst>
          </p:cNvPr>
          <p:cNvSpPr txBox="1"/>
          <p:nvPr/>
        </p:nvSpPr>
        <p:spPr>
          <a:xfrm>
            <a:off x="3735556" y="3873956"/>
            <a:ext cx="4248150" cy="338137"/>
          </a:xfrm>
          <a:prstGeom prst="rect">
            <a:avLst/>
          </a:prstGeom>
          <a:solidFill>
            <a:schemeClr val="bg1">
              <a:lumMod val="95000"/>
            </a:schemeClr>
          </a:solidFill>
        </p:spPr>
        <p:txBody>
          <a:bodyPr>
            <a:spAutoFit/>
          </a:bodyPr>
          <a:lstStyle/>
          <a:p>
            <a:pPr algn="ctr" eaLnBrk="1" hangingPunct="1">
              <a:defRPr/>
            </a:pPr>
            <a:r>
              <a:rPr lang="fr-FR" sz="1600" dirty="0">
                <a:effectLst>
                  <a:outerShdw blurRad="38100" dist="38100" dir="2700000" algn="tl">
                    <a:srgbClr val="000000">
                      <a:alpha val="43137"/>
                    </a:srgbClr>
                  </a:outerShdw>
                </a:effectLst>
                <a:latin typeface="Arial" charset="0"/>
                <a:cs typeface="Arial" charset="0"/>
              </a:rPr>
              <a:t>IPCC  FAR-AR1 1990</a:t>
            </a:r>
            <a:endParaRPr lang="fr-FR" sz="1600" dirty="0">
              <a:latin typeface="Arial" charset="0"/>
              <a:cs typeface="Arial" charset="0"/>
            </a:endParaRPr>
          </a:p>
        </p:txBody>
      </p:sp>
      <p:sp>
        <p:nvSpPr>
          <p:cNvPr id="9" name="Ellipse 8">
            <a:extLst>
              <a:ext uri="{FF2B5EF4-FFF2-40B4-BE49-F238E27FC236}">
                <a16:creationId xmlns:a16="http://schemas.microsoft.com/office/drawing/2014/main" id="{F2F96EDC-7946-41A2-BBF9-203D46FCB696}"/>
              </a:ext>
            </a:extLst>
          </p:cNvPr>
          <p:cNvSpPr/>
          <p:nvPr/>
        </p:nvSpPr>
        <p:spPr>
          <a:xfrm>
            <a:off x="7039852" y="5669914"/>
            <a:ext cx="863600"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4040" name="Rectangle 9">
            <a:extLst>
              <a:ext uri="{FF2B5EF4-FFF2-40B4-BE49-F238E27FC236}">
                <a16:creationId xmlns:a16="http://schemas.microsoft.com/office/drawing/2014/main" id="{E3EA2112-E5A5-4622-B753-0B9B2F779D34}"/>
              </a:ext>
            </a:extLst>
          </p:cNvPr>
          <p:cNvSpPr>
            <a:spLocks noChangeArrowheads="1"/>
          </p:cNvSpPr>
          <p:nvPr/>
        </p:nvSpPr>
        <p:spPr bwMode="auto">
          <a:xfrm>
            <a:off x="2221491" y="35645"/>
            <a:ext cx="9808901" cy="347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buFontTx/>
              <a:buNone/>
            </a:pPr>
            <a:r>
              <a:rPr lang="fr-FR" altLang="fr-FR" sz="2000" b="1" dirty="0">
                <a:solidFill>
                  <a:srgbClr val="C00000"/>
                </a:solidFill>
                <a:cs typeface="Times New Roman" panose="02020603050405020304" pitchFamily="18" charset="0"/>
              </a:rPr>
              <a:t>Fact 2: </a:t>
            </a:r>
            <a:r>
              <a:rPr lang="fr-FR" altLang="fr-FR" sz="2000" dirty="0">
                <a:solidFill>
                  <a:srgbClr val="C00000"/>
                </a:solidFill>
                <a:cs typeface="Times New Roman" panose="02020603050405020304" pitchFamily="18" charset="0"/>
              </a:rPr>
              <a:t> </a:t>
            </a:r>
            <a:r>
              <a:rPr lang="fr-FR" altLang="fr-FR" sz="1000" dirty="0">
                <a:solidFill>
                  <a:srgbClr val="000000"/>
                </a:solidFill>
                <a:cs typeface="Times New Roman" panose="02020603050405020304" pitchFamily="18" charset="0"/>
              </a:rPr>
              <a:t>Marina</a:t>
            </a:r>
            <a:r>
              <a:rPr lang="fr-FR" altLang="fr-FR" sz="1200" dirty="0">
                <a:solidFill>
                  <a:srgbClr val="000000"/>
                </a:solidFill>
                <a:cs typeface="Times New Roman" panose="02020603050405020304" pitchFamily="18" charset="0"/>
              </a:rPr>
              <a:t> Levy et al</a:t>
            </a:r>
            <a:r>
              <a:rPr lang="fr-FR" altLang="fr-FR" sz="1400" b="1" dirty="0">
                <a:solidFill>
                  <a:srgbClr val="000000"/>
                </a:solidFill>
                <a:cs typeface="Times New Roman" panose="02020603050405020304" pitchFamily="18" charset="0"/>
              </a:rPr>
              <a:t>. (2013) </a:t>
            </a:r>
            <a:r>
              <a:rPr lang="fr-FR" altLang="fr-FR" sz="2000" b="1" dirty="0">
                <a:solidFill>
                  <a:srgbClr val="000000"/>
                </a:solidFill>
                <a:cs typeface="Times New Roman" panose="02020603050405020304" pitchFamily="18" charset="0"/>
              </a:rPr>
              <a:t>… </a:t>
            </a:r>
            <a:r>
              <a:rPr lang="en-US" sz="2000" i="1" dirty="0"/>
              <a:t>climatological physical fluxes of dissolved inorganic carbon (DIC) are two orders of magnitude larger than the other carbon fluxes … </a:t>
            </a:r>
          </a:p>
          <a:p>
            <a:pPr>
              <a:lnSpc>
                <a:spcPct val="120000"/>
              </a:lnSpc>
              <a:spcBef>
                <a:spcPct val="0"/>
              </a:spcBef>
              <a:buFontTx/>
              <a:buNone/>
            </a:pPr>
            <a:r>
              <a:rPr lang="en-US" sz="2000" i="1" dirty="0"/>
              <a:t> At </a:t>
            </a:r>
            <a:r>
              <a:rPr lang="en-US" sz="2000" b="1" i="1" dirty="0">
                <a:highlight>
                  <a:srgbClr val="FFFF00"/>
                </a:highlight>
              </a:rPr>
              <a:t>temperate latitudes</a:t>
            </a:r>
            <a:r>
              <a:rPr lang="en-US" sz="2000" b="1" i="1" dirty="0"/>
              <a:t>, the </a:t>
            </a:r>
            <a:r>
              <a:rPr lang="en-US" sz="2000" b="1" i="1" dirty="0">
                <a:highlight>
                  <a:srgbClr val="FFFF00"/>
                </a:highlight>
              </a:rPr>
              <a:t>subduction of DIC </a:t>
            </a:r>
            <a:r>
              <a:rPr lang="en-US" sz="2000" i="1" dirty="0"/>
              <a:t>and to a much lesser extent (&lt;10%) the sinking of particles </a:t>
            </a:r>
            <a:r>
              <a:rPr lang="en-US" sz="2000" b="1" i="1" dirty="0">
                <a:highlight>
                  <a:srgbClr val="FFFF00"/>
                </a:highlight>
              </a:rPr>
              <a:t>maintain CO</a:t>
            </a:r>
            <a:r>
              <a:rPr lang="en-US" sz="2000" b="1" i="1" baseline="-25000" dirty="0">
                <a:highlight>
                  <a:srgbClr val="FFFF00"/>
                </a:highlight>
              </a:rPr>
              <a:t>2</a:t>
            </a:r>
            <a:r>
              <a:rPr lang="en-US" sz="2000" b="1" i="1" dirty="0">
                <a:highlight>
                  <a:srgbClr val="FFFF00"/>
                </a:highlight>
              </a:rPr>
              <a:t> </a:t>
            </a:r>
            <a:r>
              <a:rPr lang="en-US" sz="2000" b="1" i="1" dirty="0" err="1">
                <a:highlight>
                  <a:srgbClr val="FFFF00"/>
                </a:highlight>
              </a:rPr>
              <a:t>undersaturation</a:t>
            </a:r>
            <a:r>
              <a:rPr lang="en-US" sz="2000" b="1" i="1" dirty="0"/>
              <a:t>,</a:t>
            </a:r>
            <a:r>
              <a:rPr lang="en-US" sz="2000" i="1" dirty="0"/>
              <a:t> whereas </a:t>
            </a:r>
            <a:r>
              <a:rPr lang="en-US" sz="2000" b="1" i="1" dirty="0">
                <a:highlight>
                  <a:srgbClr val="FFFF00"/>
                </a:highlight>
              </a:rPr>
              <a:t>DIC is obducted back to the surface in the tropical band (75%)</a:t>
            </a:r>
            <a:r>
              <a:rPr lang="en-US" sz="2000" b="1" i="1" dirty="0"/>
              <a:t> </a:t>
            </a:r>
            <a:r>
              <a:rPr lang="en-US" sz="2000" i="1" dirty="0"/>
              <a:t>and Southern Ocean (25%). </a:t>
            </a:r>
            <a:endParaRPr lang="en-US" sz="2000" dirty="0"/>
          </a:p>
          <a:p>
            <a:pPr>
              <a:lnSpc>
                <a:spcPct val="120000"/>
              </a:lnSpc>
              <a:buNone/>
            </a:pPr>
            <a:r>
              <a:rPr lang="en-US" sz="2000" i="1" dirty="0"/>
              <a:t>At the global scale, these two large counter-balancing fluxes of DIC amount to </a:t>
            </a:r>
            <a:r>
              <a:rPr lang="en-US" sz="2000" b="1" i="1" u="sng" dirty="0">
                <a:effectLst>
                  <a:outerShdw blurRad="38100" dist="38100" dir="2700000" algn="tl">
                    <a:srgbClr val="000000">
                      <a:alpha val="43137"/>
                    </a:srgbClr>
                  </a:outerShdw>
                </a:effectLst>
              </a:rPr>
              <a:t>+</a:t>
            </a:r>
            <a:r>
              <a:rPr lang="en-US" sz="2000" b="1" i="1" u="sng" dirty="0">
                <a:highlight>
                  <a:srgbClr val="FFFF00"/>
                </a:highlight>
              </a:rPr>
              <a:t>275.5 Gt-C /</a:t>
            </a:r>
            <a:r>
              <a:rPr lang="en-US" sz="2000" b="1" i="1" u="sng" dirty="0" err="1">
                <a:highlight>
                  <a:srgbClr val="FFFF00"/>
                </a:highlight>
              </a:rPr>
              <a:t>yr</a:t>
            </a:r>
            <a:r>
              <a:rPr lang="en-US" sz="2000" b="1" i="1" u="sng" dirty="0">
                <a:highlight>
                  <a:srgbClr val="FFFF00"/>
                </a:highlight>
              </a:rPr>
              <a:t> </a:t>
            </a:r>
            <a:r>
              <a:rPr lang="en-US" sz="2000" i="1" dirty="0">
                <a:highlight>
                  <a:srgbClr val="FFFF00"/>
                </a:highlight>
              </a:rPr>
              <a:t>for the </a:t>
            </a:r>
            <a:r>
              <a:rPr lang="en-US" sz="2000" b="1" i="1" dirty="0">
                <a:highlight>
                  <a:srgbClr val="FFFF00"/>
                </a:highlight>
              </a:rPr>
              <a:t>supply by obduction </a:t>
            </a:r>
            <a:r>
              <a:rPr lang="en-US" sz="2000" i="1" dirty="0">
                <a:highlight>
                  <a:srgbClr val="FFFF00"/>
                </a:highlight>
              </a:rPr>
              <a:t>and </a:t>
            </a:r>
            <a:r>
              <a:rPr lang="en-US" sz="2000" b="1" i="1" u="sng" dirty="0">
                <a:highlight>
                  <a:srgbClr val="FFFF00"/>
                </a:highlight>
              </a:rPr>
              <a:t>–264.5 Gt-C/ </a:t>
            </a:r>
            <a:r>
              <a:rPr lang="en-US" sz="2000" b="1" i="1" u="sng" dirty="0" err="1">
                <a:highlight>
                  <a:srgbClr val="FFFF00"/>
                </a:highlight>
              </a:rPr>
              <a:t>yr</a:t>
            </a:r>
            <a:r>
              <a:rPr lang="en-US" sz="2000" b="1" i="1" u="sng" dirty="0">
                <a:highlight>
                  <a:srgbClr val="FFFF00"/>
                </a:highlight>
              </a:rPr>
              <a:t> </a:t>
            </a:r>
            <a:r>
              <a:rPr lang="en-US" sz="2000" i="1" dirty="0">
                <a:highlight>
                  <a:srgbClr val="FFFF00"/>
                </a:highlight>
              </a:rPr>
              <a:t>for the </a:t>
            </a:r>
            <a:r>
              <a:rPr lang="en-US" sz="2000" b="1" i="1" dirty="0">
                <a:highlight>
                  <a:srgbClr val="FFFF00"/>
                </a:highlight>
              </a:rPr>
              <a:t>removal by subduction </a:t>
            </a:r>
            <a:r>
              <a:rPr lang="en-US" sz="2000" i="1" dirty="0"/>
              <a:t>which </a:t>
            </a:r>
            <a:r>
              <a:rPr lang="en-US" sz="2000" b="1" i="1" dirty="0"/>
              <a:t>is 3 to 5 times larger than previous estimates</a:t>
            </a:r>
            <a:r>
              <a:rPr lang="en-US" sz="2000" dirty="0"/>
              <a:t>.“  </a:t>
            </a:r>
            <a:r>
              <a:rPr lang="fr-FR" altLang="fr-FR" sz="1050" dirty="0"/>
              <a:t>M. Levy, L. Bopp, P. Karleskind, L. Resplandy, C. Ethe, and F. Pinsard (2013), </a:t>
            </a:r>
            <a:r>
              <a:rPr lang="fr-FR" altLang="fr-FR" sz="1050" i="1" dirty="0"/>
              <a:t>Physical pathways for carbon transfers between the surface mixed layer and the ocean interior, Global Biogeochem. Cycles, 27, 1001–1012, doi:10.1002/gbc.20092 </a:t>
            </a:r>
            <a:endParaRPr lang="fr-FR" altLang="fr-FR" sz="1600" b="1" dirty="0">
              <a:solidFill>
                <a:srgbClr val="FF0000"/>
              </a:solidFill>
            </a:endParaRPr>
          </a:p>
        </p:txBody>
      </p:sp>
      <p:sp>
        <p:nvSpPr>
          <p:cNvPr id="40969" name="ZoneTexte 10">
            <a:extLst>
              <a:ext uri="{FF2B5EF4-FFF2-40B4-BE49-F238E27FC236}">
                <a16:creationId xmlns:a16="http://schemas.microsoft.com/office/drawing/2014/main" id="{9B0F386F-CA37-4864-AB44-1BD2463CE3F1}"/>
              </a:ext>
            </a:extLst>
          </p:cNvPr>
          <p:cNvSpPr txBox="1">
            <a:spLocks noChangeArrowheads="1"/>
          </p:cNvSpPr>
          <p:nvPr/>
        </p:nvSpPr>
        <p:spPr bwMode="auto">
          <a:xfrm>
            <a:off x="63161" y="3521787"/>
            <a:ext cx="11872557" cy="400110"/>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fr-FR" sz="2000" b="1" dirty="0"/>
              <a:t>Deceptions &amp; frauds:  Roger Revelle (1965)  and IPCC </a:t>
            </a:r>
          </a:p>
        </p:txBody>
      </p:sp>
      <p:sp>
        <p:nvSpPr>
          <p:cNvPr id="11" name="Ellipse 10">
            <a:extLst>
              <a:ext uri="{FF2B5EF4-FFF2-40B4-BE49-F238E27FC236}">
                <a16:creationId xmlns:a16="http://schemas.microsoft.com/office/drawing/2014/main" id="{0441C34C-0A47-4344-9953-46429D3EA1B2}"/>
              </a:ext>
            </a:extLst>
          </p:cNvPr>
          <p:cNvSpPr/>
          <p:nvPr/>
        </p:nvSpPr>
        <p:spPr>
          <a:xfrm>
            <a:off x="344155" y="1088253"/>
            <a:ext cx="1728778" cy="6274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2" name="ZoneTexte 1">
            <a:extLst>
              <a:ext uri="{FF2B5EF4-FFF2-40B4-BE49-F238E27FC236}">
                <a16:creationId xmlns:a16="http://schemas.microsoft.com/office/drawing/2014/main" id="{E964781D-B50A-4D64-A720-22BC86CB65CA}"/>
              </a:ext>
            </a:extLst>
          </p:cNvPr>
          <p:cNvSpPr txBox="1"/>
          <p:nvPr/>
        </p:nvSpPr>
        <p:spPr>
          <a:xfrm>
            <a:off x="1451915" y="1167776"/>
            <a:ext cx="595250" cy="369332"/>
          </a:xfrm>
          <a:prstGeom prst="rect">
            <a:avLst/>
          </a:prstGeom>
          <a:noFill/>
        </p:spPr>
        <p:txBody>
          <a:bodyPr wrap="square" rtlCol="0">
            <a:spAutoFit/>
          </a:bodyPr>
          <a:lstStyle/>
          <a:p>
            <a:pPr algn="ctr"/>
            <a:r>
              <a:rPr lang="fr-FR" dirty="0"/>
              <a:t>276</a:t>
            </a:r>
            <a:endParaRPr lang="en-US" dirty="0"/>
          </a:p>
        </p:txBody>
      </p:sp>
      <p:sp>
        <p:nvSpPr>
          <p:cNvPr id="3" name="Flèche : droite 2">
            <a:extLst>
              <a:ext uri="{FF2B5EF4-FFF2-40B4-BE49-F238E27FC236}">
                <a16:creationId xmlns:a16="http://schemas.microsoft.com/office/drawing/2014/main" id="{DF9ECF18-3B27-4E7B-BCF2-0A397D8A09F7}"/>
              </a:ext>
            </a:extLst>
          </p:cNvPr>
          <p:cNvSpPr/>
          <p:nvPr/>
        </p:nvSpPr>
        <p:spPr>
          <a:xfrm rot="16200000">
            <a:off x="1087027" y="1288109"/>
            <a:ext cx="748854" cy="15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 droite 15">
            <a:extLst>
              <a:ext uri="{FF2B5EF4-FFF2-40B4-BE49-F238E27FC236}">
                <a16:creationId xmlns:a16="http://schemas.microsoft.com/office/drawing/2014/main" id="{94EE8E11-1091-43B6-9492-A72BB6244B36}"/>
              </a:ext>
            </a:extLst>
          </p:cNvPr>
          <p:cNvSpPr/>
          <p:nvPr/>
        </p:nvSpPr>
        <p:spPr>
          <a:xfrm rot="5400000">
            <a:off x="164673" y="1282114"/>
            <a:ext cx="736864" cy="15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82E4B210-0ED2-455C-9308-8DC7E19D99D0}"/>
              </a:ext>
            </a:extLst>
          </p:cNvPr>
          <p:cNvSpPr txBox="1"/>
          <p:nvPr/>
        </p:nvSpPr>
        <p:spPr>
          <a:xfrm>
            <a:off x="188432" y="517185"/>
            <a:ext cx="1967851" cy="461665"/>
          </a:xfrm>
          <a:prstGeom prst="rect">
            <a:avLst/>
          </a:prstGeom>
          <a:solidFill>
            <a:schemeClr val="accent1">
              <a:lumMod val="20000"/>
              <a:lumOff val="80000"/>
            </a:schemeClr>
          </a:solidFill>
        </p:spPr>
        <p:txBody>
          <a:bodyPr wrap="square" rtlCol="0">
            <a:spAutoFit/>
          </a:bodyPr>
          <a:lstStyle/>
          <a:p>
            <a:r>
              <a:rPr lang="fr-FR" sz="2400" dirty="0"/>
              <a:t>Surface </a:t>
            </a:r>
            <a:r>
              <a:rPr lang="fr-FR" sz="2400" dirty="0" err="1"/>
              <a:t>ocean</a:t>
            </a:r>
            <a:endParaRPr lang="en-US" sz="2400" dirty="0"/>
          </a:p>
        </p:txBody>
      </p:sp>
      <p:sp>
        <p:nvSpPr>
          <p:cNvPr id="5" name="ZoneTexte 4">
            <a:extLst>
              <a:ext uri="{FF2B5EF4-FFF2-40B4-BE49-F238E27FC236}">
                <a16:creationId xmlns:a16="http://schemas.microsoft.com/office/drawing/2014/main" id="{DF4E2E30-368B-49C1-A937-58A43701EAC5}"/>
              </a:ext>
            </a:extLst>
          </p:cNvPr>
          <p:cNvSpPr txBox="1"/>
          <p:nvPr/>
        </p:nvSpPr>
        <p:spPr>
          <a:xfrm>
            <a:off x="344155" y="1727833"/>
            <a:ext cx="1437513" cy="461665"/>
          </a:xfrm>
          <a:prstGeom prst="rect">
            <a:avLst/>
          </a:prstGeom>
          <a:solidFill>
            <a:srgbClr val="00B0F0"/>
          </a:solidFill>
        </p:spPr>
        <p:txBody>
          <a:bodyPr wrap="square" rtlCol="0">
            <a:spAutoFit/>
          </a:bodyPr>
          <a:lstStyle/>
          <a:p>
            <a:pPr algn="ctr"/>
            <a:r>
              <a:rPr lang="fr-FR" sz="2400" dirty="0" err="1"/>
              <a:t>deep</a:t>
            </a:r>
            <a:r>
              <a:rPr lang="fr-FR" sz="2400" dirty="0"/>
              <a:t> </a:t>
            </a:r>
            <a:r>
              <a:rPr lang="fr-FR" sz="2400" dirty="0" err="1"/>
              <a:t>sea</a:t>
            </a:r>
            <a:endParaRPr lang="en-US" sz="2400" dirty="0"/>
          </a:p>
        </p:txBody>
      </p:sp>
      <p:sp>
        <p:nvSpPr>
          <p:cNvPr id="19" name="Ellipse 18">
            <a:extLst>
              <a:ext uri="{FF2B5EF4-FFF2-40B4-BE49-F238E27FC236}">
                <a16:creationId xmlns:a16="http://schemas.microsoft.com/office/drawing/2014/main" id="{D0C7F2F2-6844-4326-846B-DDFDAFDD5343}"/>
              </a:ext>
            </a:extLst>
          </p:cNvPr>
          <p:cNvSpPr/>
          <p:nvPr/>
        </p:nvSpPr>
        <p:spPr>
          <a:xfrm>
            <a:off x="9672469" y="5812594"/>
            <a:ext cx="1328978" cy="430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Rectangle 9">
            <a:extLst>
              <a:ext uri="{FF2B5EF4-FFF2-40B4-BE49-F238E27FC236}">
                <a16:creationId xmlns:a16="http://schemas.microsoft.com/office/drawing/2014/main" id="{F98E052A-9374-4293-BB6D-0E4B87F03519}"/>
              </a:ext>
            </a:extLst>
          </p:cNvPr>
          <p:cNvSpPr/>
          <p:nvPr/>
        </p:nvSpPr>
        <p:spPr>
          <a:xfrm>
            <a:off x="161608" y="178241"/>
            <a:ext cx="1994675" cy="2333702"/>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oneTexte 21">
            <a:extLst>
              <a:ext uri="{FF2B5EF4-FFF2-40B4-BE49-F238E27FC236}">
                <a16:creationId xmlns:a16="http://schemas.microsoft.com/office/drawing/2014/main" id="{F100A414-F055-41F8-B8B3-636502E63F8F}"/>
              </a:ext>
            </a:extLst>
          </p:cNvPr>
          <p:cNvSpPr txBox="1"/>
          <p:nvPr/>
        </p:nvSpPr>
        <p:spPr>
          <a:xfrm>
            <a:off x="455818" y="1180625"/>
            <a:ext cx="707514" cy="369332"/>
          </a:xfrm>
          <a:prstGeom prst="rect">
            <a:avLst/>
          </a:prstGeom>
          <a:noFill/>
        </p:spPr>
        <p:txBody>
          <a:bodyPr wrap="square" rtlCol="0">
            <a:spAutoFit/>
          </a:bodyPr>
          <a:lstStyle/>
          <a:p>
            <a:pPr algn="ctr"/>
            <a:r>
              <a:rPr lang="fr-FR" dirty="0"/>
              <a:t>265 </a:t>
            </a:r>
            <a:endParaRPr lang="en-US" dirty="0"/>
          </a:p>
        </p:txBody>
      </p:sp>
      <p:sp>
        <p:nvSpPr>
          <p:cNvPr id="23" name="Rectangle 22">
            <a:extLst>
              <a:ext uri="{FF2B5EF4-FFF2-40B4-BE49-F238E27FC236}">
                <a16:creationId xmlns:a16="http://schemas.microsoft.com/office/drawing/2014/main" id="{1B561D02-9BB7-4B88-A4F8-A09185FC8105}"/>
              </a:ext>
            </a:extLst>
          </p:cNvPr>
          <p:cNvSpPr/>
          <p:nvPr/>
        </p:nvSpPr>
        <p:spPr>
          <a:xfrm>
            <a:off x="325892" y="233376"/>
            <a:ext cx="1731315" cy="369332"/>
          </a:xfrm>
          <a:prstGeom prst="rect">
            <a:avLst/>
          </a:prstGeom>
        </p:spPr>
        <p:txBody>
          <a:bodyPr wrap="square">
            <a:spAutoFit/>
          </a:bodyPr>
          <a:lstStyle/>
          <a:p>
            <a:r>
              <a:rPr lang="fr-FR" altLang="fr-FR" b="1" dirty="0">
                <a:solidFill>
                  <a:srgbClr val="C00000"/>
                </a:solidFill>
                <a:cs typeface="Times New Roman" panose="02020603050405020304" pitchFamily="18" charset="0"/>
              </a:rPr>
              <a:t>Fact 2: Gt-C/</a:t>
            </a:r>
            <a:r>
              <a:rPr lang="fr-FR" altLang="fr-FR" b="1" dirty="0" err="1">
                <a:solidFill>
                  <a:srgbClr val="C00000"/>
                </a:solidFill>
                <a:cs typeface="Times New Roman" panose="02020603050405020304" pitchFamily="18" charset="0"/>
              </a:rPr>
              <a:t>yr</a:t>
            </a:r>
            <a:r>
              <a:rPr lang="fr-FR" altLang="fr-FR" b="1" dirty="0">
                <a:solidFill>
                  <a:srgbClr val="C00000"/>
                </a:solidFill>
                <a:cs typeface="Times New Roman" panose="02020603050405020304" pitchFamily="18" charset="0"/>
              </a:rPr>
              <a:t> </a:t>
            </a:r>
            <a:endParaRPr lang="en-US" dirty="0"/>
          </a:p>
        </p:txBody>
      </p:sp>
      <p:pic>
        <p:nvPicPr>
          <p:cNvPr id="25" name="Image 24">
            <a:extLst>
              <a:ext uri="{FF2B5EF4-FFF2-40B4-BE49-F238E27FC236}">
                <a16:creationId xmlns:a16="http://schemas.microsoft.com/office/drawing/2014/main" id="{C17FF490-A8DA-4E4F-A6B5-0A5B1480B7A9}"/>
              </a:ext>
            </a:extLst>
          </p:cNvPr>
          <p:cNvPicPr>
            <a:picLocks noChangeAspect="1"/>
          </p:cNvPicPr>
          <p:nvPr/>
        </p:nvPicPr>
        <p:blipFill>
          <a:blip r:embed="rId6"/>
          <a:stretch>
            <a:fillRect/>
          </a:stretch>
        </p:blipFill>
        <p:spPr>
          <a:xfrm>
            <a:off x="92087" y="5512044"/>
            <a:ext cx="3429636" cy="1167715"/>
          </a:xfrm>
          <a:prstGeom prst="rect">
            <a:avLst/>
          </a:prstGeom>
          <a:ln w="38100">
            <a:solidFill>
              <a:schemeClr val="tx2">
                <a:lumMod val="50000"/>
              </a:schemeClr>
            </a:solidFill>
          </a:ln>
        </p:spPr>
      </p:pic>
      <p:cxnSp>
        <p:nvCxnSpPr>
          <p:cNvPr id="27" name="Connecteur droit 26">
            <a:extLst>
              <a:ext uri="{FF2B5EF4-FFF2-40B4-BE49-F238E27FC236}">
                <a16:creationId xmlns:a16="http://schemas.microsoft.com/office/drawing/2014/main" id="{00A59CE5-758E-4BF2-86AC-B3FF8BAF87E9}"/>
              </a:ext>
            </a:extLst>
          </p:cNvPr>
          <p:cNvCxnSpPr>
            <a:cxnSpLocks/>
          </p:cNvCxnSpPr>
          <p:nvPr/>
        </p:nvCxnSpPr>
        <p:spPr>
          <a:xfrm>
            <a:off x="811530" y="5143318"/>
            <a:ext cx="234802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0265CBC-D7E6-4AC8-A2D7-6D6E4097FD6A}"/>
              </a:ext>
            </a:extLst>
          </p:cNvPr>
          <p:cNvSpPr/>
          <p:nvPr/>
        </p:nvSpPr>
        <p:spPr>
          <a:xfrm>
            <a:off x="65589" y="3550428"/>
            <a:ext cx="11872557" cy="32677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B23710-C0E5-46E7-A09E-39B5C261F561}"/>
              </a:ext>
            </a:extLst>
          </p:cNvPr>
          <p:cNvSpPr/>
          <p:nvPr/>
        </p:nvSpPr>
        <p:spPr>
          <a:xfrm>
            <a:off x="8389" y="35644"/>
            <a:ext cx="12105314" cy="344287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27">
            <a:extLst>
              <a:ext uri="{FF2B5EF4-FFF2-40B4-BE49-F238E27FC236}">
                <a16:creationId xmlns:a16="http://schemas.microsoft.com/office/drawing/2014/main" id="{7BEE6C1B-93FA-455E-B412-561995DE0461}"/>
              </a:ext>
            </a:extLst>
          </p:cNvPr>
          <p:cNvCxnSpPr>
            <a:cxnSpLocks/>
          </p:cNvCxnSpPr>
          <p:nvPr/>
        </p:nvCxnSpPr>
        <p:spPr>
          <a:xfrm>
            <a:off x="121909" y="6101714"/>
            <a:ext cx="283366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0969" grpId="0" animBg="1"/>
      <p:bldP spid="1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1A56EE4B-6C87-4A73-9375-4356CB3CD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889" y="554572"/>
            <a:ext cx="10683812" cy="2832108"/>
          </a:xfrm>
          <a:prstGeom prst="rect">
            <a:avLst/>
          </a:prstGeom>
        </p:spPr>
      </p:pic>
      <p:sp>
        <p:nvSpPr>
          <p:cNvPr id="2" name="Rectangle 1">
            <a:extLst>
              <a:ext uri="{FF2B5EF4-FFF2-40B4-BE49-F238E27FC236}">
                <a16:creationId xmlns:a16="http://schemas.microsoft.com/office/drawing/2014/main" id="{F5E1E8F8-C41D-4935-A576-42C11BE969B0}"/>
              </a:ext>
            </a:extLst>
          </p:cNvPr>
          <p:cNvSpPr/>
          <p:nvPr/>
        </p:nvSpPr>
        <p:spPr>
          <a:xfrm>
            <a:off x="44970" y="3443996"/>
            <a:ext cx="12060914" cy="769441"/>
          </a:xfrm>
          <a:prstGeom prst="rect">
            <a:avLst/>
          </a:prstGeom>
          <a:ln w="38100">
            <a:solidFill>
              <a:srgbClr val="C00000"/>
            </a:solidFill>
          </a:ln>
        </p:spPr>
        <p:txBody>
          <a:bodyPr wrap="square">
            <a:spAutoFit/>
          </a:bodyPr>
          <a:lstStyle/>
          <a:p>
            <a:r>
              <a:rPr lang="en-US" sz="2400" dirty="0">
                <a:solidFill>
                  <a:srgbClr val="C00000"/>
                </a:solidFill>
                <a:ea typeface="Calibri" panose="020F0502020204030204" pitchFamily="34" charset="0"/>
              </a:rPr>
              <a:t> </a:t>
            </a:r>
            <a:r>
              <a:rPr lang="en-US" sz="2000" b="1" dirty="0">
                <a:solidFill>
                  <a:srgbClr val="C00000"/>
                </a:solidFill>
                <a:ea typeface="Calibri" panose="020F0502020204030204" pitchFamily="34" charset="0"/>
              </a:rPr>
              <a:t>Statistical Unit root tests for time series say that it is </a:t>
            </a:r>
            <a:r>
              <a:rPr lang="en-US" sz="2000" b="1" u="sng" dirty="0">
                <a:solidFill>
                  <a:srgbClr val="C00000"/>
                </a:solidFill>
                <a:ea typeface="Calibri" panose="020F0502020204030204" pitchFamily="34" charset="0"/>
              </a:rPr>
              <a:t>the derivative dCO</a:t>
            </a:r>
            <a:r>
              <a:rPr lang="en-US" sz="2000" b="1" u="sng" baseline="-25000" dirty="0">
                <a:solidFill>
                  <a:srgbClr val="C00000"/>
                </a:solidFill>
                <a:ea typeface="Calibri" panose="020F0502020204030204" pitchFamily="34" charset="0"/>
              </a:rPr>
              <a:t>2</a:t>
            </a:r>
            <a:r>
              <a:rPr lang="en-US" sz="2000" b="1" u="sng" dirty="0">
                <a:solidFill>
                  <a:srgbClr val="C00000"/>
                </a:solidFill>
                <a:ea typeface="Calibri" panose="020F0502020204030204" pitchFamily="34" charset="0"/>
              </a:rPr>
              <a:t> /dt </a:t>
            </a:r>
            <a:r>
              <a:rPr lang="en-US" sz="2000" b="1" dirty="0">
                <a:solidFill>
                  <a:srgbClr val="C00000"/>
                </a:solidFill>
                <a:ea typeface="Calibri" panose="020F0502020204030204" pitchFamily="34" charset="0"/>
              </a:rPr>
              <a:t>that can be correlated with  the intertropical temperature</a:t>
            </a:r>
            <a:r>
              <a:rPr lang="en-US" sz="2000" b="1" dirty="0">
                <a:solidFill>
                  <a:schemeClr val="bg2">
                    <a:lumMod val="50000"/>
                  </a:schemeClr>
                </a:solidFill>
                <a:ea typeface="Calibri" panose="020F0502020204030204" pitchFamily="34" charset="0"/>
              </a:rPr>
              <a:t>      d [CO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 /dt </a:t>
            </a:r>
            <a:r>
              <a:rPr lang="en-US" sz="2000" b="1" dirty="0">
                <a:solidFill>
                  <a:srgbClr val="C00000"/>
                </a:solidFill>
                <a:ea typeface="Calibri" panose="020F0502020204030204" pitchFamily="34" charset="0"/>
              </a:rPr>
              <a:t>= </a:t>
            </a:r>
            <a:r>
              <a:rPr lang="en-US" sz="2000" b="1" dirty="0">
                <a:solidFill>
                  <a:srgbClr val="A39D1D"/>
                </a:solidFill>
                <a:ea typeface="Calibri" panose="020F0502020204030204" pitchFamily="34" charset="0"/>
              </a:rPr>
              <a:t>a AT(t) + b  ,     </a:t>
            </a:r>
            <a:r>
              <a:rPr lang="en-US" sz="2000" b="1" dirty="0">
                <a:solidFill>
                  <a:schemeClr val="bg2">
                    <a:lumMod val="50000"/>
                  </a:schemeClr>
                </a:solidFill>
                <a:ea typeface="Calibri" panose="020F0502020204030204" pitchFamily="34" charset="0"/>
              </a:rPr>
              <a:t>[CO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 - [CO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a:t>
            </a:r>
            <a:r>
              <a:rPr lang="en-US" sz="2000" b="1" baseline="-25000" dirty="0">
                <a:solidFill>
                  <a:schemeClr val="bg2">
                    <a:lumMod val="50000"/>
                  </a:schemeClr>
                </a:solidFill>
                <a:ea typeface="Calibri" panose="020F0502020204030204" pitchFamily="34" charset="0"/>
              </a:rPr>
              <a:t>0</a:t>
            </a:r>
            <a:r>
              <a:rPr lang="en-US" sz="2000" b="1" dirty="0">
                <a:solidFill>
                  <a:schemeClr val="bg2">
                    <a:lumMod val="50000"/>
                  </a:schemeClr>
                </a:solidFill>
                <a:ea typeface="Calibri" panose="020F0502020204030204" pitchFamily="34" charset="0"/>
              </a:rPr>
              <a:t>) = ∫</a:t>
            </a:r>
            <a:r>
              <a:rPr lang="en-US" sz="2000" b="1" baseline="-25000" dirty="0">
                <a:solidFill>
                  <a:schemeClr val="bg2">
                    <a:lumMod val="50000"/>
                  </a:schemeClr>
                </a:solidFill>
                <a:ea typeface="Calibri" panose="020F0502020204030204" pitchFamily="34" charset="0"/>
              </a:rPr>
              <a:t>t0 </a:t>
            </a:r>
            <a:r>
              <a:rPr lang="en-US" sz="2000" b="1" baseline="30000" dirty="0">
                <a:solidFill>
                  <a:schemeClr val="bg2">
                    <a:lumMod val="50000"/>
                  </a:schemeClr>
                </a:solidFill>
                <a:ea typeface="Calibri" panose="020F0502020204030204" pitchFamily="34" charset="0"/>
              </a:rPr>
              <a:t>t</a:t>
            </a:r>
            <a:r>
              <a:rPr lang="en-US" sz="2000" b="1" dirty="0">
                <a:solidFill>
                  <a:srgbClr val="A39D1D"/>
                </a:solidFill>
                <a:ea typeface="Calibri" panose="020F0502020204030204" pitchFamily="34" charset="0"/>
              </a:rPr>
              <a:t> (a AT(t) + b)  </a:t>
            </a:r>
            <a:r>
              <a:rPr lang="en-US" sz="2000" b="1" dirty="0">
                <a:solidFill>
                  <a:schemeClr val="tx1">
                    <a:lumMod val="50000"/>
                    <a:lumOff val="50000"/>
                  </a:schemeClr>
                </a:solidFill>
                <a:ea typeface="Calibri" panose="020F0502020204030204" pitchFamily="34" charset="0"/>
              </a:rPr>
              <a:t>dt</a:t>
            </a:r>
            <a:endParaRPr lang="en-US" sz="2000" b="1" dirty="0">
              <a:solidFill>
                <a:schemeClr val="tx1">
                  <a:lumMod val="50000"/>
                  <a:lumOff val="50000"/>
                </a:schemeClr>
              </a:solidFill>
            </a:endParaRPr>
          </a:p>
        </p:txBody>
      </p:sp>
      <p:sp>
        <p:nvSpPr>
          <p:cNvPr id="3" name="ZoneTexte 2">
            <a:extLst>
              <a:ext uri="{FF2B5EF4-FFF2-40B4-BE49-F238E27FC236}">
                <a16:creationId xmlns:a16="http://schemas.microsoft.com/office/drawing/2014/main" id="{D6837D71-C1B0-4016-BF1C-2D21B1E1134D}"/>
              </a:ext>
            </a:extLst>
          </p:cNvPr>
          <p:cNvSpPr txBox="1"/>
          <p:nvPr/>
        </p:nvSpPr>
        <p:spPr>
          <a:xfrm>
            <a:off x="170182" y="526810"/>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3</a:t>
            </a:r>
          </a:p>
        </p:txBody>
      </p:sp>
      <p:pic>
        <p:nvPicPr>
          <p:cNvPr id="6" name="Image 5">
            <a:extLst>
              <a:ext uri="{FF2B5EF4-FFF2-40B4-BE49-F238E27FC236}">
                <a16:creationId xmlns:a16="http://schemas.microsoft.com/office/drawing/2014/main" id="{DD5251A6-3BC8-4B9B-86C2-82C879A856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85" y="4257682"/>
            <a:ext cx="5753100" cy="2452848"/>
          </a:xfrm>
          <a:prstGeom prst="rect">
            <a:avLst/>
          </a:prstGeom>
          <a:noFill/>
          <a:ln>
            <a:noFill/>
          </a:ln>
        </p:spPr>
      </p:pic>
      <p:sp>
        <p:nvSpPr>
          <p:cNvPr id="7" name="Rectangle 6">
            <a:extLst>
              <a:ext uri="{FF2B5EF4-FFF2-40B4-BE49-F238E27FC236}">
                <a16:creationId xmlns:a16="http://schemas.microsoft.com/office/drawing/2014/main" id="{A883B6C0-4A15-4A02-AEAB-25F1A9242FF2}"/>
              </a:ext>
            </a:extLst>
          </p:cNvPr>
          <p:cNvSpPr/>
          <p:nvPr/>
        </p:nvSpPr>
        <p:spPr>
          <a:xfrm>
            <a:off x="5843041" y="4257681"/>
            <a:ext cx="6393929" cy="1569660"/>
          </a:xfrm>
          <a:prstGeom prst="rect">
            <a:avLst/>
          </a:prstGeom>
          <a:solidFill>
            <a:schemeClr val="bg1"/>
          </a:solidFill>
        </p:spPr>
        <p:txBody>
          <a:bodyPr wrap="square">
            <a:spAutoFit/>
          </a:bodyPr>
          <a:lstStyle/>
          <a:p>
            <a:r>
              <a:rPr lang="en-US" sz="1600" b="1" dirty="0"/>
              <a:t>Mauna Loa ppm </a:t>
            </a:r>
            <a:r>
              <a:rPr lang="en-US" sz="1600" b="1" u="sng" dirty="0"/>
              <a:t>MUST be derived once w.r.t. tim</a:t>
            </a:r>
            <a:r>
              <a:rPr lang="en-US" sz="1600" b="1" dirty="0"/>
              <a:t>e to get a weakly stationary process</a:t>
            </a:r>
          </a:p>
          <a:p>
            <a:r>
              <a:rPr lang="en-US" sz="1400" dirty="0" err="1"/>
              <a:t>SARIMAProcess</a:t>
            </a:r>
            <a:r>
              <a:rPr lang="en-US" sz="1400" dirty="0"/>
              <a:t>[0.003, {-0.36, -0.19, -0.16, -0.086, 0.005}, </a:t>
            </a:r>
            <a:r>
              <a:rPr lang="en-US" sz="1600" b="1" dirty="0">
                <a:solidFill>
                  <a:srgbClr val="C00000"/>
                </a:solidFill>
              </a:rPr>
              <a:t>1</a:t>
            </a:r>
            <a:r>
              <a:rPr lang="en-US" sz="1400" dirty="0"/>
              <a:t>, {} , {12, {}, 1, {-0.8}},0.10]</a:t>
            </a:r>
          </a:p>
          <a:p>
            <a:r>
              <a:rPr lang="en-US" sz="1600" dirty="0"/>
              <a:t>+ Dickey Fuller tests</a:t>
            </a:r>
          </a:p>
          <a:p>
            <a:r>
              <a:rPr lang="en-US" sz="1600" b="1" dirty="0"/>
              <a:t>AT(t) from UAH MSU intertropical lower troposphere series  is </a:t>
            </a:r>
          </a:p>
          <a:p>
            <a:r>
              <a:rPr lang="en-US" sz="1600" b="1" dirty="0"/>
              <a:t>a weakly stationary     </a:t>
            </a:r>
            <a:r>
              <a:rPr lang="en-US" sz="1600" dirty="0" err="1"/>
              <a:t>ARProcess</a:t>
            </a:r>
            <a:r>
              <a:rPr lang="en-US" sz="1400" dirty="0"/>
              <a:t>[0.0028 , {0.89}, 0.022]</a:t>
            </a:r>
          </a:p>
        </p:txBody>
      </p:sp>
      <p:sp>
        <p:nvSpPr>
          <p:cNvPr id="8" name="Rectangle 7">
            <a:extLst>
              <a:ext uri="{FF2B5EF4-FFF2-40B4-BE49-F238E27FC236}">
                <a16:creationId xmlns:a16="http://schemas.microsoft.com/office/drawing/2014/main" id="{623844C8-205E-466C-95B1-B4728DAF64E2}"/>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 name="ZoneTexte 3">
            <a:extLst>
              <a:ext uri="{FF2B5EF4-FFF2-40B4-BE49-F238E27FC236}">
                <a16:creationId xmlns:a16="http://schemas.microsoft.com/office/drawing/2014/main" id="{286D3299-879E-4282-AB92-D635502A7D71}"/>
              </a:ext>
            </a:extLst>
          </p:cNvPr>
          <p:cNvSpPr txBox="1"/>
          <p:nvPr/>
        </p:nvSpPr>
        <p:spPr>
          <a:xfrm>
            <a:off x="44970" y="13309"/>
            <a:ext cx="3658833" cy="461665"/>
          </a:xfrm>
          <a:prstGeom prst="rect">
            <a:avLst/>
          </a:prstGeom>
          <a:noFill/>
          <a:ln w="57150">
            <a:noFill/>
          </a:ln>
        </p:spPr>
        <p:txBody>
          <a:bodyPr wrap="square" rtlCol="0">
            <a:spAutoFit/>
          </a:bodyPr>
          <a:lstStyle/>
          <a:p>
            <a:pPr algn="ctr"/>
            <a:r>
              <a:rPr lang="fr-FR" b="1" dirty="0"/>
              <a:t>∫</a:t>
            </a:r>
            <a:r>
              <a:rPr lang="fr-FR" b="1" baseline="-25000" dirty="0"/>
              <a:t>t0</a:t>
            </a:r>
            <a:r>
              <a:rPr lang="fr-FR" b="1" baseline="30000" dirty="0"/>
              <a:t>t</a:t>
            </a:r>
            <a:r>
              <a:rPr lang="fr-FR" b="1" dirty="0"/>
              <a:t>  </a:t>
            </a:r>
            <a:r>
              <a:rPr lang="fr-FR" b="1" dirty="0" err="1"/>
              <a:t>df</a:t>
            </a:r>
            <a:r>
              <a:rPr lang="fr-FR" b="1" dirty="0"/>
              <a:t>(x)/dx   </a:t>
            </a:r>
            <a:r>
              <a:rPr lang="fr-FR" b="1" dirty="0" err="1"/>
              <a:t>dx</a:t>
            </a:r>
            <a:r>
              <a:rPr lang="fr-FR" b="1" dirty="0"/>
              <a:t>  = f(t) - f(t</a:t>
            </a:r>
            <a:r>
              <a:rPr lang="fr-FR" b="1" baseline="-25000" dirty="0"/>
              <a:t>0</a:t>
            </a:r>
            <a:r>
              <a:rPr lang="fr-FR" sz="2400" b="1" dirty="0"/>
              <a:t>)</a:t>
            </a:r>
          </a:p>
        </p:txBody>
      </p:sp>
      <p:sp>
        <p:nvSpPr>
          <p:cNvPr id="5" name="Rectangle 4">
            <a:extLst>
              <a:ext uri="{FF2B5EF4-FFF2-40B4-BE49-F238E27FC236}">
                <a16:creationId xmlns:a16="http://schemas.microsoft.com/office/drawing/2014/main" id="{43F46923-3E14-4E28-AE97-A9ECBE948B79}"/>
              </a:ext>
            </a:extLst>
          </p:cNvPr>
          <p:cNvSpPr/>
          <p:nvPr/>
        </p:nvSpPr>
        <p:spPr>
          <a:xfrm>
            <a:off x="3477302" y="79598"/>
            <a:ext cx="8083303" cy="369332"/>
          </a:xfrm>
          <a:prstGeom prst="rect">
            <a:avLst/>
          </a:prstGeom>
          <a:solidFill>
            <a:schemeClr val="bg1"/>
          </a:solidFill>
        </p:spPr>
        <p:txBody>
          <a:bodyPr wrap="none">
            <a:spAutoFit/>
          </a:bodyPr>
          <a:lstStyle/>
          <a:p>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d[CO</a:t>
            </a:r>
            <a:r>
              <a:rPr lang="en-US" b="1" baseline="-25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](t)/dt Mauna Loa, natural, for dt=12 months (gray)  </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A39D1D"/>
                </a:solidFill>
                <a:latin typeface="Calibri" panose="020F0502020204030204" pitchFamily="34" charset="0"/>
                <a:ea typeface="Calibri" panose="020F0502020204030204" pitchFamily="34" charset="0"/>
                <a:cs typeface="Calibri" panose="020F0502020204030204" pitchFamily="34" charset="0"/>
              </a:rPr>
              <a:t>1,7 (AT(t) – (-0,8°C) )</a:t>
            </a:r>
            <a:endParaRPr lang="en-US" b="1" dirty="0">
              <a:solidFill>
                <a:srgbClr val="A39D1D"/>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16210A8-D6C7-4CEA-A800-A2419AE3F888}"/>
              </a:ext>
            </a:extLst>
          </p:cNvPr>
          <p:cNvSpPr/>
          <p:nvPr/>
        </p:nvSpPr>
        <p:spPr>
          <a:xfrm>
            <a:off x="5711955" y="5782071"/>
            <a:ext cx="6393929" cy="707886"/>
          </a:xfrm>
          <a:prstGeom prst="rect">
            <a:avLst/>
          </a:prstGeom>
          <a:ln w="57150">
            <a:solidFill>
              <a:srgbClr val="C00000"/>
            </a:solidFill>
          </a:ln>
        </p:spPr>
        <p:txBody>
          <a:bodyPr wrap="square">
            <a:spAutoFit/>
          </a:bodyPr>
          <a:lstStyle/>
          <a:p>
            <a:r>
              <a:rPr lang="en-US" sz="2000" b="1" dirty="0">
                <a:solidFill>
                  <a:srgbClr val="C00000"/>
                </a:solidFill>
              </a:rPr>
              <a:t>The carbon dioxide content of the air is the integral over time of past temperatures. It cannot cause temperatures ! </a:t>
            </a:r>
          </a:p>
        </p:txBody>
      </p:sp>
    </p:spTree>
    <p:extLst>
      <p:ext uri="{BB962C8B-B14F-4D97-AF65-F5344CB8AC3E}">
        <p14:creationId xmlns:p14="http://schemas.microsoft.com/office/powerpoint/2010/main" val="14518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2791B9C-4FBA-4FF7-80B4-C0CD0C6E3863}"/>
              </a:ext>
            </a:extLst>
          </p:cNvPr>
          <p:cNvSpPr>
            <a:spLocks noGrp="1"/>
          </p:cNvSpPr>
          <p:nvPr>
            <p:ph type="sldNum" sz="quarter" idx="2"/>
          </p:nvPr>
        </p:nvSpPr>
        <p:spPr>
          <a:xfrm>
            <a:off x="11804748" y="6393832"/>
            <a:ext cx="377504" cy="365125"/>
          </a:xfrm>
        </p:spPr>
        <p:txBody>
          <a:bodyPr/>
          <a:lstStyle/>
          <a:p>
            <a:fld id="{86CB4B4D-7CA3-9044-876B-883B54F8677D}" type="slidenum">
              <a:rPr lang="fr-FR" smtClean="0"/>
              <a:t>7</a:t>
            </a:fld>
            <a:endParaRPr lang="fr-FR" dirty="0"/>
          </a:p>
        </p:txBody>
      </p:sp>
      <p:sp>
        <p:nvSpPr>
          <p:cNvPr id="4" name="ZoneTexte 3">
            <a:extLst>
              <a:ext uri="{FF2B5EF4-FFF2-40B4-BE49-F238E27FC236}">
                <a16:creationId xmlns:a16="http://schemas.microsoft.com/office/drawing/2014/main" id="{DFB801FB-6153-4AAE-ABBF-8D4EE86803B7}"/>
              </a:ext>
            </a:extLst>
          </p:cNvPr>
          <p:cNvSpPr txBox="1"/>
          <p:nvPr/>
        </p:nvSpPr>
        <p:spPr>
          <a:xfrm>
            <a:off x="965873" y="3610008"/>
            <a:ext cx="5805181" cy="2215991"/>
          </a:xfrm>
          <a:prstGeom prst="rect">
            <a:avLst/>
          </a:prstGeom>
          <a:solidFill>
            <a:schemeClr val="accent1">
              <a:lumMod val="20000"/>
              <a:lumOff val="80000"/>
            </a:schemeClr>
          </a:solidFill>
        </p:spPr>
        <p:txBody>
          <a:bodyPr wrap="square" rtlCol="0">
            <a:spAutoFit/>
          </a:bodyPr>
          <a:lstStyle/>
          <a:p>
            <a:pPr algn="ctr"/>
            <a:endParaRPr lang="fr-FR" dirty="0"/>
          </a:p>
          <a:p>
            <a:pPr algn="ctr"/>
            <a:r>
              <a:rPr lang="fr-FR" sz="2400" dirty="0" err="1"/>
              <a:t>Ocean</a:t>
            </a:r>
            <a:r>
              <a:rPr lang="fr-FR" sz="2400" dirty="0"/>
              <a:t>   </a:t>
            </a:r>
          </a:p>
          <a:p>
            <a:pPr algn="ctr"/>
            <a:r>
              <a:rPr lang="fr-FR" sz="2400" b="1" dirty="0">
                <a:solidFill>
                  <a:srgbClr val="C00000"/>
                </a:solidFill>
              </a:rPr>
              <a:t>39 000 Gt-C</a:t>
            </a:r>
          </a:p>
          <a:p>
            <a:pPr algn="ctr"/>
            <a:r>
              <a:rPr lang="fr-FR" dirty="0"/>
              <a:t>Ions bicarbonate, carbonate &amp; CO</a:t>
            </a:r>
            <a:r>
              <a:rPr lang="fr-FR" baseline="-25000" dirty="0"/>
              <a:t>2</a:t>
            </a:r>
          </a:p>
          <a:p>
            <a:pPr algn="ctr"/>
            <a:endParaRPr lang="fr-FR" dirty="0"/>
          </a:p>
          <a:p>
            <a:pPr algn="ctr"/>
            <a:endParaRPr lang="fr-FR" dirty="0"/>
          </a:p>
          <a:p>
            <a:pPr algn="ctr"/>
            <a:endParaRPr lang="fr-FR" dirty="0"/>
          </a:p>
        </p:txBody>
      </p:sp>
      <p:sp>
        <p:nvSpPr>
          <p:cNvPr id="5" name="ZoneTexte 4">
            <a:extLst>
              <a:ext uri="{FF2B5EF4-FFF2-40B4-BE49-F238E27FC236}">
                <a16:creationId xmlns:a16="http://schemas.microsoft.com/office/drawing/2014/main" id="{6DEE73B5-3F4C-4795-81E6-E7E412E92421}"/>
              </a:ext>
            </a:extLst>
          </p:cNvPr>
          <p:cNvSpPr txBox="1"/>
          <p:nvPr/>
        </p:nvSpPr>
        <p:spPr>
          <a:xfrm>
            <a:off x="1866133" y="1390955"/>
            <a:ext cx="4254991" cy="1754326"/>
          </a:xfrm>
          <a:prstGeom prst="rect">
            <a:avLst/>
          </a:prstGeom>
          <a:solidFill>
            <a:schemeClr val="tx2">
              <a:lumMod val="20000"/>
              <a:lumOff val="80000"/>
            </a:schemeClr>
          </a:solidFill>
          <a:ln>
            <a:solidFill>
              <a:schemeClr val="bg2">
                <a:lumMod val="50000"/>
              </a:schemeClr>
            </a:solidFill>
          </a:ln>
        </p:spPr>
        <p:txBody>
          <a:bodyPr wrap="square" rtlCol="0">
            <a:spAutoFit/>
          </a:bodyPr>
          <a:lstStyle/>
          <a:p>
            <a:pPr algn="ctr"/>
            <a:r>
              <a:rPr lang="fr-FR" sz="2400" dirty="0" err="1"/>
              <a:t>Atmosphere</a:t>
            </a:r>
            <a:r>
              <a:rPr lang="fr-FR" sz="2400" dirty="0"/>
              <a:t>  </a:t>
            </a:r>
          </a:p>
          <a:p>
            <a:pPr algn="ctr"/>
            <a:r>
              <a:rPr lang="fr-FR" sz="2400" b="1" dirty="0">
                <a:solidFill>
                  <a:srgbClr val="C00000"/>
                </a:solidFill>
              </a:rPr>
              <a:t>860 Gt-C  </a:t>
            </a:r>
          </a:p>
          <a:p>
            <a:pPr algn="ctr"/>
            <a:endParaRPr lang="fr-FR" sz="2400" b="1" dirty="0">
              <a:solidFill>
                <a:srgbClr val="C00000"/>
              </a:solidFill>
            </a:endParaRPr>
          </a:p>
          <a:p>
            <a:endParaRPr lang="fr-FR" dirty="0"/>
          </a:p>
          <a:p>
            <a:endParaRPr lang="fr-FR" dirty="0"/>
          </a:p>
        </p:txBody>
      </p:sp>
      <p:sp>
        <p:nvSpPr>
          <p:cNvPr id="6" name="ZoneTexte 5">
            <a:extLst>
              <a:ext uri="{FF2B5EF4-FFF2-40B4-BE49-F238E27FC236}">
                <a16:creationId xmlns:a16="http://schemas.microsoft.com/office/drawing/2014/main" id="{843497F3-44C9-4C0A-A8A3-1D10771B3B5C}"/>
              </a:ext>
            </a:extLst>
          </p:cNvPr>
          <p:cNvSpPr txBox="1"/>
          <p:nvPr/>
        </p:nvSpPr>
        <p:spPr>
          <a:xfrm>
            <a:off x="7041208" y="1514421"/>
            <a:ext cx="3959302" cy="1477328"/>
          </a:xfrm>
          <a:prstGeom prst="rect">
            <a:avLst/>
          </a:prstGeom>
          <a:solidFill>
            <a:schemeClr val="accent6">
              <a:lumMod val="40000"/>
              <a:lumOff val="60000"/>
            </a:schemeClr>
          </a:solidFill>
        </p:spPr>
        <p:txBody>
          <a:bodyPr wrap="square" rtlCol="0">
            <a:spAutoFit/>
          </a:bodyPr>
          <a:lstStyle/>
          <a:p>
            <a:pPr algn="ctr"/>
            <a:r>
              <a:rPr lang="en-US" sz="2400" dirty="0"/>
              <a:t>Vegetation &amp; soils </a:t>
            </a:r>
          </a:p>
          <a:p>
            <a:pPr algn="ctr"/>
            <a:r>
              <a:rPr lang="en-US" sz="2400" b="1" dirty="0">
                <a:solidFill>
                  <a:srgbClr val="C00000"/>
                </a:solidFill>
              </a:rPr>
              <a:t>2500 Gt-C</a:t>
            </a:r>
          </a:p>
          <a:p>
            <a:endParaRPr lang="en-US" b="1" dirty="0">
              <a:solidFill>
                <a:srgbClr val="C00000"/>
              </a:solidFill>
            </a:endParaRPr>
          </a:p>
          <a:p>
            <a:r>
              <a:rPr lang="en-US" sz="1200" dirty="0">
                <a:solidFill>
                  <a:srgbClr val="C00000"/>
                </a:solidFill>
              </a:rPr>
              <a:t>(*) respiration over 24 hours discounted as not seen from Mauna Loa</a:t>
            </a:r>
          </a:p>
        </p:txBody>
      </p:sp>
      <p:sp>
        <p:nvSpPr>
          <p:cNvPr id="7" name="Flèche : droite 6">
            <a:extLst>
              <a:ext uri="{FF2B5EF4-FFF2-40B4-BE49-F238E27FC236}">
                <a16:creationId xmlns:a16="http://schemas.microsoft.com/office/drawing/2014/main" id="{59A8F6FE-78AE-4ED3-9ACE-C32166736DB4}"/>
              </a:ext>
            </a:extLst>
          </p:cNvPr>
          <p:cNvSpPr/>
          <p:nvPr/>
        </p:nvSpPr>
        <p:spPr>
          <a:xfrm>
            <a:off x="6121125" y="1676591"/>
            <a:ext cx="978408" cy="21157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A10E36E8-3338-45B2-A122-D278C8FDF4BF}"/>
              </a:ext>
            </a:extLst>
          </p:cNvPr>
          <p:cNvSpPr/>
          <p:nvPr/>
        </p:nvSpPr>
        <p:spPr>
          <a:xfrm rot="10800000">
            <a:off x="6106377" y="2288058"/>
            <a:ext cx="978408" cy="25340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5E1B323B-6C27-4E11-AD8D-688FA589C0E4}"/>
              </a:ext>
            </a:extLst>
          </p:cNvPr>
          <p:cNvSpPr/>
          <p:nvPr/>
        </p:nvSpPr>
        <p:spPr>
          <a:xfrm rot="16200000">
            <a:off x="1941375" y="3245096"/>
            <a:ext cx="467299" cy="29252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Ã©sultat de recherche d'images pour &quot;tropiques&quot;">
            <a:extLst>
              <a:ext uri="{FF2B5EF4-FFF2-40B4-BE49-F238E27FC236}">
                <a16:creationId xmlns:a16="http://schemas.microsoft.com/office/drawing/2014/main" id="{A5A13CB4-2581-4D9D-B238-36BC1A83A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49" y="3645553"/>
            <a:ext cx="1476526" cy="1191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5EE1F03E-5540-4B4C-89DF-FBE5151D3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453" y="3670510"/>
            <a:ext cx="1706898" cy="118439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821CE41C-A2A5-44B5-A2F3-BD3872D1DFBB}"/>
              </a:ext>
            </a:extLst>
          </p:cNvPr>
          <p:cNvSpPr/>
          <p:nvPr/>
        </p:nvSpPr>
        <p:spPr>
          <a:xfrm rot="5400000">
            <a:off x="5273685" y="3262961"/>
            <a:ext cx="486815" cy="27631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C31DDB45-A3CA-45B0-8A99-F4055D59116C}"/>
              </a:ext>
            </a:extLst>
          </p:cNvPr>
          <p:cNvSpPr/>
          <p:nvPr/>
        </p:nvSpPr>
        <p:spPr>
          <a:xfrm rot="5400000">
            <a:off x="3887264" y="3639474"/>
            <a:ext cx="149881" cy="3244857"/>
          </a:xfrm>
          <a:prstGeom prst="downArrow">
            <a:avLst>
              <a:gd name="adj1" fmla="val 50000"/>
              <a:gd name="adj2" fmla="val 6784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D1434B84-8E74-4667-B29E-1131F9349EDD}"/>
              </a:ext>
            </a:extLst>
          </p:cNvPr>
          <p:cNvSpPr/>
          <p:nvPr/>
        </p:nvSpPr>
        <p:spPr>
          <a:xfrm rot="16200000">
            <a:off x="1457874" y="4611030"/>
            <a:ext cx="1241018" cy="9973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3853F521-2414-41D3-8818-92C089380671}"/>
              </a:ext>
            </a:extLst>
          </p:cNvPr>
          <p:cNvSpPr/>
          <p:nvPr/>
        </p:nvSpPr>
        <p:spPr>
          <a:xfrm rot="5400000">
            <a:off x="5087813" y="4456121"/>
            <a:ext cx="1032163" cy="10271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E4BCE8FC-0134-4309-85C2-068201100482}"/>
              </a:ext>
            </a:extLst>
          </p:cNvPr>
          <p:cNvSpPr txBox="1"/>
          <p:nvPr/>
        </p:nvSpPr>
        <p:spPr>
          <a:xfrm>
            <a:off x="1559638" y="3695371"/>
            <a:ext cx="1233082" cy="400110"/>
          </a:xfrm>
          <a:prstGeom prst="rect">
            <a:avLst/>
          </a:prstGeom>
          <a:noFill/>
        </p:spPr>
        <p:txBody>
          <a:bodyPr wrap="square" rtlCol="0">
            <a:spAutoFit/>
          </a:bodyPr>
          <a:lstStyle/>
          <a:p>
            <a:r>
              <a:rPr lang="fr-FR" sz="2000" b="1" dirty="0">
                <a:solidFill>
                  <a:srgbClr val="C00000"/>
                </a:solidFill>
              </a:rPr>
              <a:t>600 µatm</a:t>
            </a:r>
          </a:p>
        </p:txBody>
      </p:sp>
      <p:sp>
        <p:nvSpPr>
          <p:cNvPr id="22" name="ZoneTexte 21">
            <a:extLst>
              <a:ext uri="{FF2B5EF4-FFF2-40B4-BE49-F238E27FC236}">
                <a16:creationId xmlns:a16="http://schemas.microsoft.com/office/drawing/2014/main" id="{DEAD997F-F711-4DDA-8956-4C6952817797}"/>
              </a:ext>
            </a:extLst>
          </p:cNvPr>
          <p:cNvSpPr txBox="1"/>
          <p:nvPr/>
        </p:nvSpPr>
        <p:spPr>
          <a:xfrm>
            <a:off x="1732332" y="2863594"/>
            <a:ext cx="1149292" cy="369332"/>
          </a:xfrm>
          <a:prstGeom prst="rect">
            <a:avLst/>
          </a:prstGeom>
          <a:noFill/>
        </p:spPr>
        <p:txBody>
          <a:bodyPr wrap="square" rtlCol="0">
            <a:spAutoFit/>
          </a:bodyPr>
          <a:lstStyle/>
          <a:p>
            <a:r>
              <a:rPr lang="fr-FR" dirty="0"/>
              <a:t>400 µatm</a:t>
            </a:r>
          </a:p>
        </p:txBody>
      </p:sp>
      <p:sp>
        <p:nvSpPr>
          <p:cNvPr id="23" name="ZoneTexte 22">
            <a:extLst>
              <a:ext uri="{FF2B5EF4-FFF2-40B4-BE49-F238E27FC236}">
                <a16:creationId xmlns:a16="http://schemas.microsoft.com/office/drawing/2014/main" id="{0EFAB9EC-F75C-40E2-80B9-2F22E2B84BC0}"/>
              </a:ext>
            </a:extLst>
          </p:cNvPr>
          <p:cNvSpPr txBox="1"/>
          <p:nvPr/>
        </p:nvSpPr>
        <p:spPr>
          <a:xfrm>
            <a:off x="5052898" y="2840785"/>
            <a:ext cx="1149292" cy="369332"/>
          </a:xfrm>
          <a:prstGeom prst="rect">
            <a:avLst/>
          </a:prstGeom>
          <a:noFill/>
        </p:spPr>
        <p:txBody>
          <a:bodyPr wrap="square" rtlCol="0">
            <a:spAutoFit/>
          </a:bodyPr>
          <a:lstStyle/>
          <a:p>
            <a:r>
              <a:rPr lang="fr-FR" dirty="0"/>
              <a:t>400 µatm</a:t>
            </a:r>
          </a:p>
        </p:txBody>
      </p:sp>
      <p:sp>
        <p:nvSpPr>
          <p:cNvPr id="24" name="ZoneTexte 23">
            <a:extLst>
              <a:ext uri="{FF2B5EF4-FFF2-40B4-BE49-F238E27FC236}">
                <a16:creationId xmlns:a16="http://schemas.microsoft.com/office/drawing/2014/main" id="{1F91C5BF-3D12-42A0-90A3-274131DF62FA}"/>
              </a:ext>
            </a:extLst>
          </p:cNvPr>
          <p:cNvSpPr txBox="1"/>
          <p:nvPr/>
        </p:nvSpPr>
        <p:spPr>
          <a:xfrm>
            <a:off x="5064128" y="3688399"/>
            <a:ext cx="1233082" cy="400110"/>
          </a:xfrm>
          <a:prstGeom prst="rect">
            <a:avLst/>
          </a:prstGeom>
          <a:noFill/>
        </p:spPr>
        <p:txBody>
          <a:bodyPr wrap="square" rtlCol="0">
            <a:spAutoFit/>
          </a:bodyPr>
          <a:lstStyle/>
          <a:p>
            <a:r>
              <a:rPr lang="fr-FR" sz="2000" b="1" dirty="0">
                <a:solidFill>
                  <a:srgbClr val="C00000"/>
                </a:solidFill>
              </a:rPr>
              <a:t>200 µatm</a:t>
            </a:r>
          </a:p>
        </p:txBody>
      </p:sp>
      <p:pic>
        <p:nvPicPr>
          <p:cNvPr id="1030" name="Picture 6" descr="RÃ©sultat de recherche d'images pour &quot;vÃ©gÃ©tation&quot;">
            <a:extLst>
              <a:ext uri="{FF2B5EF4-FFF2-40B4-BE49-F238E27FC236}">
                <a16:creationId xmlns:a16="http://schemas.microsoft.com/office/drawing/2014/main" id="{ECB8B1F5-EAD7-422D-95AB-81D28B224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1035" y="1568656"/>
            <a:ext cx="1432444" cy="999496"/>
          </a:xfrm>
          <a:prstGeom prst="rect">
            <a:avLst/>
          </a:prstGeom>
          <a:noFill/>
          <a:extLst>
            <a:ext uri="{909E8E84-426E-40DD-AFC4-6F175D3DCCD1}">
              <a14:hiddenFill xmlns:a14="http://schemas.microsoft.com/office/drawing/2010/main">
                <a:solidFill>
                  <a:srgbClr val="FFFFFF"/>
                </a:solidFill>
              </a14:hiddenFill>
            </a:ext>
          </a:extLst>
        </p:spPr>
      </p:pic>
      <p:sp>
        <p:nvSpPr>
          <p:cNvPr id="26" name="Flèche : bas 25">
            <a:extLst>
              <a:ext uri="{FF2B5EF4-FFF2-40B4-BE49-F238E27FC236}">
                <a16:creationId xmlns:a16="http://schemas.microsoft.com/office/drawing/2014/main" id="{B462644B-775B-456C-894B-705FC44F3BC3}"/>
              </a:ext>
            </a:extLst>
          </p:cNvPr>
          <p:cNvSpPr/>
          <p:nvPr/>
        </p:nvSpPr>
        <p:spPr>
          <a:xfrm rot="16200000">
            <a:off x="3869922" y="2736010"/>
            <a:ext cx="45719" cy="2155151"/>
          </a:xfrm>
          <a:prstGeom prst="downArrow">
            <a:avLst>
              <a:gd name="adj1" fmla="val 50000"/>
              <a:gd name="adj2" fmla="val 67847"/>
            </a:avLst>
          </a:prstGeom>
          <a:solidFill>
            <a:schemeClr val="bg2"/>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E840D2-2779-436B-AA5A-B4881658AD88}"/>
              </a:ext>
            </a:extLst>
          </p:cNvPr>
          <p:cNvSpPr txBox="1"/>
          <p:nvPr/>
        </p:nvSpPr>
        <p:spPr>
          <a:xfrm>
            <a:off x="4997055" y="4239098"/>
            <a:ext cx="1149292" cy="307777"/>
          </a:xfrm>
          <a:prstGeom prst="rect">
            <a:avLst/>
          </a:prstGeom>
          <a:noFill/>
        </p:spPr>
        <p:txBody>
          <a:bodyPr wrap="square" rtlCol="0">
            <a:spAutoFit/>
          </a:bodyPr>
          <a:lstStyle/>
          <a:p>
            <a:r>
              <a:rPr lang="fr-FR" sz="1400" dirty="0">
                <a:solidFill>
                  <a:srgbClr val="C00000"/>
                </a:solidFill>
              </a:rPr>
              <a:t>270 Gt-C/an</a:t>
            </a:r>
          </a:p>
        </p:txBody>
      </p:sp>
      <p:sp>
        <p:nvSpPr>
          <p:cNvPr id="32" name="ZoneTexte 31">
            <a:extLst>
              <a:ext uri="{FF2B5EF4-FFF2-40B4-BE49-F238E27FC236}">
                <a16:creationId xmlns:a16="http://schemas.microsoft.com/office/drawing/2014/main" id="{A743C745-90C3-4A00-988D-9DFD3D95D932}"/>
              </a:ext>
            </a:extLst>
          </p:cNvPr>
          <p:cNvSpPr txBox="1"/>
          <p:nvPr/>
        </p:nvSpPr>
        <p:spPr>
          <a:xfrm>
            <a:off x="4386896" y="3169553"/>
            <a:ext cx="1125242" cy="338554"/>
          </a:xfrm>
          <a:prstGeom prst="rect">
            <a:avLst/>
          </a:prstGeom>
          <a:noFill/>
        </p:spPr>
        <p:txBody>
          <a:bodyPr wrap="square" rtlCol="0">
            <a:spAutoFit/>
          </a:bodyPr>
          <a:lstStyle/>
          <a:p>
            <a:pPr algn="ctr"/>
            <a:r>
              <a:rPr lang="fr-FR" sz="1600" b="1" dirty="0">
                <a:solidFill>
                  <a:srgbClr val="C00000"/>
                </a:solidFill>
                <a:effectLst>
                  <a:outerShdw blurRad="38100" dist="38100" dir="2700000" algn="tl">
                    <a:srgbClr val="000000">
                      <a:alpha val="43137"/>
                    </a:srgbClr>
                  </a:outerShdw>
                </a:effectLst>
              </a:rPr>
              <a:t>80 Gt-C/</a:t>
            </a:r>
            <a:r>
              <a:rPr lang="fr-FR" sz="1600" b="1" dirty="0" err="1">
                <a:solidFill>
                  <a:srgbClr val="C00000"/>
                </a:solidFill>
                <a:effectLst>
                  <a:outerShdw blurRad="38100" dist="38100" dir="2700000" algn="tl">
                    <a:srgbClr val="000000">
                      <a:alpha val="43137"/>
                    </a:srgbClr>
                  </a:outerShdw>
                </a:effectLst>
              </a:rPr>
              <a:t>yr</a:t>
            </a:r>
            <a:endParaRPr lang="fr-FR" sz="2000" b="1" dirty="0">
              <a:solidFill>
                <a:srgbClr val="C00000"/>
              </a:solidFill>
              <a:effectLst>
                <a:outerShdw blurRad="38100" dist="38100" dir="2700000" algn="tl">
                  <a:srgbClr val="000000">
                    <a:alpha val="43137"/>
                  </a:srgbClr>
                </a:outerShdw>
              </a:effectLst>
            </a:endParaRPr>
          </a:p>
        </p:txBody>
      </p:sp>
      <p:sp>
        <p:nvSpPr>
          <p:cNvPr id="33" name="ZoneTexte 32">
            <a:extLst>
              <a:ext uri="{FF2B5EF4-FFF2-40B4-BE49-F238E27FC236}">
                <a16:creationId xmlns:a16="http://schemas.microsoft.com/office/drawing/2014/main" id="{A2161FA0-F4B7-44A3-B197-8127E9DB760B}"/>
              </a:ext>
            </a:extLst>
          </p:cNvPr>
          <p:cNvSpPr txBox="1"/>
          <p:nvPr/>
        </p:nvSpPr>
        <p:spPr>
          <a:xfrm>
            <a:off x="1519979" y="4260946"/>
            <a:ext cx="1149292" cy="307777"/>
          </a:xfrm>
          <a:prstGeom prst="rect">
            <a:avLst/>
          </a:prstGeom>
          <a:noFill/>
        </p:spPr>
        <p:txBody>
          <a:bodyPr wrap="square" rtlCol="0">
            <a:spAutoFit/>
          </a:bodyPr>
          <a:lstStyle/>
          <a:p>
            <a:r>
              <a:rPr lang="fr-FR" sz="1400" dirty="0">
                <a:solidFill>
                  <a:srgbClr val="C00000"/>
                </a:solidFill>
              </a:rPr>
              <a:t>270 Gt-C/an</a:t>
            </a:r>
          </a:p>
        </p:txBody>
      </p:sp>
      <p:sp>
        <p:nvSpPr>
          <p:cNvPr id="34" name="ZoneTexte 33">
            <a:extLst>
              <a:ext uri="{FF2B5EF4-FFF2-40B4-BE49-F238E27FC236}">
                <a16:creationId xmlns:a16="http://schemas.microsoft.com/office/drawing/2014/main" id="{436D4BE4-0641-4434-967A-2FFC4E56F7A3}"/>
              </a:ext>
            </a:extLst>
          </p:cNvPr>
          <p:cNvSpPr txBox="1"/>
          <p:nvPr/>
        </p:nvSpPr>
        <p:spPr>
          <a:xfrm>
            <a:off x="5994586" y="1414033"/>
            <a:ext cx="1432444" cy="338554"/>
          </a:xfrm>
          <a:prstGeom prst="rect">
            <a:avLst/>
          </a:prstGeom>
          <a:noFill/>
        </p:spPr>
        <p:txBody>
          <a:bodyPr wrap="square" rtlCol="0">
            <a:spAutoFit/>
          </a:bodyPr>
          <a:lstStyle/>
          <a:p>
            <a:pPr algn="ctr"/>
            <a:r>
              <a:rPr lang="fr-FR" sz="1600" b="1" dirty="0">
                <a:solidFill>
                  <a:srgbClr val="C00000"/>
                </a:solidFill>
                <a:effectLst>
                  <a:outerShdw blurRad="38100" dist="38100" dir="2700000" algn="tl">
                    <a:srgbClr val="000000">
                      <a:alpha val="43137"/>
                    </a:srgbClr>
                  </a:outerShdw>
                </a:effectLst>
              </a:rPr>
              <a:t>90 Gt-C/</a:t>
            </a:r>
            <a:r>
              <a:rPr lang="fr-FR" sz="1600" b="1" dirty="0" err="1">
                <a:solidFill>
                  <a:srgbClr val="C00000"/>
                </a:solidFill>
                <a:effectLst>
                  <a:outerShdw blurRad="38100" dist="38100" dir="2700000" algn="tl">
                    <a:srgbClr val="000000">
                      <a:alpha val="43137"/>
                    </a:srgbClr>
                  </a:outerShdw>
                </a:effectLst>
              </a:rPr>
              <a:t>yr</a:t>
            </a:r>
            <a:r>
              <a:rPr lang="fr-FR" sz="1600" b="1" dirty="0">
                <a:solidFill>
                  <a:srgbClr val="C00000"/>
                </a:solidFill>
                <a:effectLst>
                  <a:outerShdw blurRad="38100" dist="38100" dir="2700000" algn="tl">
                    <a:srgbClr val="000000">
                      <a:alpha val="43137"/>
                    </a:srgbClr>
                  </a:outerShdw>
                </a:effectLst>
              </a:rPr>
              <a:t> </a:t>
            </a:r>
            <a:r>
              <a:rPr lang="fr-FR" sz="1400" dirty="0">
                <a:solidFill>
                  <a:srgbClr val="C00000"/>
                </a:solidFill>
              </a:rPr>
              <a:t>(*)</a:t>
            </a:r>
          </a:p>
        </p:txBody>
      </p:sp>
      <p:sp>
        <p:nvSpPr>
          <p:cNvPr id="21" name="ZoneTexte 20">
            <a:extLst>
              <a:ext uri="{FF2B5EF4-FFF2-40B4-BE49-F238E27FC236}">
                <a16:creationId xmlns:a16="http://schemas.microsoft.com/office/drawing/2014/main" id="{6DDD0EDD-C7F5-4B9D-B191-D17CB2875B76}"/>
              </a:ext>
            </a:extLst>
          </p:cNvPr>
          <p:cNvSpPr txBox="1"/>
          <p:nvPr/>
        </p:nvSpPr>
        <p:spPr>
          <a:xfrm>
            <a:off x="392066" y="1556819"/>
            <a:ext cx="1891335" cy="646331"/>
          </a:xfrm>
          <a:prstGeom prst="rect">
            <a:avLst/>
          </a:prstGeom>
          <a:noFill/>
        </p:spPr>
        <p:txBody>
          <a:bodyPr wrap="square" rtlCol="0">
            <a:spAutoFit/>
          </a:bodyPr>
          <a:lstStyle/>
          <a:p>
            <a:r>
              <a:rPr lang="fr-FR" dirty="0" err="1"/>
              <a:t>Anthropogenic</a:t>
            </a:r>
            <a:endParaRPr lang="fr-FR" dirty="0"/>
          </a:p>
          <a:p>
            <a:r>
              <a:rPr lang="fr-FR" dirty="0"/>
              <a:t>CO</a:t>
            </a:r>
            <a:r>
              <a:rPr lang="fr-FR" baseline="-25000" dirty="0"/>
              <a:t>2</a:t>
            </a:r>
            <a:endParaRPr lang="fr-FR" dirty="0"/>
          </a:p>
        </p:txBody>
      </p:sp>
      <p:sp>
        <p:nvSpPr>
          <p:cNvPr id="39" name="Flèche : droite 38">
            <a:extLst>
              <a:ext uri="{FF2B5EF4-FFF2-40B4-BE49-F238E27FC236}">
                <a16:creationId xmlns:a16="http://schemas.microsoft.com/office/drawing/2014/main" id="{AA286F13-13CA-4651-B4B9-17EF8BE051A5}"/>
              </a:ext>
            </a:extLst>
          </p:cNvPr>
          <p:cNvSpPr/>
          <p:nvPr/>
        </p:nvSpPr>
        <p:spPr>
          <a:xfrm>
            <a:off x="887726" y="1961486"/>
            <a:ext cx="978408" cy="15746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787782DB-E016-4319-B22D-BEB68DF2ABB2}"/>
              </a:ext>
            </a:extLst>
          </p:cNvPr>
          <p:cNvSpPr/>
          <p:nvPr/>
        </p:nvSpPr>
        <p:spPr>
          <a:xfrm>
            <a:off x="549156" y="7683"/>
            <a:ext cx="11306068" cy="400110"/>
          </a:xfrm>
          <a:prstGeom prst="rect">
            <a:avLst/>
          </a:prstGeom>
        </p:spPr>
        <p:txBody>
          <a:bodyPr wrap="square">
            <a:spAutoFit/>
          </a:bodyPr>
          <a:lstStyle/>
          <a:p>
            <a:pPr algn="ctr"/>
            <a:r>
              <a:rPr lang="en-US" sz="2000" b="1" dirty="0">
                <a:solidFill>
                  <a:schemeClr val="bg2">
                    <a:lumMod val="50000"/>
                  </a:schemeClr>
                </a:solidFill>
              </a:rPr>
              <a:t>Gt = billion  tons = Giga ton                         </a:t>
            </a:r>
            <a:r>
              <a:rPr lang="en-US" b="1" dirty="0">
                <a:solidFill>
                  <a:schemeClr val="bg2">
                    <a:lumMod val="50000"/>
                  </a:schemeClr>
                </a:solidFill>
              </a:rPr>
              <a:t>1 </a:t>
            </a:r>
            <a:r>
              <a:rPr lang="en-US" b="1" dirty="0" err="1">
                <a:solidFill>
                  <a:schemeClr val="bg2">
                    <a:lumMod val="50000"/>
                  </a:schemeClr>
                </a:solidFill>
              </a:rPr>
              <a:t>ppmv</a:t>
            </a:r>
            <a:r>
              <a:rPr lang="en-US" b="1" dirty="0">
                <a:solidFill>
                  <a:schemeClr val="bg2">
                    <a:lumMod val="50000"/>
                  </a:schemeClr>
                </a:solidFill>
              </a:rPr>
              <a:t> CO</a:t>
            </a:r>
            <a:r>
              <a:rPr lang="en-US" b="1" baseline="-25000" dirty="0">
                <a:solidFill>
                  <a:schemeClr val="bg2">
                    <a:lumMod val="50000"/>
                  </a:schemeClr>
                </a:solidFill>
              </a:rPr>
              <a:t>2</a:t>
            </a:r>
            <a:r>
              <a:rPr lang="en-US" b="1" dirty="0">
                <a:solidFill>
                  <a:schemeClr val="bg2">
                    <a:lumMod val="50000"/>
                  </a:schemeClr>
                </a:solidFill>
              </a:rPr>
              <a:t>  in the atmosphere is 2,1 Gt-Carbon </a:t>
            </a:r>
          </a:p>
        </p:txBody>
      </p:sp>
      <p:sp>
        <p:nvSpPr>
          <p:cNvPr id="37" name="ZoneTexte 36">
            <a:extLst>
              <a:ext uri="{FF2B5EF4-FFF2-40B4-BE49-F238E27FC236}">
                <a16:creationId xmlns:a16="http://schemas.microsoft.com/office/drawing/2014/main" id="{EB1360CB-30F0-45F5-A787-33512CEE95E4}"/>
              </a:ext>
            </a:extLst>
          </p:cNvPr>
          <p:cNvSpPr txBox="1"/>
          <p:nvPr/>
        </p:nvSpPr>
        <p:spPr>
          <a:xfrm>
            <a:off x="836387" y="448946"/>
            <a:ext cx="10390215" cy="830997"/>
          </a:xfrm>
          <a:prstGeom prst="rect">
            <a:avLst/>
          </a:prstGeom>
          <a:noFill/>
          <a:ln w="28575">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The more 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in the air, the more the plants eat,  the more the oceans absorb!</a:t>
            </a:r>
          </a:p>
          <a:p>
            <a:pPr algn="ctr"/>
            <a:r>
              <a:rPr lang="en-US" sz="2400" b="1" dirty="0">
                <a:solidFill>
                  <a:srgbClr val="C00000"/>
                </a:solidFill>
                <a:effectLst>
                  <a:outerShdw blurRad="38100" dist="38100" dir="2700000" algn="tl">
                    <a:srgbClr val="000000">
                      <a:alpha val="43137"/>
                    </a:srgbClr>
                  </a:outerShdw>
                </a:effectLst>
              </a:rPr>
              <a:t>Every year 1/5 </a:t>
            </a:r>
            <a:r>
              <a:rPr lang="en-US" sz="2400" b="1" dirty="0" err="1">
                <a:solidFill>
                  <a:srgbClr val="C00000"/>
                </a:solidFill>
                <a:effectLst>
                  <a:outerShdw blurRad="38100" dist="38100" dir="2700000" algn="tl">
                    <a:srgbClr val="000000">
                      <a:alpha val="43137"/>
                    </a:srgbClr>
                  </a:outerShdw>
                </a:effectLst>
              </a:rPr>
              <a:t>th</a:t>
            </a:r>
            <a:r>
              <a:rPr lang="en-US" sz="2400" b="1" dirty="0">
                <a:solidFill>
                  <a:srgbClr val="C00000"/>
                </a:solidFill>
                <a:effectLst>
                  <a:outerShdw blurRad="38100" dist="38100" dir="2700000" algn="tl">
                    <a:srgbClr val="000000">
                      <a:alpha val="43137"/>
                    </a:srgbClr>
                  </a:outerShdw>
                </a:effectLst>
              </a:rPr>
              <a:t>  of the 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of the atmosphere is absorbed!</a:t>
            </a:r>
          </a:p>
        </p:txBody>
      </p:sp>
      <p:sp>
        <p:nvSpPr>
          <p:cNvPr id="3" name="ZoneTexte 2">
            <a:extLst>
              <a:ext uri="{FF2B5EF4-FFF2-40B4-BE49-F238E27FC236}">
                <a16:creationId xmlns:a16="http://schemas.microsoft.com/office/drawing/2014/main" id="{5E12F358-1F52-4B3C-A2A2-21999C6CB233}"/>
              </a:ext>
            </a:extLst>
          </p:cNvPr>
          <p:cNvSpPr txBox="1"/>
          <p:nvPr/>
        </p:nvSpPr>
        <p:spPr>
          <a:xfrm>
            <a:off x="7858683" y="3078016"/>
            <a:ext cx="3688488" cy="461665"/>
          </a:xfrm>
          <a:prstGeom prst="rect">
            <a:avLst/>
          </a:prstGeom>
          <a:noFill/>
          <a:ln w="28575">
            <a:solidFill>
              <a:srgbClr val="C00000"/>
            </a:solidFill>
          </a:ln>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rPr>
              <a:t>1/5 = (90 + 80) / 850</a:t>
            </a:r>
          </a:p>
        </p:txBody>
      </p:sp>
      <p:sp>
        <p:nvSpPr>
          <p:cNvPr id="30" name="ZoneTexte 29">
            <a:extLst>
              <a:ext uri="{FF2B5EF4-FFF2-40B4-BE49-F238E27FC236}">
                <a16:creationId xmlns:a16="http://schemas.microsoft.com/office/drawing/2014/main" id="{4CC89A90-4C56-4ED1-A75B-64B53317B359}"/>
              </a:ext>
            </a:extLst>
          </p:cNvPr>
          <p:cNvSpPr txBox="1"/>
          <p:nvPr/>
        </p:nvSpPr>
        <p:spPr>
          <a:xfrm>
            <a:off x="7736927" y="3597518"/>
            <a:ext cx="4322324" cy="2308324"/>
          </a:xfrm>
          <a:prstGeom prst="rect">
            <a:avLst/>
          </a:prstGeom>
          <a:solidFill>
            <a:schemeClr val="bg1"/>
          </a:solidFill>
        </p:spPr>
        <p:txBody>
          <a:bodyPr wrap="square" rtlCol="0">
            <a:spAutoFit/>
          </a:bodyPr>
          <a:lstStyle/>
          <a:p>
            <a:pPr algn="ctr"/>
            <a:r>
              <a:rPr lang="en-US" sz="2400" b="1" dirty="0">
                <a:solidFill>
                  <a:srgbClr val="C00000"/>
                </a:solidFill>
              </a:rPr>
              <a:t>A fifth of the atmospheric CO</a:t>
            </a:r>
            <a:r>
              <a:rPr lang="en-US" sz="2400" b="1" baseline="-25000" dirty="0">
                <a:solidFill>
                  <a:srgbClr val="C00000"/>
                </a:solidFill>
              </a:rPr>
              <a:t>2</a:t>
            </a:r>
            <a:r>
              <a:rPr lang="en-US" sz="2400" b="1" dirty="0">
                <a:solidFill>
                  <a:srgbClr val="C00000"/>
                </a:solidFill>
              </a:rPr>
              <a:t>  is absorbed every year </a:t>
            </a:r>
          </a:p>
          <a:p>
            <a:r>
              <a:rPr lang="en-US" sz="2400" b="1" dirty="0">
                <a:solidFill>
                  <a:srgbClr val="C00000"/>
                </a:solidFill>
              </a:rPr>
              <a:t>change of CO</a:t>
            </a:r>
            <a:r>
              <a:rPr lang="en-US" sz="2400" b="1" baseline="-25000" dirty="0">
                <a:solidFill>
                  <a:srgbClr val="C00000"/>
                </a:solidFill>
              </a:rPr>
              <a:t>2</a:t>
            </a:r>
            <a:r>
              <a:rPr lang="en-US" sz="2400" b="1" dirty="0">
                <a:solidFill>
                  <a:srgbClr val="C00000"/>
                </a:solidFill>
              </a:rPr>
              <a:t> in the air =</a:t>
            </a:r>
          </a:p>
          <a:p>
            <a:pPr algn="r"/>
            <a:r>
              <a:rPr lang="en-US" sz="2400" b="1" dirty="0">
                <a:solidFill>
                  <a:srgbClr val="C00000"/>
                </a:solidFill>
              </a:rPr>
              <a:t>input - output</a:t>
            </a:r>
          </a:p>
          <a:p>
            <a:pPr algn="ctr"/>
            <a:r>
              <a:rPr lang="en-US" sz="2400" b="1" dirty="0" err="1">
                <a:solidFill>
                  <a:srgbClr val="C00000"/>
                </a:solidFill>
              </a:rPr>
              <a:t>dy</a:t>
            </a:r>
            <a:r>
              <a:rPr lang="en-US" sz="2400" b="1" dirty="0">
                <a:solidFill>
                  <a:srgbClr val="C00000"/>
                </a:solidFill>
              </a:rPr>
              <a:t>/dt =   f(t)  -  y(t)/5</a:t>
            </a:r>
          </a:p>
          <a:p>
            <a:pPr algn="ctr"/>
            <a:r>
              <a:rPr lang="fr-FR" sz="2400" b="1" dirty="0">
                <a:solidFill>
                  <a:srgbClr val="C00000"/>
                </a:solidFill>
              </a:rPr>
              <a:t>y(t) =  5 f(t)  –   5 </a:t>
            </a:r>
            <a:r>
              <a:rPr lang="fr-FR" sz="2400" b="1" dirty="0" err="1">
                <a:solidFill>
                  <a:srgbClr val="C00000"/>
                </a:solidFill>
              </a:rPr>
              <a:t>dy</a:t>
            </a:r>
            <a:r>
              <a:rPr lang="fr-FR" sz="2400" b="1" dirty="0">
                <a:solidFill>
                  <a:srgbClr val="C00000"/>
                </a:solidFill>
              </a:rPr>
              <a:t>/</a:t>
            </a:r>
            <a:r>
              <a:rPr lang="fr-FR" sz="2400" b="1" dirty="0" err="1">
                <a:solidFill>
                  <a:srgbClr val="C00000"/>
                </a:solidFill>
              </a:rPr>
              <a:t>dt</a:t>
            </a:r>
            <a:endParaRPr lang="en-US" sz="2400" b="1" dirty="0">
              <a:solidFill>
                <a:srgbClr val="C00000"/>
              </a:solidFill>
            </a:endParaRPr>
          </a:p>
        </p:txBody>
      </p:sp>
      <p:sp>
        <p:nvSpPr>
          <p:cNvPr id="11" name="ZoneTexte 10">
            <a:extLst>
              <a:ext uri="{FF2B5EF4-FFF2-40B4-BE49-F238E27FC236}">
                <a16:creationId xmlns:a16="http://schemas.microsoft.com/office/drawing/2014/main" id="{47E8E681-3EDB-4DE3-B70B-72C4988A119F}"/>
              </a:ext>
            </a:extLst>
          </p:cNvPr>
          <p:cNvSpPr txBox="1"/>
          <p:nvPr/>
        </p:nvSpPr>
        <p:spPr>
          <a:xfrm>
            <a:off x="2128250" y="5364334"/>
            <a:ext cx="3825691" cy="523220"/>
          </a:xfrm>
          <a:prstGeom prst="rect">
            <a:avLst/>
          </a:prstGeom>
          <a:noFill/>
        </p:spPr>
        <p:txBody>
          <a:bodyPr wrap="square" rtlCol="0">
            <a:spAutoFit/>
          </a:bodyPr>
          <a:lstStyle/>
          <a:p>
            <a:r>
              <a:rPr lang="en-US" sz="2800" b="1" dirty="0">
                <a:solidFill>
                  <a:srgbClr val="3333FF"/>
                </a:solidFill>
              </a:rPr>
              <a:t>Transit time: 140 years ? </a:t>
            </a:r>
          </a:p>
        </p:txBody>
      </p:sp>
      <p:sp>
        <p:nvSpPr>
          <p:cNvPr id="38" name="ZoneTexte 37">
            <a:extLst>
              <a:ext uri="{FF2B5EF4-FFF2-40B4-BE49-F238E27FC236}">
                <a16:creationId xmlns:a16="http://schemas.microsoft.com/office/drawing/2014/main" id="{786BDF61-31B6-4E44-B6BF-1B728A995CE2}"/>
              </a:ext>
            </a:extLst>
          </p:cNvPr>
          <p:cNvSpPr txBox="1"/>
          <p:nvPr/>
        </p:nvSpPr>
        <p:spPr>
          <a:xfrm>
            <a:off x="2355546" y="3428418"/>
            <a:ext cx="3205933" cy="400110"/>
          </a:xfrm>
          <a:prstGeom prst="rect">
            <a:avLst/>
          </a:prstGeom>
          <a:noFill/>
        </p:spPr>
        <p:txBody>
          <a:bodyPr wrap="square" rtlCol="0">
            <a:spAutoFit/>
          </a:bodyPr>
          <a:lstStyle/>
          <a:p>
            <a:r>
              <a:rPr lang="en-US" sz="2000" b="1" dirty="0">
                <a:solidFill>
                  <a:srgbClr val="3333FF"/>
                </a:solidFill>
              </a:rPr>
              <a:t>Transit time: 1 or 2  years ? </a:t>
            </a:r>
          </a:p>
        </p:txBody>
      </p:sp>
      <p:sp>
        <p:nvSpPr>
          <p:cNvPr id="40" name="Rectangle 39">
            <a:extLst>
              <a:ext uri="{FF2B5EF4-FFF2-40B4-BE49-F238E27FC236}">
                <a16:creationId xmlns:a16="http://schemas.microsoft.com/office/drawing/2014/main" id="{648075BB-5CC7-40D1-8519-C3CDA03F3A68}"/>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1" name="ZoneTexte 40">
            <a:extLst>
              <a:ext uri="{FF2B5EF4-FFF2-40B4-BE49-F238E27FC236}">
                <a16:creationId xmlns:a16="http://schemas.microsoft.com/office/drawing/2014/main" id="{63148F1B-EBF8-4231-B6BE-25DA0FCB89F2}"/>
              </a:ext>
            </a:extLst>
          </p:cNvPr>
          <p:cNvSpPr txBox="1"/>
          <p:nvPr/>
        </p:nvSpPr>
        <p:spPr>
          <a:xfrm>
            <a:off x="25294" y="-8901"/>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4 </a:t>
            </a:r>
          </a:p>
        </p:txBody>
      </p:sp>
      <p:sp>
        <p:nvSpPr>
          <p:cNvPr id="42" name="ZoneTexte 41">
            <a:extLst>
              <a:ext uri="{FF2B5EF4-FFF2-40B4-BE49-F238E27FC236}">
                <a16:creationId xmlns:a16="http://schemas.microsoft.com/office/drawing/2014/main" id="{45E39426-4CDF-46D6-A048-BE702B8006DB}"/>
              </a:ext>
            </a:extLst>
          </p:cNvPr>
          <p:cNvSpPr txBox="1"/>
          <p:nvPr/>
        </p:nvSpPr>
        <p:spPr>
          <a:xfrm>
            <a:off x="334494" y="5923731"/>
            <a:ext cx="11520730" cy="830997"/>
          </a:xfrm>
          <a:prstGeom prst="rect">
            <a:avLst/>
          </a:prstGeom>
          <a:solidFill>
            <a:schemeClr val="bg1">
              <a:lumMod val="95000"/>
            </a:schemeClr>
          </a:solidFill>
        </p:spPr>
        <p:txBody>
          <a:bodyPr wrap="square" rtlCol="0">
            <a:spAutoFit/>
          </a:bodyPr>
          <a:lstStyle/>
          <a:p>
            <a:pPr algn="ctr"/>
            <a:r>
              <a:rPr lang="en-US" sz="2400" b="1" dirty="0">
                <a:effectLst>
                  <a:outerShdw blurRad="38100" dist="38100" dir="2700000" algn="tl">
                    <a:srgbClr val="000000">
                      <a:alpha val="43137"/>
                    </a:srgbClr>
                  </a:outerShdw>
                </a:effectLst>
              </a:rPr>
              <a:t>Anthropogenic </a:t>
            </a:r>
            <a:r>
              <a:rPr lang="en-US" sz="2400" b="1" dirty="0" err="1"/>
              <a:t>y</a:t>
            </a:r>
            <a:r>
              <a:rPr lang="en-US" sz="2400" b="1" baseline="-25000" dirty="0" err="1"/>
              <a:t>anth</a:t>
            </a:r>
            <a:r>
              <a:rPr lang="en-US" sz="2400" b="1" baseline="-25000" dirty="0"/>
              <a:t>.</a:t>
            </a:r>
            <a:r>
              <a:rPr lang="en-US" sz="2400" b="1" dirty="0"/>
              <a:t>(t) </a:t>
            </a:r>
            <a:r>
              <a:rPr lang="en-US" sz="2400" b="1" dirty="0">
                <a:effectLst>
                  <a:outerShdw blurRad="38100" dist="38100" dir="2700000" algn="tl">
                    <a:srgbClr val="000000">
                      <a:alpha val="43137"/>
                    </a:srgbClr>
                  </a:outerShdw>
                </a:effectLst>
              </a:rPr>
              <a:t>= 5 </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x 10 Gt-C/</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 5 </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x 0,4 Gt-C/</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 48 Gt-C = 23 ppm  or 6%</a:t>
            </a:r>
          </a:p>
          <a:p>
            <a:pPr algn="ctr"/>
            <a:r>
              <a:rPr lang="en-US" sz="2400" b="1" dirty="0"/>
              <a:t>hence </a:t>
            </a:r>
            <a:r>
              <a:rPr lang="en-US" sz="2400" b="1" dirty="0">
                <a:effectLst>
                  <a:outerShdw blurRad="38100" dist="38100" dir="2700000" algn="tl">
                    <a:srgbClr val="000000">
                      <a:alpha val="43137"/>
                    </a:srgbClr>
                  </a:outerShdw>
                </a:effectLst>
              </a:rPr>
              <a:t>                                  Natural CO</a:t>
            </a:r>
            <a:r>
              <a:rPr lang="en-US" sz="2400" b="1" baseline="-25000" dirty="0">
                <a:effectLst>
                  <a:outerShdw blurRad="38100" dist="38100" dir="2700000" algn="tl">
                    <a:srgbClr val="000000">
                      <a:alpha val="43137"/>
                    </a:srgbClr>
                  </a:outerShdw>
                </a:effectLst>
              </a:rPr>
              <a:t>2</a:t>
            </a:r>
            <a:r>
              <a:rPr lang="en-US" sz="2400" b="1" dirty="0">
                <a:effectLst>
                  <a:outerShdw blurRad="38100" dist="38100" dir="2700000" algn="tl">
                    <a:srgbClr val="000000">
                      <a:alpha val="43137"/>
                    </a:srgbClr>
                  </a:outerShdw>
                </a:effectLst>
              </a:rPr>
              <a:t> from natural outgassing = 812 Gt-C  = 383 ppm</a:t>
            </a:r>
          </a:p>
        </p:txBody>
      </p:sp>
      <p:sp>
        <p:nvSpPr>
          <p:cNvPr id="43" name="ZoneTexte 42">
            <a:extLst>
              <a:ext uri="{FF2B5EF4-FFF2-40B4-BE49-F238E27FC236}">
                <a16:creationId xmlns:a16="http://schemas.microsoft.com/office/drawing/2014/main" id="{D5812304-DD4D-4CDB-8A6C-023B2405954F}"/>
              </a:ext>
            </a:extLst>
          </p:cNvPr>
          <p:cNvSpPr txBox="1"/>
          <p:nvPr/>
        </p:nvSpPr>
        <p:spPr>
          <a:xfrm>
            <a:off x="386501" y="2189309"/>
            <a:ext cx="1476526" cy="584775"/>
          </a:xfrm>
          <a:prstGeom prst="rect">
            <a:avLst/>
          </a:prstGeom>
          <a:solidFill>
            <a:schemeClr val="bg1">
              <a:lumMod val="95000"/>
            </a:schemeClr>
          </a:solidFill>
          <a:ln w="38100">
            <a:solidFill>
              <a:schemeClr val="tx1"/>
            </a:solidFill>
          </a:ln>
        </p:spPr>
        <p:txBody>
          <a:bodyPr wrap="square" rtlCol="0">
            <a:spAutoFit/>
          </a:bodyPr>
          <a:lstStyle/>
          <a:p>
            <a:pPr algn="ctr"/>
            <a:r>
              <a:rPr lang="fr-FR" b="1" dirty="0">
                <a:solidFill>
                  <a:schemeClr val="accent2">
                    <a:lumMod val="75000"/>
                  </a:schemeClr>
                </a:solidFill>
              </a:rPr>
              <a:t>10 Gt-C/</a:t>
            </a:r>
            <a:r>
              <a:rPr lang="fr-FR" b="1" dirty="0" err="1">
                <a:solidFill>
                  <a:schemeClr val="accent2">
                    <a:lumMod val="75000"/>
                  </a:schemeClr>
                </a:solidFill>
              </a:rPr>
              <a:t>yr</a:t>
            </a:r>
            <a:endParaRPr lang="fr-FR" b="1" dirty="0">
              <a:solidFill>
                <a:schemeClr val="accent2">
                  <a:lumMod val="75000"/>
                </a:schemeClr>
              </a:solidFill>
            </a:endParaRPr>
          </a:p>
          <a:p>
            <a:pPr algn="ctr"/>
            <a:r>
              <a:rPr lang="fr-FR" sz="1400" b="1" dirty="0" err="1">
                <a:solidFill>
                  <a:schemeClr val="accent2">
                    <a:lumMod val="75000"/>
                  </a:schemeClr>
                </a:solidFill>
              </a:rPr>
              <a:t>known</a:t>
            </a:r>
            <a:r>
              <a:rPr lang="fr-FR" sz="1400" b="1" dirty="0">
                <a:solidFill>
                  <a:schemeClr val="accent2">
                    <a:lumMod val="75000"/>
                  </a:schemeClr>
                </a:solidFill>
              </a:rPr>
              <a:t> </a:t>
            </a:r>
            <a:r>
              <a:rPr lang="fr-FR" sz="1400" b="1" dirty="0" err="1">
                <a:solidFill>
                  <a:schemeClr val="accent2">
                    <a:lumMod val="75000"/>
                  </a:schemeClr>
                </a:solidFill>
              </a:rPr>
              <a:t>exactly</a:t>
            </a:r>
            <a:r>
              <a:rPr lang="fr-FR" sz="1400" b="1" dirty="0">
                <a:solidFill>
                  <a:schemeClr val="accent2">
                    <a:lumMod val="75000"/>
                  </a:schemeClr>
                </a:solidFill>
              </a:rPr>
              <a:t> </a:t>
            </a:r>
            <a:endParaRPr lang="en-US" sz="1400" b="1" dirty="0">
              <a:solidFill>
                <a:schemeClr val="accent2">
                  <a:lumMod val="75000"/>
                </a:schemeClr>
              </a:solidFill>
            </a:endParaRPr>
          </a:p>
        </p:txBody>
      </p:sp>
      <p:sp>
        <p:nvSpPr>
          <p:cNvPr id="8" name="Ellipse 7">
            <a:extLst>
              <a:ext uri="{FF2B5EF4-FFF2-40B4-BE49-F238E27FC236}">
                <a16:creationId xmlns:a16="http://schemas.microsoft.com/office/drawing/2014/main" id="{46F0801E-232F-4305-88BB-98289D049905}"/>
              </a:ext>
            </a:extLst>
          </p:cNvPr>
          <p:cNvSpPr/>
          <p:nvPr/>
        </p:nvSpPr>
        <p:spPr>
          <a:xfrm>
            <a:off x="5069104" y="3531892"/>
            <a:ext cx="1125242" cy="681147"/>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a:extLst>
              <a:ext uri="{FF2B5EF4-FFF2-40B4-BE49-F238E27FC236}">
                <a16:creationId xmlns:a16="http://schemas.microsoft.com/office/drawing/2014/main" id="{C6A83523-84F5-4493-98C3-1B9DF65D08C1}"/>
              </a:ext>
            </a:extLst>
          </p:cNvPr>
          <p:cNvSpPr/>
          <p:nvPr/>
        </p:nvSpPr>
        <p:spPr>
          <a:xfrm>
            <a:off x="1599533" y="3530170"/>
            <a:ext cx="1125242" cy="681147"/>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0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p:bldP spid="38"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numéro de diapositive 1">
            <a:extLst>
              <a:ext uri="{FF2B5EF4-FFF2-40B4-BE49-F238E27FC236}">
                <a16:creationId xmlns:a16="http://schemas.microsoft.com/office/drawing/2014/main" id="{08DCEEE8-7DF2-45D9-9C3A-9888590214DE}"/>
              </a:ext>
            </a:extLst>
          </p:cNvPr>
          <p:cNvSpPr>
            <a:spLocks noGrp="1"/>
          </p:cNvSpPr>
          <p:nvPr>
            <p:ph type="sldNum" sz="quarter" idx="12"/>
          </p:nvPr>
        </p:nvSpPr>
        <p:spPr>
          <a:xfrm>
            <a:off x="9767888" y="6597650"/>
            <a:ext cx="792162"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334901F-67AF-418D-AD74-713CDC93EE5D}" type="slidenum">
              <a:rPr lang="fr-FR" altLang="fr-FR" sz="1400"/>
              <a:pPr>
                <a:spcBef>
                  <a:spcPct val="0"/>
                </a:spcBef>
                <a:buFontTx/>
                <a:buNone/>
              </a:pPr>
              <a:t>8</a:t>
            </a:fld>
            <a:endParaRPr lang="fr-FR" altLang="fr-FR" sz="1400" dirty="0"/>
          </a:p>
        </p:txBody>
      </p:sp>
      <p:pic>
        <p:nvPicPr>
          <p:cNvPr id="47115" name="Picture 11">
            <a:extLst>
              <a:ext uri="{FF2B5EF4-FFF2-40B4-BE49-F238E27FC236}">
                <a16:creationId xmlns:a16="http://schemas.microsoft.com/office/drawing/2014/main" id="{B26EA170-DEE8-4A57-8982-28BEAF399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448739"/>
            <a:ext cx="10391774" cy="485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pic>
      <p:sp>
        <p:nvSpPr>
          <p:cNvPr id="12" name="Rectangle 3">
            <a:extLst>
              <a:ext uri="{FF2B5EF4-FFF2-40B4-BE49-F238E27FC236}">
                <a16:creationId xmlns:a16="http://schemas.microsoft.com/office/drawing/2014/main" id="{72C5FC23-442F-4BCF-8E93-7F38A734DF07}"/>
              </a:ext>
            </a:extLst>
          </p:cNvPr>
          <p:cNvSpPr>
            <a:spLocks noChangeArrowheads="1"/>
          </p:cNvSpPr>
          <p:nvPr/>
        </p:nvSpPr>
        <p:spPr bwMode="auto">
          <a:xfrm rot="21396432">
            <a:off x="2134175" y="1830393"/>
            <a:ext cx="7135537" cy="523220"/>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2800" dirty="0" err="1">
                <a:solidFill>
                  <a:srgbClr val="3333FF"/>
                </a:solidFill>
                <a:ea typeface="Calibri" pitchFamily="34" charset="0"/>
              </a:rPr>
              <a:t>absorbed</a:t>
            </a:r>
            <a:r>
              <a:rPr lang="fr-FR" sz="2800" dirty="0">
                <a:solidFill>
                  <a:srgbClr val="0000FF"/>
                </a:solidFill>
                <a:ea typeface="Calibri" pitchFamily="34" charset="0"/>
              </a:rPr>
              <a:t> </a:t>
            </a:r>
            <a:r>
              <a:rPr lang="fr-FR" sz="2000" dirty="0" err="1">
                <a:solidFill>
                  <a:srgbClr val="0000FF"/>
                </a:solidFill>
                <a:ea typeface="Calibri" pitchFamily="34" charset="0"/>
              </a:rPr>
              <a:t>natural</a:t>
            </a:r>
            <a:r>
              <a:rPr lang="fr-FR" sz="2000" dirty="0">
                <a:solidFill>
                  <a:srgbClr val="0000FF"/>
                </a:solidFill>
                <a:ea typeface="Calibri" pitchFamily="34" charset="0"/>
              </a:rPr>
              <a:t>         </a:t>
            </a:r>
            <a:r>
              <a:rPr lang="fr-FR" sz="1600" b="1" dirty="0">
                <a:solidFill>
                  <a:srgbClr val="0000FF"/>
                </a:solidFill>
                <a:ea typeface="Calibri" pitchFamily="34" charset="0"/>
              </a:rPr>
              <a:t>57 ppm/</a:t>
            </a:r>
            <a:r>
              <a:rPr lang="fr-FR" sz="1600" b="1" dirty="0" err="1">
                <a:solidFill>
                  <a:srgbClr val="0000FF"/>
                </a:solidFill>
                <a:ea typeface="Calibri" pitchFamily="34" charset="0"/>
              </a:rPr>
              <a:t>yr</a:t>
            </a:r>
            <a:r>
              <a:rPr lang="fr-FR" sz="1600" b="1" dirty="0">
                <a:solidFill>
                  <a:srgbClr val="0000FF"/>
                </a:solidFill>
                <a:ea typeface="Calibri" pitchFamily="34" charset="0"/>
                <a:sym typeface="Wingdings" pitchFamily="2" charset="2"/>
              </a:rPr>
              <a:t> 74 ppm/</a:t>
            </a:r>
            <a:r>
              <a:rPr lang="fr-FR" sz="1600" b="1" dirty="0" err="1">
                <a:solidFill>
                  <a:srgbClr val="0000FF"/>
                </a:solidFill>
                <a:ea typeface="Calibri" pitchFamily="34" charset="0"/>
                <a:sym typeface="Wingdings" pitchFamily="2" charset="2"/>
              </a:rPr>
              <a:t>yr</a:t>
            </a:r>
            <a:r>
              <a:rPr lang="fr-FR" sz="1600" b="1" dirty="0">
                <a:solidFill>
                  <a:srgbClr val="0000FF"/>
                </a:solidFill>
                <a:ea typeface="Calibri" pitchFamily="34" charset="0"/>
                <a:sym typeface="Wingdings" pitchFamily="2" charset="2"/>
              </a:rPr>
              <a:t> </a:t>
            </a:r>
            <a:r>
              <a:rPr lang="fr-FR" sz="1600" b="1" dirty="0" err="1">
                <a:solidFill>
                  <a:srgbClr val="0000FF"/>
                </a:solidFill>
                <a:ea typeface="Calibri" pitchFamily="34" charset="0"/>
                <a:sym typeface="Wingdings" pitchFamily="2" charset="2"/>
              </a:rPr>
              <a:t>during</a:t>
            </a:r>
            <a:r>
              <a:rPr lang="fr-FR" sz="1600" b="1" dirty="0">
                <a:solidFill>
                  <a:srgbClr val="0000FF"/>
                </a:solidFill>
                <a:ea typeface="Calibri" pitchFamily="34" charset="0"/>
                <a:sym typeface="Wingdings" pitchFamily="2" charset="2"/>
              </a:rPr>
              <a:t> the </a:t>
            </a:r>
            <a:r>
              <a:rPr lang="fr-FR" sz="1600" b="1" dirty="0" err="1">
                <a:solidFill>
                  <a:srgbClr val="0000FF"/>
                </a:solidFill>
                <a:ea typeface="Calibri" pitchFamily="34" charset="0"/>
                <a:sym typeface="Wingdings" pitchFamily="2" charset="2"/>
              </a:rPr>
              <a:t>XX</a:t>
            </a:r>
            <a:r>
              <a:rPr lang="fr-FR" sz="1600" b="1" baseline="30000" dirty="0" err="1">
                <a:solidFill>
                  <a:srgbClr val="0000FF"/>
                </a:solidFill>
                <a:ea typeface="Calibri" pitchFamily="34" charset="0"/>
                <a:sym typeface="Wingdings" pitchFamily="2" charset="2"/>
              </a:rPr>
              <a:t>th</a:t>
            </a:r>
            <a:r>
              <a:rPr lang="fr-FR" sz="1600" b="1" dirty="0">
                <a:solidFill>
                  <a:srgbClr val="0000FF"/>
                </a:solidFill>
                <a:ea typeface="Calibri" pitchFamily="34" charset="0"/>
                <a:sym typeface="Wingdings" pitchFamily="2" charset="2"/>
              </a:rPr>
              <a:t> centu</a:t>
            </a:r>
            <a:r>
              <a:rPr lang="fr-FR" sz="1400" b="1" dirty="0">
                <a:solidFill>
                  <a:srgbClr val="0000FF"/>
                </a:solidFill>
                <a:ea typeface="Calibri" pitchFamily="34" charset="0"/>
                <a:sym typeface="Wingdings" pitchFamily="2" charset="2"/>
              </a:rPr>
              <a:t>ry </a:t>
            </a:r>
            <a:endParaRPr lang="fr-FR" sz="2400" b="1" dirty="0">
              <a:solidFill>
                <a:srgbClr val="0000FF"/>
              </a:solidFill>
              <a:ea typeface="Calibri" pitchFamily="34" charset="0"/>
            </a:endParaRPr>
          </a:p>
        </p:txBody>
      </p:sp>
      <p:sp>
        <p:nvSpPr>
          <p:cNvPr id="13" name="Rectangle 3">
            <a:extLst>
              <a:ext uri="{FF2B5EF4-FFF2-40B4-BE49-F238E27FC236}">
                <a16:creationId xmlns:a16="http://schemas.microsoft.com/office/drawing/2014/main" id="{854D0264-A6F2-4AD9-B6CA-FF4413B8D0C0}"/>
              </a:ext>
            </a:extLst>
          </p:cNvPr>
          <p:cNvSpPr>
            <a:spLocks noChangeArrowheads="1"/>
          </p:cNvSpPr>
          <p:nvPr/>
        </p:nvSpPr>
        <p:spPr bwMode="auto">
          <a:xfrm rot="21315571">
            <a:off x="4866972" y="2518813"/>
            <a:ext cx="4056048" cy="523220"/>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2800" dirty="0" err="1">
                <a:solidFill>
                  <a:srgbClr val="FF0000"/>
                </a:solidFill>
                <a:ea typeface="Calibri" pitchFamily="34" charset="0"/>
              </a:rPr>
              <a:t>Outgassed</a:t>
            </a:r>
            <a:r>
              <a:rPr lang="fr-FR" sz="2800" dirty="0">
                <a:solidFill>
                  <a:srgbClr val="FF0000"/>
                </a:solidFill>
                <a:ea typeface="Calibri" pitchFamily="34" charset="0"/>
              </a:rPr>
              <a:t>  </a:t>
            </a:r>
            <a:r>
              <a:rPr lang="fr-FR" sz="2800" dirty="0" err="1">
                <a:solidFill>
                  <a:srgbClr val="FF0000"/>
                </a:solidFill>
                <a:ea typeface="Calibri" pitchFamily="34" charset="0"/>
              </a:rPr>
              <a:t>natural</a:t>
            </a:r>
            <a:endParaRPr lang="fr-FR" sz="2800" dirty="0">
              <a:solidFill>
                <a:srgbClr val="FF0000"/>
              </a:solidFill>
              <a:ea typeface="Calibri" pitchFamily="34" charset="0"/>
            </a:endParaRPr>
          </a:p>
        </p:txBody>
      </p:sp>
      <p:sp>
        <p:nvSpPr>
          <p:cNvPr id="14" name="Rectangle 3">
            <a:extLst>
              <a:ext uri="{FF2B5EF4-FFF2-40B4-BE49-F238E27FC236}">
                <a16:creationId xmlns:a16="http://schemas.microsoft.com/office/drawing/2014/main" id="{3AF06F6D-CE79-40F2-AC3F-F3C6E82A410A}"/>
              </a:ext>
            </a:extLst>
          </p:cNvPr>
          <p:cNvSpPr>
            <a:spLocks noChangeArrowheads="1"/>
          </p:cNvSpPr>
          <p:nvPr/>
        </p:nvSpPr>
        <p:spPr bwMode="auto">
          <a:xfrm>
            <a:off x="6417974" y="5011095"/>
            <a:ext cx="3256107" cy="338554"/>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en-US" sz="1600" dirty="0">
                <a:ea typeface="Calibri" pitchFamily="34" charset="0"/>
              </a:rPr>
              <a:t>anthropogenic emissions </a:t>
            </a:r>
            <a:endParaRPr lang="en-US" sz="2800" dirty="0"/>
          </a:p>
        </p:txBody>
      </p:sp>
      <p:cxnSp>
        <p:nvCxnSpPr>
          <p:cNvPr id="16" name="Connecteur droit 15">
            <a:extLst>
              <a:ext uri="{FF2B5EF4-FFF2-40B4-BE49-F238E27FC236}">
                <a16:creationId xmlns:a16="http://schemas.microsoft.com/office/drawing/2014/main" id="{7552A780-889A-453A-AD2F-90766EDA96F7}"/>
              </a:ext>
            </a:extLst>
          </p:cNvPr>
          <p:cNvCxnSpPr>
            <a:cxnSpLocks noChangeShapeType="1"/>
          </p:cNvCxnSpPr>
          <p:nvPr/>
        </p:nvCxnSpPr>
        <p:spPr bwMode="auto">
          <a:xfrm>
            <a:off x="1424092" y="5654479"/>
            <a:ext cx="9672533" cy="0"/>
          </a:xfrm>
          <a:prstGeom prst="line">
            <a:avLst/>
          </a:prstGeom>
          <a:noFill/>
          <a:ln w="28575" cmpd="thinThick" algn="ctr">
            <a:solidFill>
              <a:schemeClr val="tx1"/>
            </a:solidFill>
            <a:round/>
            <a:headEnd/>
            <a:tailEnd/>
          </a:ln>
          <a:extLst>
            <a:ext uri="{909E8E84-426E-40DD-AFC4-6F175D3DCCD1}">
              <a14:hiddenFill xmlns:a14="http://schemas.microsoft.com/office/drawing/2010/main">
                <a:noFill/>
              </a14:hiddenFill>
            </a:ext>
          </a:extLst>
        </p:spPr>
      </p:cxnSp>
      <p:sp>
        <p:nvSpPr>
          <p:cNvPr id="19" name="ZoneTexte 18">
            <a:extLst>
              <a:ext uri="{FF2B5EF4-FFF2-40B4-BE49-F238E27FC236}">
                <a16:creationId xmlns:a16="http://schemas.microsoft.com/office/drawing/2014/main" id="{2BA09F42-6D3A-4183-B57D-FA0DECAF1F45}"/>
              </a:ext>
            </a:extLst>
          </p:cNvPr>
          <p:cNvSpPr txBox="1"/>
          <p:nvPr/>
        </p:nvSpPr>
        <p:spPr>
          <a:xfrm>
            <a:off x="1424092" y="442651"/>
            <a:ext cx="9867490" cy="830997"/>
          </a:xfrm>
          <a:prstGeom prst="rect">
            <a:avLst/>
          </a:prstGeom>
          <a:noFill/>
        </p:spPr>
        <p:txBody>
          <a:bodyPr wrap="square">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Natural climate cycles  </a:t>
            </a:r>
            <a:r>
              <a:rPr lang="en-US" sz="2400" b="1" dirty="0">
                <a:effectLst>
                  <a:outerShdw blurRad="38100" dist="38100" dir="2700000" algn="tl">
                    <a:srgbClr val="000000">
                      <a:alpha val="43137"/>
                    </a:srgbClr>
                  </a:outerShdw>
                </a:effectLst>
                <a:sym typeface="Wingdings" pitchFamily="2" charset="2"/>
              </a:rPr>
              <a:t> T</a:t>
            </a:r>
            <a:r>
              <a:rPr lang="en-US" sz="2400" b="1" dirty="0">
                <a:effectLst>
                  <a:outerShdw blurRad="38100" dist="38100" dir="2700000" algn="tl">
                    <a:srgbClr val="000000">
                      <a:alpha val="43137"/>
                    </a:srgbClr>
                  </a:outerShdw>
                </a:effectLst>
              </a:rPr>
              <a:t>emperatures </a:t>
            </a:r>
            <a:r>
              <a:rPr lang="en-US" sz="2400" b="1" dirty="0">
                <a:effectLst>
                  <a:outerShdw blurRad="38100" dist="38100" dir="2700000" algn="tl">
                    <a:srgbClr val="000000">
                      <a:alpha val="43137"/>
                    </a:srgbClr>
                  </a:outerShdw>
                </a:effectLst>
                <a:sym typeface="Wingdings" pitchFamily="2" charset="2"/>
              </a:rPr>
              <a:t> </a:t>
            </a:r>
            <a:r>
              <a:rPr lang="en-US" sz="2400" b="1" dirty="0">
                <a:solidFill>
                  <a:srgbClr val="FF0000"/>
                </a:solidFill>
                <a:effectLst>
                  <a:outerShdw blurRad="38100" dist="38100" dir="2700000" algn="tl">
                    <a:srgbClr val="000000">
                      <a:alpha val="43137"/>
                    </a:srgbClr>
                  </a:outerShdw>
                </a:effectLst>
                <a:sym typeface="Wingdings" pitchFamily="2" charset="2"/>
              </a:rPr>
              <a:t>Natural outgassing  </a:t>
            </a:r>
            <a:r>
              <a:rPr lang="en-US" sz="2400" b="1" dirty="0">
                <a:effectLst>
                  <a:outerShdw blurRad="38100" dist="38100" dir="2700000" algn="tl">
                    <a:srgbClr val="000000">
                      <a:alpha val="43137"/>
                    </a:srgbClr>
                  </a:outerShdw>
                </a:effectLst>
                <a:sym typeface="Wingdings" pitchFamily="2" charset="2"/>
              </a:rPr>
              <a:t> </a:t>
            </a:r>
          </a:p>
          <a:p>
            <a:pPr algn="r" eaLnBrk="1" hangingPunct="1">
              <a:defRPr/>
            </a:pPr>
            <a:r>
              <a:rPr lang="en-US" sz="2400" b="1" dirty="0">
                <a:effectLst>
                  <a:outerShdw blurRad="38100" dist="38100" dir="2700000" algn="tl">
                    <a:srgbClr val="000000">
                      <a:alpha val="43137"/>
                    </a:srgbClr>
                  </a:outerShdw>
                </a:effectLst>
                <a:sym typeface="Wingdings" pitchFamily="2" charset="2"/>
              </a:rPr>
              <a:t>CO</a:t>
            </a:r>
            <a:r>
              <a:rPr lang="en-US" sz="2400" b="1" baseline="-25000" dirty="0">
                <a:effectLst>
                  <a:outerShdw blurRad="38100" dist="38100" dir="2700000" algn="tl">
                    <a:srgbClr val="000000">
                      <a:alpha val="43137"/>
                    </a:srgbClr>
                  </a:outerShdw>
                </a:effectLst>
                <a:sym typeface="Wingdings" pitchFamily="2" charset="2"/>
              </a:rPr>
              <a:t>2 </a:t>
            </a:r>
            <a:r>
              <a:rPr lang="en-US" sz="2400" b="1" dirty="0">
                <a:effectLst>
                  <a:outerShdw blurRad="38100" dist="38100" dir="2700000" algn="tl">
                    <a:srgbClr val="000000">
                      <a:alpha val="43137"/>
                    </a:srgbClr>
                  </a:outerShdw>
                </a:effectLst>
                <a:sym typeface="Wingdings" pitchFamily="2" charset="2"/>
              </a:rPr>
              <a:t> in the air     </a:t>
            </a:r>
            <a:r>
              <a:rPr lang="en-US" sz="2400" b="1" dirty="0">
                <a:solidFill>
                  <a:srgbClr val="3333FF"/>
                </a:solidFill>
                <a:effectLst>
                  <a:outerShdw blurRad="38100" dist="38100" dir="2700000" algn="tl">
                    <a:srgbClr val="000000">
                      <a:alpha val="43137"/>
                    </a:srgbClr>
                  </a:outerShdw>
                </a:effectLst>
                <a:sym typeface="Wingdings" pitchFamily="2" charset="2"/>
              </a:rPr>
              <a:t>A</a:t>
            </a:r>
            <a:r>
              <a:rPr lang="en-US" sz="2400" b="1" dirty="0">
                <a:solidFill>
                  <a:srgbClr val="0000FF"/>
                </a:solidFill>
                <a:effectLst>
                  <a:outerShdw blurRad="38100" dist="38100" dir="2700000" algn="tl">
                    <a:srgbClr val="000000">
                      <a:alpha val="43137"/>
                    </a:srgbClr>
                  </a:outerShdw>
                </a:effectLst>
                <a:sym typeface="Wingdings" pitchFamily="2" charset="2"/>
              </a:rPr>
              <a:t>bsorption = 1/5</a:t>
            </a:r>
            <a:r>
              <a:rPr lang="en-US" sz="2400" b="1" baseline="30000" dirty="0">
                <a:solidFill>
                  <a:srgbClr val="0000FF"/>
                </a:solidFill>
                <a:effectLst>
                  <a:outerShdw blurRad="38100" dist="38100" dir="2700000" algn="tl">
                    <a:srgbClr val="000000">
                      <a:alpha val="43137"/>
                    </a:srgbClr>
                  </a:outerShdw>
                </a:effectLst>
                <a:sym typeface="Wingdings" pitchFamily="2" charset="2"/>
              </a:rPr>
              <a:t>th</a:t>
            </a:r>
            <a:r>
              <a:rPr lang="en-US" sz="2400" b="1" dirty="0">
                <a:solidFill>
                  <a:srgbClr val="0000FF"/>
                </a:solidFill>
                <a:effectLst>
                  <a:outerShdw blurRad="38100" dist="38100" dir="2700000" algn="tl">
                    <a:srgbClr val="000000">
                      <a:alpha val="43137"/>
                    </a:srgbClr>
                  </a:outerShdw>
                </a:effectLst>
                <a:sym typeface="Wingdings" pitchFamily="2" charset="2"/>
              </a:rPr>
              <a:t> per year </a:t>
            </a:r>
            <a:endParaRPr lang="en-US" sz="2400" b="1" baseline="30000" dirty="0">
              <a:effectLst>
                <a:outerShdw blurRad="38100" dist="38100" dir="2700000" algn="tl">
                  <a:srgbClr val="000000">
                    <a:alpha val="43137"/>
                  </a:srgbClr>
                </a:outerShdw>
              </a:effectLst>
            </a:endParaRPr>
          </a:p>
        </p:txBody>
      </p:sp>
      <p:sp>
        <p:nvSpPr>
          <p:cNvPr id="17" name="Rectangle 3">
            <a:extLst>
              <a:ext uri="{FF2B5EF4-FFF2-40B4-BE49-F238E27FC236}">
                <a16:creationId xmlns:a16="http://schemas.microsoft.com/office/drawing/2014/main" id="{440DFB97-977C-45A8-A827-8F0BD6C679F5}"/>
              </a:ext>
            </a:extLst>
          </p:cNvPr>
          <p:cNvSpPr>
            <a:spLocks noChangeArrowheads="1"/>
          </p:cNvSpPr>
          <p:nvPr/>
        </p:nvSpPr>
        <p:spPr bwMode="auto">
          <a:xfrm rot="21357500">
            <a:off x="740250" y="2512512"/>
            <a:ext cx="1367682"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solidFill>
                  <a:srgbClr val="0000FF"/>
                </a:solidFill>
                <a:ea typeface="Calibri" pitchFamily="34" charset="0"/>
              </a:rPr>
              <a:t>63 ppm/</a:t>
            </a:r>
            <a:r>
              <a:rPr lang="fr-FR" sz="1600" b="1" dirty="0" err="1">
                <a:solidFill>
                  <a:srgbClr val="0000FF"/>
                </a:solidFill>
                <a:ea typeface="Calibri" pitchFamily="34" charset="0"/>
              </a:rPr>
              <a:t>yr</a:t>
            </a:r>
            <a:endParaRPr lang="fr-FR" sz="1600" b="1" dirty="0">
              <a:solidFill>
                <a:srgbClr val="0000FF"/>
              </a:solidFill>
              <a:ea typeface="Calibri" pitchFamily="34" charset="0"/>
            </a:endParaRPr>
          </a:p>
        </p:txBody>
      </p:sp>
      <p:sp>
        <p:nvSpPr>
          <p:cNvPr id="20" name="Rectangle 3">
            <a:extLst>
              <a:ext uri="{FF2B5EF4-FFF2-40B4-BE49-F238E27FC236}">
                <a16:creationId xmlns:a16="http://schemas.microsoft.com/office/drawing/2014/main" id="{08494147-D209-465E-B09B-E189721F3576}"/>
              </a:ext>
            </a:extLst>
          </p:cNvPr>
          <p:cNvSpPr>
            <a:spLocks noChangeArrowheads="1"/>
          </p:cNvSpPr>
          <p:nvPr/>
        </p:nvSpPr>
        <p:spPr bwMode="auto">
          <a:xfrm rot="20932522">
            <a:off x="10838651" y="1616535"/>
            <a:ext cx="1320594"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solidFill>
                  <a:srgbClr val="0000FF"/>
                </a:solidFill>
                <a:ea typeface="Calibri" pitchFamily="34" charset="0"/>
              </a:rPr>
              <a:t>80 ppm/</a:t>
            </a:r>
            <a:r>
              <a:rPr lang="fr-FR" sz="1600" b="1" dirty="0" err="1">
                <a:solidFill>
                  <a:srgbClr val="0000FF"/>
                </a:solidFill>
                <a:ea typeface="Calibri" pitchFamily="34" charset="0"/>
              </a:rPr>
              <a:t>yr</a:t>
            </a:r>
            <a:endParaRPr lang="fr-FR" sz="1600" b="1" dirty="0">
              <a:solidFill>
                <a:srgbClr val="0000FF"/>
              </a:solidFill>
              <a:ea typeface="Calibri" pitchFamily="34" charset="0"/>
            </a:endParaRPr>
          </a:p>
        </p:txBody>
      </p:sp>
      <p:sp>
        <p:nvSpPr>
          <p:cNvPr id="21" name="Rectangle 3">
            <a:extLst>
              <a:ext uri="{FF2B5EF4-FFF2-40B4-BE49-F238E27FC236}">
                <a16:creationId xmlns:a16="http://schemas.microsoft.com/office/drawing/2014/main" id="{56EBEE0C-2BD0-40AB-B65A-567B50AE3DEA}"/>
              </a:ext>
            </a:extLst>
          </p:cNvPr>
          <p:cNvSpPr>
            <a:spLocks noChangeArrowheads="1"/>
          </p:cNvSpPr>
          <p:nvPr/>
        </p:nvSpPr>
        <p:spPr bwMode="auto">
          <a:xfrm>
            <a:off x="1233774" y="5261187"/>
            <a:ext cx="1010559" cy="338554"/>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1600" b="1" dirty="0">
                <a:ea typeface="Calibri" pitchFamily="34" charset="0"/>
              </a:rPr>
              <a:t>1 ppm/</a:t>
            </a:r>
            <a:r>
              <a:rPr lang="fr-FR" sz="1600" b="1" dirty="0" err="1">
                <a:ea typeface="Calibri" pitchFamily="34" charset="0"/>
              </a:rPr>
              <a:t>yr</a:t>
            </a:r>
            <a:endParaRPr lang="fr-FR" sz="1600" b="1" dirty="0">
              <a:ea typeface="Calibri" pitchFamily="34" charset="0"/>
            </a:endParaRPr>
          </a:p>
        </p:txBody>
      </p:sp>
      <p:sp>
        <p:nvSpPr>
          <p:cNvPr id="22" name="Rectangle 3">
            <a:extLst>
              <a:ext uri="{FF2B5EF4-FFF2-40B4-BE49-F238E27FC236}">
                <a16:creationId xmlns:a16="http://schemas.microsoft.com/office/drawing/2014/main" id="{4379A660-3F18-47AB-AABB-5422F463F825}"/>
              </a:ext>
            </a:extLst>
          </p:cNvPr>
          <p:cNvSpPr>
            <a:spLocks noChangeArrowheads="1"/>
          </p:cNvSpPr>
          <p:nvPr/>
        </p:nvSpPr>
        <p:spPr bwMode="auto">
          <a:xfrm>
            <a:off x="10505848" y="5086095"/>
            <a:ext cx="1230350"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ea typeface="Calibri" pitchFamily="34" charset="0"/>
              </a:rPr>
              <a:t>4,5 ppm/</a:t>
            </a:r>
            <a:r>
              <a:rPr lang="fr-FR" sz="1600" b="1" dirty="0" err="1">
                <a:ea typeface="Calibri" pitchFamily="34" charset="0"/>
              </a:rPr>
              <a:t>yr</a:t>
            </a:r>
            <a:endParaRPr lang="fr-FR" sz="1600" b="1" dirty="0">
              <a:ea typeface="Calibri" pitchFamily="34" charset="0"/>
            </a:endParaRPr>
          </a:p>
        </p:txBody>
      </p:sp>
      <p:sp>
        <p:nvSpPr>
          <p:cNvPr id="15" name="Rectangle 14">
            <a:extLst>
              <a:ext uri="{FF2B5EF4-FFF2-40B4-BE49-F238E27FC236}">
                <a16:creationId xmlns:a16="http://schemas.microsoft.com/office/drawing/2014/main" id="{2867B3B7-52F1-49EF-BB70-AC403C794B5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8" name="ZoneTexte 17">
            <a:extLst>
              <a:ext uri="{FF2B5EF4-FFF2-40B4-BE49-F238E27FC236}">
                <a16:creationId xmlns:a16="http://schemas.microsoft.com/office/drawing/2014/main" id="{173D1096-3123-494A-85C4-F5A65023DA09}"/>
              </a:ext>
            </a:extLst>
          </p:cNvPr>
          <p:cNvSpPr txBox="1"/>
          <p:nvPr/>
        </p:nvSpPr>
        <p:spPr>
          <a:xfrm>
            <a:off x="0" y="42413"/>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4</a:t>
            </a:r>
          </a:p>
        </p:txBody>
      </p:sp>
    </p:spTree>
    <p:extLst>
      <p:ext uri="{BB962C8B-B14F-4D97-AF65-F5344CB8AC3E}">
        <p14:creationId xmlns:p14="http://schemas.microsoft.com/office/powerpoint/2010/main" val="393281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FBC8470-FD1A-4836-8BF8-6A512AB86A32}"/>
              </a:ext>
            </a:extLst>
          </p:cNvPr>
          <p:cNvSpPr txBox="1"/>
          <p:nvPr/>
        </p:nvSpPr>
        <p:spPr>
          <a:xfrm>
            <a:off x="75428" y="80276"/>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5</a:t>
            </a:r>
          </a:p>
        </p:txBody>
      </p:sp>
      <p:sp>
        <p:nvSpPr>
          <p:cNvPr id="3" name="Rectangle 2">
            <a:extLst>
              <a:ext uri="{FF2B5EF4-FFF2-40B4-BE49-F238E27FC236}">
                <a16:creationId xmlns:a16="http://schemas.microsoft.com/office/drawing/2014/main" id="{993D1158-DCEC-4793-8B8C-0321747B1F0C}"/>
              </a:ext>
            </a:extLst>
          </p:cNvPr>
          <p:cNvSpPr/>
          <p:nvPr/>
        </p:nvSpPr>
        <p:spPr>
          <a:xfrm>
            <a:off x="800100" y="148433"/>
            <a:ext cx="11232066" cy="1261884"/>
          </a:xfrm>
          <a:prstGeom prst="rect">
            <a:avLst/>
          </a:prstGeom>
        </p:spPr>
        <p:txBody>
          <a:bodyPr wrap="square">
            <a:spAutoFit/>
          </a:bodyPr>
          <a:lstStyle/>
          <a:p>
            <a:pPr marL="457200"/>
            <a:r>
              <a:rPr lang="en-US" sz="2000" b="1" dirty="0"/>
              <a:t>     ẟ</a:t>
            </a:r>
            <a:r>
              <a:rPr lang="en-US" sz="2000" b="1" baseline="30000" dirty="0"/>
              <a:t>13</a:t>
            </a:r>
            <a:r>
              <a:rPr lang="en-US" sz="2000" b="1" dirty="0"/>
              <a:t>C </a:t>
            </a:r>
            <a:r>
              <a:rPr lang="fr-FR" sz="2000" b="1" dirty="0">
                <a:effectLst>
                  <a:outerShdw blurRad="38100" dist="38100" dir="2700000" algn="tl">
                    <a:srgbClr val="C0C0C0"/>
                  </a:outerShdw>
                </a:effectLst>
                <a:cs typeface="Arial" charset="0"/>
              </a:rPr>
              <a:t>= 1000 ( (</a:t>
            </a:r>
            <a:r>
              <a:rPr lang="fr-FR" sz="2000" b="1" baseline="30000" dirty="0">
                <a:effectLst>
                  <a:outerShdw blurRad="38100" dist="38100" dir="2700000" algn="tl">
                    <a:srgbClr val="C0C0C0"/>
                  </a:outerShdw>
                </a:effectLst>
                <a:cs typeface="Arial" charset="0"/>
              </a:rPr>
              <a:t>13</a:t>
            </a:r>
            <a:r>
              <a:rPr lang="fr-FR" sz="2000" b="1" dirty="0">
                <a:effectLst>
                  <a:outerShdw blurRad="38100" dist="38100" dir="2700000" algn="tl">
                    <a:srgbClr val="C0C0C0"/>
                  </a:outerShdw>
                </a:effectLst>
                <a:cs typeface="Arial" charset="0"/>
              </a:rPr>
              <a:t>C/</a:t>
            </a:r>
            <a:r>
              <a:rPr lang="fr-FR" sz="2000" b="1" baseline="30000" dirty="0">
                <a:effectLst>
                  <a:outerShdw blurRad="38100" dist="38100" dir="2700000" algn="tl">
                    <a:srgbClr val="C0C0C0"/>
                  </a:outerShdw>
                </a:effectLst>
                <a:cs typeface="Arial" charset="0"/>
              </a:rPr>
              <a:t>12</a:t>
            </a:r>
            <a:r>
              <a:rPr lang="fr-FR" sz="2000" b="1" dirty="0">
                <a:effectLst>
                  <a:outerShdw blurRad="38100" dist="38100" dir="2700000" algn="tl">
                    <a:srgbClr val="C0C0C0"/>
                  </a:outerShdw>
                </a:effectLst>
                <a:cs typeface="Arial" charset="0"/>
              </a:rPr>
              <a:t>C) /0,0112372 – 1 )</a:t>
            </a:r>
            <a:r>
              <a:rPr lang="en-US" sz="2000" b="1" dirty="0"/>
              <a:t>                           proves that:</a:t>
            </a:r>
          </a:p>
          <a:p>
            <a:pPr marL="457200" algn="r"/>
            <a:r>
              <a:rPr lang="en-US" sz="2400" b="1" dirty="0"/>
              <a:t> there is no more than 6% of fossil fuel carbon in the air</a:t>
            </a:r>
            <a:endParaRPr lang="en-US" sz="2000" b="1" dirty="0">
              <a:ea typeface="Calibri" panose="020F0502020204030204" pitchFamily="34" charset="0"/>
              <a:cs typeface="Times New Roman" panose="02020603050405020304" pitchFamily="18" charset="0"/>
            </a:endParaRPr>
          </a:p>
          <a:p>
            <a:pPr marL="457200"/>
            <a:r>
              <a:rPr lang="en-US" sz="2400" b="1" dirty="0">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(-30 pm) (6%) + </a:t>
            </a:r>
            <a:r>
              <a:rPr lang="en-US" sz="3200" b="1" dirty="0">
                <a:solidFill>
                  <a:srgbClr val="00B050"/>
                </a:solidFill>
                <a:ea typeface="Calibri" panose="020F0502020204030204" pitchFamily="34" charset="0"/>
                <a:cs typeface="Times New Roman" panose="02020603050405020304" pitchFamily="18" charset="0"/>
              </a:rPr>
              <a:t>(-7.14 pm)</a:t>
            </a:r>
            <a:r>
              <a:rPr lang="en-US" sz="3200" b="1" dirty="0">
                <a:ea typeface="Calibri" panose="020F0502020204030204" pitchFamily="34" charset="0"/>
                <a:cs typeface="Times New Roman" panose="02020603050405020304" pitchFamily="18" charset="0"/>
              </a:rPr>
              <a:t> (94% ) = </a:t>
            </a:r>
            <a:r>
              <a:rPr lang="en-US" sz="3200" b="1" dirty="0">
                <a:solidFill>
                  <a:schemeClr val="accent1">
                    <a:lumMod val="75000"/>
                  </a:schemeClr>
                </a:solidFill>
                <a:ea typeface="Calibri" panose="020F0502020204030204" pitchFamily="34" charset="0"/>
                <a:cs typeface="Times New Roman" panose="02020603050405020304" pitchFamily="18" charset="0"/>
              </a:rPr>
              <a:t>(-8.4 pm</a:t>
            </a:r>
            <a:r>
              <a:rPr lang="en-US" sz="3200" b="1" dirty="0">
                <a:ea typeface="Calibri" panose="020F0502020204030204" pitchFamily="34" charset="0"/>
                <a:cs typeface="Times New Roman" panose="02020603050405020304" pitchFamily="18" charset="0"/>
              </a:rPr>
              <a:t>) observed in 2014 </a:t>
            </a:r>
            <a:endParaRPr lang="en-US" sz="2400" b="1" dirty="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8EDAD14-CB9D-4A6C-A1CB-E442DB1A5CCC}"/>
              </a:ext>
            </a:extLst>
          </p:cNvPr>
          <p:cNvSpPr txBox="1"/>
          <p:nvPr/>
        </p:nvSpPr>
        <p:spPr>
          <a:xfrm>
            <a:off x="537368" y="1605800"/>
            <a:ext cx="3943350" cy="369332"/>
          </a:xfrm>
          <a:prstGeom prst="rect">
            <a:avLst/>
          </a:prstGeom>
          <a:noFill/>
        </p:spPr>
        <p:txBody>
          <a:bodyPr wrap="square" rtlCol="0">
            <a:spAutoFit/>
          </a:bodyPr>
          <a:lstStyle/>
          <a:p>
            <a:pPr algn="ctr"/>
            <a:r>
              <a:rPr lang="en-US" dirty="0"/>
              <a:t>ẟ</a:t>
            </a:r>
            <a:r>
              <a:rPr lang="en-US" baseline="30000" dirty="0"/>
              <a:t>13</a:t>
            </a:r>
            <a:r>
              <a:rPr lang="en-US" dirty="0"/>
              <a:t>C of  fossil fuels</a:t>
            </a:r>
          </a:p>
        </p:txBody>
      </p:sp>
      <p:pic>
        <p:nvPicPr>
          <p:cNvPr id="5" name="Image 4">
            <a:extLst>
              <a:ext uri="{FF2B5EF4-FFF2-40B4-BE49-F238E27FC236}">
                <a16:creationId xmlns:a16="http://schemas.microsoft.com/office/drawing/2014/main" id="{3978C0C9-39A2-4521-BE71-D0EE32B8D4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357" y="1978483"/>
            <a:ext cx="4377373" cy="2964515"/>
          </a:xfrm>
          <a:prstGeom prst="rect">
            <a:avLst/>
          </a:prstGeom>
          <a:noFill/>
          <a:ln>
            <a:noFill/>
          </a:ln>
        </p:spPr>
      </p:pic>
      <p:pic>
        <p:nvPicPr>
          <p:cNvPr id="6" name="Image 5">
            <a:extLst>
              <a:ext uri="{FF2B5EF4-FFF2-40B4-BE49-F238E27FC236}">
                <a16:creationId xmlns:a16="http://schemas.microsoft.com/office/drawing/2014/main" id="{9CB9399C-57ED-4CB1-8B3B-B6EE01B215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18087" y="1857326"/>
            <a:ext cx="6373813" cy="2980302"/>
          </a:xfrm>
          <a:prstGeom prst="rect">
            <a:avLst/>
          </a:prstGeom>
          <a:noFill/>
          <a:ln>
            <a:noFill/>
          </a:ln>
        </p:spPr>
      </p:pic>
      <p:cxnSp>
        <p:nvCxnSpPr>
          <p:cNvPr id="8" name="Connecteur droit avec flèche 7">
            <a:extLst>
              <a:ext uri="{FF2B5EF4-FFF2-40B4-BE49-F238E27FC236}">
                <a16:creationId xmlns:a16="http://schemas.microsoft.com/office/drawing/2014/main" id="{1A3710BD-B954-42A7-97BF-9BC3441CF927}"/>
              </a:ext>
            </a:extLst>
          </p:cNvPr>
          <p:cNvCxnSpPr>
            <a:cxnSpLocks/>
          </p:cNvCxnSpPr>
          <p:nvPr/>
        </p:nvCxnSpPr>
        <p:spPr>
          <a:xfrm flipH="1" flipV="1">
            <a:off x="2421591" y="1379303"/>
            <a:ext cx="1727575" cy="24461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DC03C36-52CA-4E14-A80D-387CCC49C8B3}"/>
              </a:ext>
            </a:extLst>
          </p:cNvPr>
          <p:cNvCxnSpPr>
            <a:cxnSpLocks/>
          </p:cNvCxnSpPr>
          <p:nvPr/>
        </p:nvCxnSpPr>
        <p:spPr>
          <a:xfrm flipH="1" flipV="1">
            <a:off x="4914741" y="1381668"/>
            <a:ext cx="5907481" cy="14233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A88D288-F76E-4CB9-B0FB-588EE0D5D617}"/>
              </a:ext>
            </a:extLst>
          </p:cNvPr>
          <p:cNvSpPr txBox="1"/>
          <p:nvPr/>
        </p:nvSpPr>
        <p:spPr>
          <a:xfrm>
            <a:off x="5676900" y="1533428"/>
            <a:ext cx="5714999" cy="369332"/>
          </a:xfrm>
          <a:prstGeom prst="rect">
            <a:avLst/>
          </a:prstGeom>
          <a:noFill/>
        </p:spPr>
        <p:txBody>
          <a:bodyPr wrap="square" rtlCol="0">
            <a:spAutoFit/>
          </a:bodyPr>
          <a:lstStyle/>
          <a:p>
            <a:pPr algn="ctr"/>
            <a:r>
              <a:rPr lang="en-US" dirty="0"/>
              <a:t>Observed ẟ</a:t>
            </a:r>
            <a:r>
              <a:rPr lang="en-US" baseline="30000" dirty="0"/>
              <a:t>13</a:t>
            </a:r>
            <a:r>
              <a:rPr lang="en-US" dirty="0"/>
              <a:t>C @Mauna Loa &amp; ẟ</a:t>
            </a:r>
            <a:r>
              <a:rPr lang="en-US" baseline="30000" dirty="0"/>
              <a:t>13</a:t>
            </a:r>
            <a:r>
              <a:rPr lang="en-US" dirty="0"/>
              <a:t>C of natural outgassing</a:t>
            </a:r>
          </a:p>
        </p:txBody>
      </p:sp>
      <p:cxnSp>
        <p:nvCxnSpPr>
          <p:cNvPr id="14" name="Connecteur droit avec flèche 13">
            <a:extLst>
              <a:ext uri="{FF2B5EF4-FFF2-40B4-BE49-F238E27FC236}">
                <a16:creationId xmlns:a16="http://schemas.microsoft.com/office/drawing/2014/main" id="{C9188B88-875B-453C-9645-6B13A90183F4}"/>
              </a:ext>
            </a:extLst>
          </p:cNvPr>
          <p:cNvCxnSpPr>
            <a:cxnSpLocks/>
          </p:cNvCxnSpPr>
          <p:nvPr/>
        </p:nvCxnSpPr>
        <p:spPr>
          <a:xfrm flipH="1" flipV="1">
            <a:off x="8042836" y="1379303"/>
            <a:ext cx="2882732" cy="2677874"/>
          </a:xfrm>
          <a:prstGeom prst="straightConnector1">
            <a:avLst/>
          </a:prstGeom>
          <a:ln w="38100">
            <a:solidFill>
              <a:srgbClr val="0066F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A5B66D1C-CC9D-497D-A8E3-EB17E136480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865" y="4837628"/>
            <a:ext cx="4652854" cy="1743075"/>
          </a:xfrm>
          <a:prstGeom prst="rect">
            <a:avLst/>
          </a:prstGeom>
          <a:noFill/>
          <a:ln>
            <a:noFill/>
          </a:ln>
        </p:spPr>
      </p:pic>
      <p:sp>
        <p:nvSpPr>
          <p:cNvPr id="17" name="ZoneTexte 16">
            <a:extLst>
              <a:ext uri="{FF2B5EF4-FFF2-40B4-BE49-F238E27FC236}">
                <a16:creationId xmlns:a16="http://schemas.microsoft.com/office/drawing/2014/main" id="{04B13FA3-14EB-4525-A81D-7EAB9D223BF6}"/>
              </a:ext>
            </a:extLst>
          </p:cNvPr>
          <p:cNvSpPr txBox="1"/>
          <p:nvPr/>
        </p:nvSpPr>
        <p:spPr>
          <a:xfrm>
            <a:off x="4980831" y="4862908"/>
            <a:ext cx="6949808" cy="1846659"/>
          </a:xfrm>
          <a:prstGeom prst="rect">
            <a:avLst/>
          </a:prstGeom>
          <a:noFill/>
          <a:ln>
            <a:solidFill>
              <a:schemeClr val="tx1"/>
            </a:solidFill>
          </a:ln>
        </p:spPr>
        <p:txBody>
          <a:bodyPr wrap="square" rtlCol="0">
            <a:spAutoFit/>
          </a:bodyPr>
          <a:lstStyle/>
          <a:p>
            <a:r>
              <a:rPr lang="en-US" sz="1600" b="1" dirty="0"/>
              <a:t>Deceptions and frauds:</a:t>
            </a:r>
            <a:r>
              <a:rPr lang="en-US" sz="1600" b="1" dirty="0">
                <a:solidFill>
                  <a:srgbClr val="C00000"/>
                </a:solidFill>
              </a:rPr>
              <a:t> </a:t>
            </a:r>
            <a:r>
              <a:rPr lang="en-US" sz="1400" dirty="0"/>
              <a:t>IPCC FAR (1990) page 14 of Chapter 1 § 1.2.5: </a:t>
            </a:r>
            <a:r>
              <a:rPr lang="en-US" sz="1400" i="1" dirty="0"/>
              <a:t>"Evidence that contemporary carbon dioxide increase is anthropogenic....The observed isotopic trends of </a:t>
            </a:r>
            <a:r>
              <a:rPr lang="en-US" sz="1400" i="1" baseline="30000" dirty="0"/>
              <a:t>13</a:t>
            </a:r>
            <a:r>
              <a:rPr lang="en-US" sz="1400" i="1" dirty="0"/>
              <a:t>C and </a:t>
            </a:r>
            <a:r>
              <a:rPr lang="en-US" sz="1400" i="1" baseline="30000" dirty="0"/>
              <a:t>14</a:t>
            </a:r>
            <a:r>
              <a:rPr lang="en-US" sz="1400" i="1" dirty="0"/>
              <a:t>C </a:t>
            </a:r>
            <a:r>
              <a:rPr lang="en-US" sz="1400" i="1" u="sng" dirty="0"/>
              <a:t>agree qualitatively with those expected </a:t>
            </a:r>
            <a:r>
              <a:rPr lang="en-US" sz="1400" i="1" dirty="0"/>
              <a:t>due to CO</a:t>
            </a:r>
            <a:r>
              <a:rPr lang="en-US" sz="1400" i="1" baseline="-25000" dirty="0"/>
              <a:t>2</a:t>
            </a:r>
            <a:r>
              <a:rPr lang="en-US" sz="1400" i="1" dirty="0"/>
              <a:t> emissions from fossil fuels and the biosphere and they are </a:t>
            </a:r>
            <a:r>
              <a:rPr lang="en-US" sz="1400" i="1" u="sng" dirty="0"/>
              <a:t>quantitatively consistent </a:t>
            </a:r>
            <a:r>
              <a:rPr lang="en-US" sz="1400" i="1" dirty="0"/>
              <a:t>with the results from carbon cycle modeling.</a:t>
            </a:r>
          </a:p>
          <a:p>
            <a:endParaRPr lang="en-US" sz="1400" i="1" dirty="0"/>
          </a:p>
          <a:p>
            <a:r>
              <a:rPr lang="en-US" sz="1400" dirty="0"/>
              <a:t>IPCC AR4 p 139: “</a:t>
            </a:r>
            <a:r>
              <a:rPr lang="en-US" sz="1400" i="1" dirty="0"/>
              <a:t>Data presented in Figure 2.3 for the </a:t>
            </a:r>
            <a:r>
              <a:rPr lang="en-US" sz="1400" i="1" baseline="30000" dirty="0"/>
              <a:t>13</a:t>
            </a:r>
            <a:r>
              <a:rPr lang="en-US" sz="1400" i="1" dirty="0"/>
              <a:t>C/</a:t>
            </a:r>
            <a:r>
              <a:rPr lang="en-US" sz="1400" i="1" baseline="30000" dirty="0"/>
              <a:t>12</a:t>
            </a:r>
            <a:r>
              <a:rPr lang="en-US" sz="1400" i="1" dirty="0"/>
              <a:t>C ratio of atmospheric CO2 at Mauna Loa show a decreasing ratio, </a:t>
            </a:r>
            <a:r>
              <a:rPr lang="en-US" sz="1400" i="1" u="sng" dirty="0"/>
              <a:t>consistent with trends in both fossil fuel CO2 emissions and atmospheric CO2 mixing ratios </a:t>
            </a:r>
            <a:r>
              <a:rPr lang="en-US" sz="1400" i="1" dirty="0"/>
              <a:t>(Andres et al., </a:t>
            </a:r>
            <a:r>
              <a:rPr lang="da-DK" sz="1400" i="1" dirty="0"/>
              <a:t>2000; Keeling et al., 2005).”</a:t>
            </a:r>
            <a:endParaRPr lang="en-US" sz="1400" i="1" dirty="0"/>
          </a:p>
        </p:txBody>
      </p:sp>
      <p:sp>
        <p:nvSpPr>
          <p:cNvPr id="18" name="Rectangle 17">
            <a:extLst>
              <a:ext uri="{FF2B5EF4-FFF2-40B4-BE49-F238E27FC236}">
                <a16:creationId xmlns:a16="http://schemas.microsoft.com/office/drawing/2014/main" id="{169ACAF8-FABB-4A0E-B5F2-447392AF1211}"/>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7" name="Rectangle 6">
            <a:extLst>
              <a:ext uri="{FF2B5EF4-FFF2-40B4-BE49-F238E27FC236}">
                <a16:creationId xmlns:a16="http://schemas.microsoft.com/office/drawing/2014/main" id="{EAEF7B57-0A74-466A-8FA3-CD427330CF3F}"/>
              </a:ext>
            </a:extLst>
          </p:cNvPr>
          <p:cNvSpPr/>
          <p:nvPr/>
        </p:nvSpPr>
        <p:spPr>
          <a:xfrm>
            <a:off x="1387867" y="828721"/>
            <a:ext cx="10644299" cy="6847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19228</TotalTime>
  <Words>5370</Words>
  <Application>Microsoft Office PowerPoint</Application>
  <PresentationFormat>Grand écran</PresentationFormat>
  <Paragraphs>553</Paragraphs>
  <Slides>36</Slides>
  <Notes>23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&amp;quot</vt:lpstr>
      <vt:lpstr>Arial</vt:lpstr>
      <vt:lpstr>Calibri</vt:lpstr>
      <vt:lpstr>Calibri Light</vt:lpstr>
      <vt:lpstr>Mathematica1</vt:lpstr>
      <vt:lpstr>MyriadPro-It</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“cooling” of the troposphere on Earth  :    H2O and clouds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Veyres</dc:creator>
  <cp:lastModifiedBy>Camille Veyres</cp:lastModifiedBy>
  <cp:revision>699</cp:revision>
  <dcterms:created xsi:type="dcterms:W3CDTF">2018-06-09T09:26:35Z</dcterms:created>
  <dcterms:modified xsi:type="dcterms:W3CDTF">2018-09-05T12:51:24Z</dcterms:modified>
</cp:coreProperties>
</file>